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9"/>
  </p:notesMasterIdLst>
  <p:sldIdLst>
    <p:sldId id="256" r:id="rId2"/>
    <p:sldId id="277" r:id="rId3"/>
    <p:sldId id="278" r:id="rId4"/>
    <p:sldId id="257" r:id="rId5"/>
    <p:sldId id="258" r:id="rId6"/>
    <p:sldId id="488" r:id="rId7"/>
    <p:sldId id="512" r:id="rId8"/>
    <p:sldId id="513" r:id="rId9"/>
    <p:sldId id="485" r:id="rId10"/>
    <p:sldId id="514" r:id="rId11"/>
    <p:sldId id="501" r:id="rId12"/>
    <p:sldId id="484" r:id="rId13"/>
    <p:sldId id="515" r:id="rId14"/>
    <p:sldId id="516" r:id="rId15"/>
    <p:sldId id="497" r:id="rId16"/>
    <p:sldId id="517" r:id="rId17"/>
    <p:sldId id="502" r:id="rId18"/>
    <p:sldId id="518" r:id="rId19"/>
    <p:sldId id="519" r:id="rId20"/>
    <p:sldId id="520" r:id="rId21"/>
    <p:sldId id="521" r:id="rId22"/>
    <p:sldId id="503" r:id="rId23"/>
    <p:sldId id="475" r:id="rId24"/>
    <p:sldId id="522" r:id="rId25"/>
    <p:sldId id="523" r:id="rId26"/>
    <p:sldId id="524" r:id="rId27"/>
    <p:sldId id="525" r:id="rId28"/>
    <p:sldId id="526" r:id="rId29"/>
    <p:sldId id="487" r:id="rId30"/>
    <p:sldId id="281" r:id="rId31"/>
    <p:sldId id="282" r:id="rId32"/>
    <p:sldId id="283" r:id="rId33"/>
    <p:sldId id="284" r:id="rId34"/>
    <p:sldId id="527" r:id="rId35"/>
    <p:sldId id="492" r:id="rId36"/>
    <p:sldId id="261" r:id="rId37"/>
    <p:sldId id="491" r:id="rId38"/>
    <p:sldId id="506" r:id="rId39"/>
    <p:sldId id="289" r:id="rId40"/>
    <p:sldId id="478" r:id="rId41"/>
    <p:sldId id="477" r:id="rId42"/>
    <p:sldId id="473" r:id="rId43"/>
    <p:sldId id="482" r:id="rId44"/>
    <p:sldId id="479" r:id="rId45"/>
    <p:sldId id="290" r:id="rId46"/>
    <p:sldId id="493" r:id="rId47"/>
    <p:sldId id="480" r:id="rId48"/>
    <p:sldId id="505" r:id="rId49"/>
    <p:sldId id="528" r:id="rId50"/>
    <p:sldId id="495" r:id="rId51"/>
    <p:sldId id="529" r:id="rId52"/>
    <p:sldId id="481" r:id="rId53"/>
    <p:sldId id="530" r:id="rId54"/>
    <p:sldId id="496" r:id="rId55"/>
    <p:sldId id="295" r:id="rId56"/>
    <p:sldId id="531" r:id="rId57"/>
    <p:sldId id="259" r:id="rId58"/>
    <p:sldId id="508" r:id="rId59"/>
    <p:sldId id="510" r:id="rId60"/>
    <p:sldId id="532" r:id="rId61"/>
    <p:sldId id="533" r:id="rId62"/>
    <p:sldId id="509" r:id="rId63"/>
    <p:sldId id="534" r:id="rId64"/>
    <p:sldId id="535" r:id="rId65"/>
    <p:sldId id="511" r:id="rId66"/>
    <p:sldId id="270" r:id="rId67"/>
    <p:sldId id="271" r:id="rId6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qW3t8QmeU9wlKr5TIbVnJwXyu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0855E6-6D46-431F-ACF4-E611449BF16C}">
  <a:tblStyle styleId="{850855E6-6D46-431F-ACF4-E611449BF1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00"/>
    <p:restoredTop sz="95865"/>
  </p:normalViewPr>
  <p:slideViewPr>
    <p:cSldViewPr snapToGrid="0">
      <p:cViewPr varScale="1">
        <p:scale>
          <a:sx n="63" d="100"/>
          <a:sy n="63" d="100"/>
        </p:scale>
        <p:origin x="192" y="1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162EF-B564-EB42-8989-2E70197B5A31}"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en-US"/>
        </a:p>
      </dgm:t>
    </dgm:pt>
    <dgm:pt modelId="{7E4B3036-E864-4040-BAF8-96C43BB0C819}">
      <dgm:prSet phldrT="[Text]"/>
      <dgm:spPr>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endParaRPr lang="en-US" dirty="0"/>
        </a:p>
      </dgm:t>
    </dgm:pt>
    <dgm:pt modelId="{EDD7B1C2-FC16-C946-84B7-B4D9384955FC}" type="parTrans" cxnId="{38B526D5-B730-8A41-BF78-D0170CF3F882}">
      <dgm:prSet/>
      <dgm:spPr/>
      <dgm:t>
        <a:bodyPr/>
        <a:lstStyle/>
        <a:p>
          <a:endParaRPr lang="en-US"/>
        </a:p>
      </dgm:t>
    </dgm:pt>
    <dgm:pt modelId="{37A1F7B1-8C85-9947-9AA4-B2DA9C638D91}" type="sibTrans" cxnId="{38B526D5-B730-8A41-BF78-D0170CF3F882}">
      <dgm:prSet/>
      <dgm:spPr/>
      <dgm:t>
        <a:bodyPr/>
        <a:lstStyle/>
        <a:p>
          <a:endParaRPr lang="en-US"/>
        </a:p>
      </dgm:t>
    </dgm:pt>
    <dgm:pt modelId="{64088334-19AE-6649-83DD-8A336D6315FA}">
      <dgm:prSet phldrT="[Text]"/>
      <dgm:spPr/>
      <dgm:t>
        <a:bodyPr/>
        <a:lstStyle/>
        <a:p>
          <a:endParaRPr lang="en-US" dirty="0"/>
        </a:p>
      </dgm:t>
    </dgm:pt>
    <dgm:pt modelId="{FA5A22C5-EEF5-E348-847A-E1E0CCE6E4AC}" type="parTrans" cxnId="{5A946808-174D-0048-8565-FBEF67FCE951}">
      <dgm:prSet/>
      <dgm:spPr/>
      <dgm:t>
        <a:bodyPr/>
        <a:lstStyle/>
        <a:p>
          <a:endParaRPr lang="en-US"/>
        </a:p>
      </dgm:t>
    </dgm:pt>
    <dgm:pt modelId="{DBB9F645-824B-4843-BAB7-324465B40361}" type="sibTrans" cxnId="{5A946808-174D-0048-8565-FBEF67FCE951}">
      <dgm:prSet/>
      <dgm:spPr/>
      <dgm:t>
        <a:bodyPr/>
        <a:lstStyle/>
        <a:p>
          <a:endParaRPr lang="en-US"/>
        </a:p>
      </dgm:t>
    </dgm:pt>
    <dgm:pt modelId="{90872D69-3DDE-8B49-BB63-80A0DAF65103}">
      <dgm:prSet/>
      <dgm:spPr/>
      <dgm:t>
        <a:bodyPr/>
        <a:lstStyle/>
        <a:p>
          <a:pPr>
            <a:buFont typeface="+mj-lt"/>
            <a:buAutoNum type="arabicPeriod"/>
          </a:pPr>
          <a:r>
            <a:rPr lang="en-US" dirty="0"/>
            <a:t> DHS survey data – </a:t>
          </a:r>
          <a:r>
            <a:rPr lang="en-US" dirty="0" err="1"/>
            <a:t>behavioural</a:t>
          </a:r>
          <a:r>
            <a:rPr lang="en-US" dirty="0"/>
            <a:t> risk</a:t>
          </a:r>
        </a:p>
      </dgm:t>
    </dgm:pt>
    <dgm:pt modelId="{6DE664EC-3BD9-E54D-9378-2A618D1A3C6A}" type="parTrans" cxnId="{BFFA2923-ABC8-C24C-BA09-A3408A15D00A}">
      <dgm:prSet/>
      <dgm:spPr/>
      <dgm:t>
        <a:bodyPr/>
        <a:lstStyle/>
        <a:p>
          <a:endParaRPr lang="en-US"/>
        </a:p>
      </dgm:t>
    </dgm:pt>
    <dgm:pt modelId="{45B7E0E3-2274-1748-978F-3F2A4D095D4B}" type="sibTrans" cxnId="{BFFA2923-ABC8-C24C-BA09-A3408A15D00A}">
      <dgm:prSet/>
      <dgm:spPr/>
      <dgm:t>
        <a:bodyPr/>
        <a:lstStyle/>
        <a:p>
          <a:endParaRPr lang="en-US"/>
        </a:p>
      </dgm:t>
    </dgm:pt>
    <dgm:pt modelId="{98FDCA72-8275-914A-8587-36DD4AB98C10}">
      <dgm:prSet/>
      <dgm:spPr/>
      <dgm:t>
        <a:bodyPr/>
        <a:lstStyle/>
        <a:p>
          <a:pPr>
            <a:buFont typeface="+mj-lt"/>
            <a:buAutoNum type="arabicPeriod" startAt="2"/>
          </a:pPr>
          <a:r>
            <a:rPr lang="en-US" b="0" dirty="0">
              <a:solidFill>
                <a:schemeClr val="tx1"/>
              </a:solidFill>
            </a:rPr>
            <a:t> Naomi model – HIV incidence, prevalence, population</a:t>
          </a:r>
          <a:endParaRPr lang="en-US" dirty="0">
            <a:solidFill>
              <a:schemeClr val="tx1"/>
            </a:solidFill>
          </a:endParaRPr>
        </a:p>
      </dgm:t>
    </dgm:pt>
    <dgm:pt modelId="{CF8A489D-EB42-1949-A950-E8E1717275BF}" type="parTrans" cxnId="{A1A1F90A-29B4-1044-BC46-4DE3CB5A7FBC}">
      <dgm:prSet/>
      <dgm:spPr/>
      <dgm:t>
        <a:bodyPr/>
        <a:lstStyle/>
        <a:p>
          <a:endParaRPr lang="en-US"/>
        </a:p>
      </dgm:t>
    </dgm:pt>
    <dgm:pt modelId="{0CFF0529-D716-9549-956C-EC5C39C59A3B}" type="sibTrans" cxnId="{A1A1F90A-29B4-1044-BC46-4DE3CB5A7FBC}">
      <dgm:prSet/>
      <dgm:spPr/>
      <dgm:t>
        <a:bodyPr/>
        <a:lstStyle/>
        <a:p>
          <a:endParaRPr lang="en-US"/>
        </a:p>
      </dgm:t>
    </dgm:pt>
    <dgm:pt modelId="{E2D24C92-D22B-2C42-AE07-1916C894D7FC}">
      <dgm:prSet phldrT="[Text]"/>
      <dgm:spPr/>
      <dgm:t>
        <a:bodyPr/>
        <a:lstStyle/>
        <a:p>
          <a:endParaRPr lang="en-US" dirty="0"/>
        </a:p>
      </dgm:t>
    </dgm:pt>
    <dgm:pt modelId="{E1D8355B-D685-D840-8EC0-5E59E4CC462C}" type="sibTrans" cxnId="{CB3D32BB-7CE8-A649-AB32-54633EE1AC43}">
      <dgm:prSet/>
      <dgm:spPr/>
      <dgm:t>
        <a:bodyPr/>
        <a:lstStyle/>
        <a:p>
          <a:endParaRPr lang="en-US"/>
        </a:p>
      </dgm:t>
    </dgm:pt>
    <dgm:pt modelId="{D0FE1F69-BA5B-4142-B2C8-A5715F84C551}" type="parTrans" cxnId="{CB3D32BB-7CE8-A649-AB32-54633EE1AC43}">
      <dgm:prSet/>
      <dgm:spPr/>
      <dgm:t>
        <a:bodyPr/>
        <a:lstStyle/>
        <a:p>
          <a:endParaRPr lang="en-US"/>
        </a:p>
      </dgm:t>
    </dgm:pt>
    <dgm:pt modelId="{5962ED4E-9302-B14E-9FA3-711A7A285AD4}">
      <dgm:prSet/>
      <dgm:spPr/>
      <dgm:t>
        <a:bodyPr/>
        <a:lstStyle/>
        <a:p>
          <a:pPr>
            <a:buFont typeface="+mj-lt"/>
            <a:buAutoNum type="arabicPeriod" startAt="3"/>
          </a:pPr>
          <a:r>
            <a:rPr lang="en-US" b="0" dirty="0">
              <a:solidFill>
                <a:schemeClr val="tx1"/>
              </a:solidFill>
            </a:rPr>
            <a:t> Key Population size estimates and HIV prevalence</a:t>
          </a:r>
          <a:endParaRPr lang="en-US" dirty="0">
            <a:solidFill>
              <a:schemeClr val="tx1"/>
            </a:solidFill>
          </a:endParaRPr>
        </a:p>
      </dgm:t>
    </dgm:pt>
    <dgm:pt modelId="{F0D240AE-F686-4C4C-A813-631BE70D6F95}" type="parTrans" cxnId="{8191786E-E624-BB4F-B669-ED4302FB0A1E}">
      <dgm:prSet/>
      <dgm:spPr/>
      <dgm:t>
        <a:bodyPr/>
        <a:lstStyle/>
        <a:p>
          <a:endParaRPr lang="en-US"/>
        </a:p>
      </dgm:t>
    </dgm:pt>
    <dgm:pt modelId="{925DEE79-7533-7248-AA04-6479C3A2F29E}" type="sibTrans" cxnId="{8191786E-E624-BB4F-B669-ED4302FB0A1E}">
      <dgm:prSet/>
      <dgm:spPr/>
      <dgm:t>
        <a:bodyPr/>
        <a:lstStyle/>
        <a:p>
          <a:endParaRPr lang="en-US"/>
        </a:p>
      </dgm:t>
    </dgm:pt>
    <dgm:pt modelId="{CD4FA900-8BA7-A340-81E3-B240B9617D43}" type="pres">
      <dgm:prSet presAssocID="{618162EF-B564-EB42-8989-2E70197B5A31}" presName="linearFlow" presStyleCnt="0">
        <dgm:presLayoutVars>
          <dgm:dir/>
          <dgm:animLvl val="lvl"/>
          <dgm:resizeHandles val="exact"/>
        </dgm:presLayoutVars>
      </dgm:prSet>
      <dgm:spPr/>
    </dgm:pt>
    <dgm:pt modelId="{EDDC1155-CF79-8E4E-9B24-016E63E2257A}" type="pres">
      <dgm:prSet presAssocID="{7E4B3036-E864-4040-BAF8-96C43BB0C819}" presName="composite" presStyleCnt="0"/>
      <dgm:spPr/>
    </dgm:pt>
    <dgm:pt modelId="{F711B86A-AEFC-364C-B3D7-B22FAEE409CB}" type="pres">
      <dgm:prSet presAssocID="{7E4B3036-E864-4040-BAF8-96C43BB0C819}" presName="parentText" presStyleLbl="alignNode1" presStyleIdx="0" presStyleCnt="3">
        <dgm:presLayoutVars>
          <dgm:chMax val="1"/>
          <dgm:bulletEnabled val="1"/>
        </dgm:presLayoutVars>
      </dgm:prSet>
      <dgm:spPr/>
    </dgm:pt>
    <dgm:pt modelId="{2252DB26-4199-0948-A1BB-317559A84EC8}" type="pres">
      <dgm:prSet presAssocID="{7E4B3036-E864-4040-BAF8-96C43BB0C819}" presName="descendantText" presStyleLbl="alignAcc1" presStyleIdx="0" presStyleCnt="3">
        <dgm:presLayoutVars>
          <dgm:bulletEnabled val="1"/>
        </dgm:presLayoutVars>
      </dgm:prSet>
      <dgm:spPr/>
    </dgm:pt>
    <dgm:pt modelId="{3674B56A-099A-3443-A60B-09AEE61D9B19}" type="pres">
      <dgm:prSet presAssocID="{37A1F7B1-8C85-9947-9AA4-B2DA9C638D91}" presName="sp" presStyleCnt="0"/>
      <dgm:spPr/>
    </dgm:pt>
    <dgm:pt modelId="{BF67446F-01FE-8345-BF9B-14E52B80243B}" type="pres">
      <dgm:prSet presAssocID="{64088334-19AE-6649-83DD-8A336D6315FA}" presName="composite" presStyleCnt="0"/>
      <dgm:spPr/>
    </dgm:pt>
    <dgm:pt modelId="{D1E15CDC-ADFB-5244-AE18-10BF8D29B99B}" type="pres">
      <dgm:prSet presAssocID="{64088334-19AE-6649-83DD-8A336D6315FA}" presName="parentText" presStyleLbl="alignNode1" presStyleIdx="1" presStyleCnt="3">
        <dgm:presLayoutVars>
          <dgm:chMax val="1"/>
          <dgm:bulletEnabled val="1"/>
        </dgm:presLayoutVars>
      </dgm:prSet>
      <dgm:spPr/>
    </dgm:pt>
    <dgm:pt modelId="{277B5F38-855E-004C-9730-D96FF614B892}" type="pres">
      <dgm:prSet presAssocID="{64088334-19AE-6649-83DD-8A336D6315FA}" presName="descendantText" presStyleLbl="alignAcc1" presStyleIdx="1" presStyleCnt="3">
        <dgm:presLayoutVars>
          <dgm:bulletEnabled val="1"/>
        </dgm:presLayoutVars>
      </dgm:prSet>
      <dgm:spPr/>
    </dgm:pt>
    <dgm:pt modelId="{3CBD76B8-9821-184C-AB78-295322ACAB3A}" type="pres">
      <dgm:prSet presAssocID="{DBB9F645-824B-4843-BAB7-324465B40361}" presName="sp" presStyleCnt="0"/>
      <dgm:spPr/>
    </dgm:pt>
    <dgm:pt modelId="{93653F23-B13D-0B40-A2D8-30008221778A}" type="pres">
      <dgm:prSet presAssocID="{E2D24C92-D22B-2C42-AE07-1916C894D7FC}" presName="composite" presStyleCnt="0"/>
      <dgm:spPr/>
    </dgm:pt>
    <dgm:pt modelId="{BD3A39FA-7388-9944-80D1-28AB2C8629EE}" type="pres">
      <dgm:prSet presAssocID="{E2D24C92-D22B-2C42-AE07-1916C894D7FC}" presName="parentText" presStyleLbl="alignNode1" presStyleIdx="2" presStyleCnt="3">
        <dgm:presLayoutVars>
          <dgm:chMax val="1"/>
          <dgm:bulletEnabled val="1"/>
        </dgm:presLayoutVars>
      </dgm:prSet>
      <dgm:spPr/>
    </dgm:pt>
    <dgm:pt modelId="{BE94D1C1-5C4C-BF40-B978-BF133897B6A2}" type="pres">
      <dgm:prSet presAssocID="{E2D24C92-D22B-2C42-AE07-1916C894D7FC}" presName="descendantText" presStyleLbl="alignAcc1" presStyleIdx="2" presStyleCnt="3">
        <dgm:presLayoutVars>
          <dgm:bulletEnabled val="1"/>
        </dgm:presLayoutVars>
      </dgm:prSet>
      <dgm:spPr/>
    </dgm:pt>
  </dgm:ptLst>
  <dgm:cxnLst>
    <dgm:cxn modelId="{6CEFDF06-3C86-F24C-8AE1-9BC0A4910BDE}" type="presOf" srcId="{64088334-19AE-6649-83DD-8A336D6315FA}" destId="{D1E15CDC-ADFB-5244-AE18-10BF8D29B99B}" srcOrd="0" destOrd="0" presId="urn:microsoft.com/office/officeart/2005/8/layout/chevron2"/>
    <dgm:cxn modelId="{5A946808-174D-0048-8565-FBEF67FCE951}" srcId="{618162EF-B564-EB42-8989-2E70197B5A31}" destId="{64088334-19AE-6649-83DD-8A336D6315FA}" srcOrd="1" destOrd="0" parTransId="{FA5A22C5-EEF5-E348-847A-E1E0CCE6E4AC}" sibTransId="{DBB9F645-824B-4843-BAB7-324465B40361}"/>
    <dgm:cxn modelId="{A1A1F90A-29B4-1044-BC46-4DE3CB5A7FBC}" srcId="{64088334-19AE-6649-83DD-8A336D6315FA}" destId="{98FDCA72-8275-914A-8587-36DD4AB98C10}" srcOrd="0" destOrd="0" parTransId="{CF8A489D-EB42-1949-A950-E8E1717275BF}" sibTransId="{0CFF0529-D716-9549-956C-EC5C39C59A3B}"/>
    <dgm:cxn modelId="{C6DF730C-A863-1D42-9D32-3AAAFA911D3E}" type="presOf" srcId="{98FDCA72-8275-914A-8587-36DD4AB98C10}" destId="{277B5F38-855E-004C-9730-D96FF614B892}" srcOrd="0" destOrd="0" presId="urn:microsoft.com/office/officeart/2005/8/layout/chevron2"/>
    <dgm:cxn modelId="{BFFA2923-ABC8-C24C-BA09-A3408A15D00A}" srcId="{7E4B3036-E864-4040-BAF8-96C43BB0C819}" destId="{90872D69-3DDE-8B49-BB63-80A0DAF65103}" srcOrd="0" destOrd="0" parTransId="{6DE664EC-3BD9-E54D-9378-2A618D1A3C6A}" sibTransId="{45B7E0E3-2274-1748-978F-3F2A4D095D4B}"/>
    <dgm:cxn modelId="{5B22D623-F4DF-7040-BD1D-97712D982740}" type="presOf" srcId="{90872D69-3DDE-8B49-BB63-80A0DAF65103}" destId="{2252DB26-4199-0948-A1BB-317559A84EC8}" srcOrd="0" destOrd="0" presId="urn:microsoft.com/office/officeart/2005/8/layout/chevron2"/>
    <dgm:cxn modelId="{5FBE5D55-AF0B-D54E-A37B-1DB75FC2CFC9}" type="presOf" srcId="{5962ED4E-9302-B14E-9FA3-711A7A285AD4}" destId="{BE94D1C1-5C4C-BF40-B978-BF133897B6A2}" srcOrd="0" destOrd="0" presId="urn:microsoft.com/office/officeart/2005/8/layout/chevron2"/>
    <dgm:cxn modelId="{8191786E-E624-BB4F-B669-ED4302FB0A1E}" srcId="{E2D24C92-D22B-2C42-AE07-1916C894D7FC}" destId="{5962ED4E-9302-B14E-9FA3-711A7A285AD4}" srcOrd="0" destOrd="0" parTransId="{F0D240AE-F686-4C4C-A813-631BE70D6F95}" sibTransId="{925DEE79-7533-7248-AA04-6479C3A2F29E}"/>
    <dgm:cxn modelId="{C4E3F296-A9B8-CC40-A8B2-1F4BDC8F2E72}" type="presOf" srcId="{7E4B3036-E864-4040-BAF8-96C43BB0C819}" destId="{F711B86A-AEFC-364C-B3D7-B22FAEE409CB}" srcOrd="0" destOrd="0" presId="urn:microsoft.com/office/officeart/2005/8/layout/chevron2"/>
    <dgm:cxn modelId="{1518DEA5-7A33-4D43-8B74-2207D6BBF056}" type="presOf" srcId="{E2D24C92-D22B-2C42-AE07-1916C894D7FC}" destId="{BD3A39FA-7388-9944-80D1-28AB2C8629EE}" srcOrd="0" destOrd="0" presId="urn:microsoft.com/office/officeart/2005/8/layout/chevron2"/>
    <dgm:cxn modelId="{CB3D32BB-7CE8-A649-AB32-54633EE1AC43}" srcId="{618162EF-B564-EB42-8989-2E70197B5A31}" destId="{E2D24C92-D22B-2C42-AE07-1916C894D7FC}" srcOrd="2" destOrd="0" parTransId="{D0FE1F69-BA5B-4142-B2C8-A5715F84C551}" sibTransId="{E1D8355B-D685-D840-8EC0-5E59E4CC462C}"/>
    <dgm:cxn modelId="{8E7891BE-BB2A-8647-A41B-14C4B8A8EE05}" type="presOf" srcId="{618162EF-B564-EB42-8989-2E70197B5A31}" destId="{CD4FA900-8BA7-A340-81E3-B240B9617D43}" srcOrd="0" destOrd="0" presId="urn:microsoft.com/office/officeart/2005/8/layout/chevron2"/>
    <dgm:cxn modelId="{38B526D5-B730-8A41-BF78-D0170CF3F882}" srcId="{618162EF-B564-EB42-8989-2E70197B5A31}" destId="{7E4B3036-E864-4040-BAF8-96C43BB0C819}" srcOrd="0" destOrd="0" parTransId="{EDD7B1C2-FC16-C946-84B7-B4D9384955FC}" sibTransId="{37A1F7B1-8C85-9947-9AA4-B2DA9C638D91}"/>
    <dgm:cxn modelId="{2FE3AE9A-F7B9-7D4E-BB84-2CBC2C23BDAB}" type="presParOf" srcId="{CD4FA900-8BA7-A340-81E3-B240B9617D43}" destId="{EDDC1155-CF79-8E4E-9B24-016E63E2257A}" srcOrd="0" destOrd="0" presId="urn:microsoft.com/office/officeart/2005/8/layout/chevron2"/>
    <dgm:cxn modelId="{04ECB052-C968-204F-BA62-0F539B1B5592}" type="presParOf" srcId="{EDDC1155-CF79-8E4E-9B24-016E63E2257A}" destId="{F711B86A-AEFC-364C-B3D7-B22FAEE409CB}" srcOrd="0" destOrd="0" presId="urn:microsoft.com/office/officeart/2005/8/layout/chevron2"/>
    <dgm:cxn modelId="{A684FD6B-4E05-B54A-B461-34FD35E43B8D}" type="presParOf" srcId="{EDDC1155-CF79-8E4E-9B24-016E63E2257A}" destId="{2252DB26-4199-0948-A1BB-317559A84EC8}" srcOrd="1" destOrd="0" presId="urn:microsoft.com/office/officeart/2005/8/layout/chevron2"/>
    <dgm:cxn modelId="{5D63EAD0-89DE-B04F-92B3-22C8EDAB9081}" type="presParOf" srcId="{CD4FA900-8BA7-A340-81E3-B240B9617D43}" destId="{3674B56A-099A-3443-A60B-09AEE61D9B19}" srcOrd="1" destOrd="0" presId="urn:microsoft.com/office/officeart/2005/8/layout/chevron2"/>
    <dgm:cxn modelId="{2C1285FF-01DE-E04E-A3CB-F70996A0A6EF}" type="presParOf" srcId="{CD4FA900-8BA7-A340-81E3-B240B9617D43}" destId="{BF67446F-01FE-8345-BF9B-14E52B80243B}" srcOrd="2" destOrd="0" presId="urn:microsoft.com/office/officeart/2005/8/layout/chevron2"/>
    <dgm:cxn modelId="{97D843EC-6938-A145-A747-E2BEA6613D07}" type="presParOf" srcId="{BF67446F-01FE-8345-BF9B-14E52B80243B}" destId="{D1E15CDC-ADFB-5244-AE18-10BF8D29B99B}" srcOrd="0" destOrd="0" presId="urn:microsoft.com/office/officeart/2005/8/layout/chevron2"/>
    <dgm:cxn modelId="{41E8D981-41D4-D149-9D77-5858B814CBCE}" type="presParOf" srcId="{BF67446F-01FE-8345-BF9B-14E52B80243B}" destId="{277B5F38-855E-004C-9730-D96FF614B892}" srcOrd="1" destOrd="0" presId="urn:microsoft.com/office/officeart/2005/8/layout/chevron2"/>
    <dgm:cxn modelId="{56BE879B-BEFF-5F4E-9445-D13B1CF6C704}" type="presParOf" srcId="{CD4FA900-8BA7-A340-81E3-B240B9617D43}" destId="{3CBD76B8-9821-184C-AB78-295322ACAB3A}" srcOrd="3" destOrd="0" presId="urn:microsoft.com/office/officeart/2005/8/layout/chevron2"/>
    <dgm:cxn modelId="{F4D48EDF-DC1C-AA41-932F-B070A424F24B}" type="presParOf" srcId="{CD4FA900-8BA7-A340-81E3-B240B9617D43}" destId="{93653F23-B13D-0B40-A2D8-30008221778A}" srcOrd="4" destOrd="0" presId="urn:microsoft.com/office/officeart/2005/8/layout/chevron2"/>
    <dgm:cxn modelId="{AF8C15E5-89E4-034C-8430-4E59A91F4545}" type="presParOf" srcId="{93653F23-B13D-0B40-A2D8-30008221778A}" destId="{BD3A39FA-7388-9944-80D1-28AB2C8629EE}" srcOrd="0" destOrd="0" presId="urn:microsoft.com/office/officeart/2005/8/layout/chevron2"/>
    <dgm:cxn modelId="{EF492134-6E60-4E46-9859-93EBD89CF2A3}" type="presParOf" srcId="{93653F23-B13D-0B40-A2D8-30008221778A}" destId="{BE94D1C1-5C4C-BF40-B978-BF133897B6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8162EF-B564-EB42-8989-2E70197B5A31}"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en-US"/>
        </a:p>
      </dgm:t>
    </dgm:pt>
    <dgm:pt modelId="{7E4B3036-E864-4040-BAF8-96C43BB0C819}">
      <dgm:prSet phldrT="[Text]"/>
      <dgm:spPr>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endParaRPr lang="en-US" dirty="0"/>
        </a:p>
      </dgm:t>
    </dgm:pt>
    <dgm:pt modelId="{EDD7B1C2-FC16-C946-84B7-B4D9384955FC}" type="parTrans" cxnId="{38B526D5-B730-8A41-BF78-D0170CF3F882}">
      <dgm:prSet/>
      <dgm:spPr/>
      <dgm:t>
        <a:bodyPr/>
        <a:lstStyle/>
        <a:p>
          <a:endParaRPr lang="en-US"/>
        </a:p>
      </dgm:t>
    </dgm:pt>
    <dgm:pt modelId="{37A1F7B1-8C85-9947-9AA4-B2DA9C638D91}" type="sibTrans" cxnId="{38B526D5-B730-8A41-BF78-D0170CF3F882}">
      <dgm:prSet/>
      <dgm:spPr/>
      <dgm:t>
        <a:bodyPr/>
        <a:lstStyle/>
        <a:p>
          <a:endParaRPr lang="en-US"/>
        </a:p>
      </dgm:t>
    </dgm:pt>
    <dgm:pt modelId="{64088334-19AE-6649-83DD-8A336D6315FA}">
      <dgm:prSet phldrT="[Text]"/>
      <dgm:spPr/>
      <dgm:t>
        <a:bodyPr/>
        <a:lstStyle/>
        <a:p>
          <a:endParaRPr lang="en-US" dirty="0"/>
        </a:p>
      </dgm:t>
    </dgm:pt>
    <dgm:pt modelId="{FA5A22C5-EEF5-E348-847A-E1E0CCE6E4AC}" type="parTrans" cxnId="{5A946808-174D-0048-8565-FBEF67FCE951}">
      <dgm:prSet/>
      <dgm:spPr/>
      <dgm:t>
        <a:bodyPr/>
        <a:lstStyle/>
        <a:p>
          <a:endParaRPr lang="en-US"/>
        </a:p>
      </dgm:t>
    </dgm:pt>
    <dgm:pt modelId="{DBB9F645-824B-4843-BAB7-324465B40361}" type="sibTrans" cxnId="{5A946808-174D-0048-8565-FBEF67FCE951}">
      <dgm:prSet/>
      <dgm:spPr/>
      <dgm:t>
        <a:bodyPr/>
        <a:lstStyle/>
        <a:p>
          <a:endParaRPr lang="en-US"/>
        </a:p>
      </dgm:t>
    </dgm:pt>
    <dgm:pt modelId="{90872D69-3DDE-8B49-BB63-80A0DAF65103}">
      <dgm:prSet/>
      <dgm:spPr/>
      <dgm:t>
        <a:bodyPr/>
        <a:lstStyle/>
        <a:p>
          <a:pPr>
            <a:buFont typeface="+mj-lt"/>
            <a:buAutoNum type="arabicPeriod"/>
          </a:pPr>
          <a:r>
            <a:rPr lang="en-US" b="0" dirty="0">
              <a:solidFill>
                <a:schemeClr val="bg2">
                  <a:lumMod val="75000"/>
                </a:schemeClr>
              </a:solidFill>
            </a:rPr>
            <a:t> Sexual behavior proportions – “general” and “key” populations</a:t>
          </a:r>
        </a:p>
      </dgm:t>
    </dgm:pt>
    <dgm:pt modelId="{6DE664EC-3BD9-E54D-9378-2A618D1A3C6A}" type="parTrans" cxnId="{BFFA2923-ABC8-C24C-BA09-A3408A15D00A}">
      <dgm:prSet/>
      <dgm:spPr/>
      <dgm:t>
        <a:bodyPr/>
        <a:lstStyle/>
        <a:p>
          <a:endParaRPr lang="en-US"/>
        </a:p>
      </dgm:t>
    </dgm:pt>
    <dgm:pt modelId="{45B7E0E3-2274-1748-978F-3F2A4D095D4B}" type="sibTrans" cxnId="{BFFA2923-ABC8-C24C-BA09-A3408A15D00A}">
      <dgm:prSet/>
      <dgm:spPr/>
      <dgm:t>
        <a:bodyPr/>
        <a:lstStyle/>
        <a:p>
          <a:endParaRPr lang="en-US"/>
        </a:p>
      </dgm:t>
    </dgm:pt>
    <dgm:pt modelId="{98FDCA72-8275-914A-8587-36DD4AB98C10}">
      <dgm:prSet/>
      <dgm:spPr/>
      <dgm:t>
        <a:bodyPr/>
        <a:lstStyle/>
        <a:p>
          <a:pPr>
            <a:buFont typeface="+mj-lt"/>
            <a:buAutoNum type="arabicPeriod" startAt="2"/>
          </a:pPr>
          <a:r>
            <a:rPr lang="en-US" b="0" dirty="0">
              <a:solidFill>
                <a:schemeClr val="bg2">
                  <a:lumMod val="75000"/>
                </a:schemeClr>
              </a:solidFill>
            </a:rPr>
            <a:t> Population sizes by </a:t>
          </a:r>
          <a:r>
            <a:rPr lang="en-US" b="0" dirty="0" err="1">
              <a:solidFill>
                <a:schemeClr val="bg2">
                  <a:lumMod val="75000"/>
                </a:schemeClr>
              </a:solidFill>
            </a:rPr>
            <a:t>behaviour</a:t>
          </a:r>
          <a:endParaRPr lang="en-US" b="0" dirty="0">
            <a:solidFill>
              <a:schemeClr val="bg2">
                <a:lumMod val="75000"/>
              </a:schemeClr>
            </a:solidFill>
          </a:endParaRPr>
        </a:p>
      </dgm:t>
    </dgm:pt>
    <dgm:pt modelId="{CF8A489D-EB42-1949-A950-E8E1717275BF}" type="parTrans" cxnId="{A1A1F90A-29B4-1044-BC46-4DE3CB5A7FBC}">
      <dgm:prSet/>
      <dgm:spPr/>
      <dgm:t>
        <a:bodyPr/>
        <a:lstStyle/>
        <a:p>
          <a:endParaRPr lang="en-US"/>
        </a:p>
      </dgm:t>
    </dgm:pt>
    <dgm:pt modelId="{0CFF0529-D716-9549-956C-EC5C39C59A3B}" type="sibTrans" cxnId="{A1A1F90A-29B4-1044-BC46-4DE3CB5A7FBC}">
      <dgm:prSet/>
      <dgm:spPr/>
      <dgm:t>
        <a:bodyPr/>
        <a:lstStyle/>
        <a:p>
          <a:endParaRPr lang="en-US"/>
        </a:p>
      </dgm:t>
    </dgm:pt>
    <dgm:pt modelId="{E2D24C92-D22B-2C42-AE07-1916C894D7FC}">
      <dgm:prSet phldrT="[Text]"/>
      <dgm:spPr/>
      <dgm:t>
        <a:bodyPr/>
        <a:lstStyle/>
        <a:p>
          <a:endParaRPr lang="en-US" dirty="0"/>
        </a:p>
      </dgm:t>
    </dgm:pt>
    <dgm:pt modelId="{E1D8355B-D685-D840-8EC0-5E59E4CC462C}" type="sibTrans" cxnId="{CB3D32BB-7CE8-A649-AB32-54633EE1AC43}">
      <dgm:prSet/>
      <dgm:spPr/>
      <dgm:t>
        <a:bodyPr/>
        <a:lstStyle/>
        <a:p>
          <a:endParaRPr lang="en-US"/>
        </a:p>
      </dgm:t>
    </dgm:pt>
    <dgm:pt modelId="{D0FE1F69-BA5B-4142-B2C8-A5715F84C551}" type="parTrans" cxnId="{CB3D32BB-7CE8-A649-AB32-54633EE1AC43}">
      <dgm:prSet/>
      <dgm:spPr/>
      <dgm:t>
        <a:bodyPr/>
        <a:lstStyle/>
        <a:p>
          <a:endParaRPr lang="en-US"/>
        </a:p>
      </dgm:t>
    </dgm:pt>
    <dgm:pt modelId="{5962ED4E-9302-B14E-9FA3-711A7A285AD4}">
      <dgm:prSet/>
      <dgm:spPr/>
      <dgm:t>
        <a:bodyPr/>
        <a:lstStyle/>
        <a:p>
          <a:pPr>
            <a:buFont typeface="+mj-lt"/>
            <a:buAutoNum type="arabicPeriod" startAt="3"/>
          </a:pPr>
          <a:r>
            <a:rPr lang="en-US" b="0" dirty="0">
              <a:solidFill>
                <a:schemeClr val="bg2">
                  <a:lumMod val="75000"/>
                </a:schemeClr>
              </a:solidFill>
            </a:rPr>
            <a:t>HIV prevalence by </a:t>
          </a:r>
          <a:r>
            <a:rPr lang="en-US" b="0" dirty="0" err="1">
              <a:solidFill>
                <a:schemeClr val="bg2">
                  <a:lumMod val="75000"/>
                </a:schemeClr>
              </a:solidFill>
            </a:rPr>
            <a:t>behaviour</a:t>
          </a:r>
          <a:r>
            <a:rPr lang="en-US" b="0" dirty="0">
              <a:solidFill>
                <a:schemeClr val="bg2">
                  <a:lumMod val="75000"/>
                </a:schemeClr>
              </a:solidFill>
            </a:rPr>
            <a:t> </a:t>
          </a:r>
          <a:endParaRPr lang="en-US" dirty="0">
            <a:solidFill>
              <a:schemeClr val="bg2">
                <a:lumMod val="75000"/>
              </a:schemeClr>
            </a:solidFill>
          </a:endParaRPr>
        </a:p>
      </dgm:t>
    </dgm:pt>
    <dgm:pt modelId="{F0D240AE-F686-4C4C-A813-631BE70D6F95}" type="parTrans" cxnId="{8191786E-E624-BB4F-B669-ED4302FB0A1E}">
      <dgm:prSet/>
      <dgm:spPr/>
      <dgm:t>
        <a:bodyPr/>
        <a:lstStyle/>
        <a:p>
          <a:endParaRPr lang="en-US"/>
        </a:p>
      </dgm:t>
    </dgm:pt>
    <dgm:pt modelId="{925DEE79-7533-7248-AA04-6479C3A2F29E}" type="sibTrans" cxnId="{8191786E-E624-BB4F-B669-ED4302FB0A1E}">
      <dgm:prSet/>
      <dgm:spPr/>
      <dgm:t>
        <a:bodyPr/>
        <a:lstStyle/>
        <a:p>
          <a:endParaRPr lang="en-US"/>
        </a:p>
      </dgm:t>
    </dgm:pt>
    <dgm:pt modelId="{5203834D-AEE4-6E44-8B0F-7158DA63B440}">
      <dgm:prSet/>
      <dgm:spPr/>
      <dgm:t>
        <a:bodyPr/>
        <a:lstStyle/>
        <a:p>
          <a:endParaRPr lang="en-US"/>
        </a:p>
      </dgm:t>
    </dgm:pt>
    <dgm:pt modelId="{9D38D9F7-400E-744F-8C84-35FE9358CF75}" type="parTrans" cxnId="{CDF91853-4D09-9B4D-BE6F-4E27353DB88E}">
      <dgm:prSet/>
      <dgm:spPr/>
      <dgm:t>
        <a:bodyPr/>
        <a:lstStyle/>
        <a:p>
          <a:endParaRPr lang="en-US"/>
        </a:p>
      </dgm:t>
    </dgm:pt>
    <dgm:pt modelId="{BEFE6893-E600-164E-A25F-35361C32ABED}" type="sibTrans" cxnId="{CDF91853-4D09-9B4D-BE6F-4E27353DB88E}">
      <dgm:prSet/>
      <dgm:spPr/>
      <dgm:t>
        <a:bodyPr/>
        <a:lstStyle/>
        <a:p>
          <a:endParaRPr lang="en-US"/>
        </a:p>
      </dgm:t>
    </dgm:pt>
    <dgm:pt modelId="{1A507AAC-03B3-1A4B-89FE-04C5DC83EFCE}">
      <dgm:prSet/>
      <dgm:spPr/>
      <dgm:t>
        <a:bodyPr/>
        <a:lstStyle/>
        <a:p>
          <a:pPr>
            <a:buFont typeface="+mj-lt"/>
            <a:buAutoNum type="arabicPeriod" startAt="4"/>
          </a:pPr>
          <a:r>
            <a:rPr lang="en-US" dirty="0">
              <a:solidFill>
                <a:schemeClr val="bg2">
                  <a:lumMod val="75000"/>
                </a:schemeClr>
              </a:solidFill>
            </a:rPr>
            <a:t> HIV incidence rates by </a:t>
          </a:r>
          <a:r>
            <a:rPr lang="en-US" dirty="0" err="1">
              <a:solidFill>
                <a:schemeClr val="bg2">
                  <a:lumMod val="75000"/>
                </a:schemeClr>
              </a:solidFill>
            </a:rPr>
            <a:t>behaviour</a:t>
          </a:r>
          <a:endParaRPr lang="en-US" dirty="0">
            <a:solidFill>
              <a:schemeClr val="bg2">
                <a:lumMod val="75000"/>
              </a:schemeClr>
            </a:solidFill>
          </a:endParaRPr>
        </a:p>
      </dgm:t>
    </dgm:pt>
    <dgm:pt modelId="{D7CA43E2-D51B-7A48-BA24-05496C2F8703}" type="parTrans" cxnId="{1A43FEF1-6DE0-7B4B-A771-076B35137C0E}">
      <dgm:prSet/>
      <dgm:spPr/>
      <dgm:t>
        <a:bodyPr/>
        <a:lstStyle/>
        <a:p>
          <a:endParaRPr lang="en-US"/>
        </a:p>
      </dgm:t>
    </dgm:pt>
    <dgm:pt modelId="{C1E9AD22-6EDE-0C4C-99E1-A363E8167146}" type="sibTrans" cxnId="{1A43FEF1-6DE0-7B4B-A771-076B35137C0E}">
      <dgm:prSet/>
      <dgm:spPr/>
      <dgm:t>
        <a:bodyPr/>
        <a:lstStyle/>
        <a:p>
          <a:endParaRPr lang="en-US"/>
        </a:p>
      </dgm:t>
    </dgm:pt>
    <dgm:pt modelId="{B3EBCFFF-A861-FF4C-9896-982C09693060}">
      <dgm:prSet/>
      <dgm:spPr/>
      <dgm:t>
        <a:bodyPr/>
        <a:lstStyle/>
        <a:p>
          <a:endParaRPr lang="en-US"/>
        </a:p>
      </dgm:t>
    </dgm:pt>
    <dgm:pt modelId="{4F90130C-1E1B-294E-8C3A-A6A7E1EFBA2F}" type="parTrans" cxnId="{50C42DFD-E228-2B4D-8EF9-15984BCCAC45}">
      <dgm:prSet/>
      <dgm:spPr/>
      <dgm:t>
        <a:bodyPr/>
        <a:lstStyle/>
        <a:p>
          <a:endParaRPr lang="en-US"/>
        </a:p>
      </dgm:t>
    </dgm:pt>
    <dgm:pt modelId="{9CDE52FF-26EF-B941-845F-94F77096D2E5}" type="sibTrans" cxnId="{50C42DFD-E228-2B4D-8EF9-15984BCCAC45}">
      <dgm:prSet/>
      <dgm:spPr/>
      <dgm:t>
        <a:bodyPr/>
        <a:lstStyle/>
        <a:p>
          <a:endParaRPr lang="en-US"/>
        </a:p>
      </dgm:t>
    </dgm:pt>
    <dgm:pt modelId="{79F41F54-277B-BD44-8F21-FBF7419CDCCC}">
      <dgm:prSet/>
      <dgm:spPr/>
      <dgm:t>
        <a:bodyPr/>
        <a:lstStyle/>
        <a:p>
          <a:pPr>
            <a:buFont typeface="+mj-lt"/>
            <a:buAutoNum type="arabicPeriod" startAt="5"/>
          </a:pPr>
          <a:r>
            <a:rPr lang="en-US" b="1" dirty="0">
              <a:solidFill>
                <a:schemeClr val="tx1"/>
              </a:solidFill>
            </a:rPr>
            <a:t> Number of new infections by </a:t>
          </a:r>
          <a:r>
            <a:rPr lang="en-US" b="1" dirty="0" err="1">
              <a:solidFill>
                <a:schemeClr val="tx1"/>
              </a:solidFill>
            </a:rPr>
            <a:t>behaviour</a:t>
          </a:r>
          <a:endParaRPr lang="en-US" b="1" dirty="0">
            <a:solidFill>
              <a:schemeClr val="tx1"/>
            </a:solidFill>
          </a:endParaRPr>
        </a:p>
      </dgm:t>
    </dgm:pt>
    <dgm:pt modelId="{27867E6F-EAE4-CB4B-B822-6AFA04F607EA}" type="parTrans" cxnId="{46435F8E-F594-0F41-80B7-A82323F0B50A}">
      <dgm:prSet/>
      <dgm:spPr/>
      <dgm:t>
        <a:bodyPr/>
        <a:lstStyle/>
        <a:p>
          <a:endParaRPr lang="en-US"/>
        </a:p>
      </dgm:t>
    </dgm:pt>
    <dgm:pt modelId="{53BBF3DB-C989-6448-B179-9144554CD41E}" type="sibTrans" cxnId="{46435F8E-F594-0F41-80B7-A82323F0B50A}">
      <dgm:prSet/>
      <dgm:spPr/>
      <dgm:t>
        <a:bodyPr/>
        <a:lstStyle/>
        <a:p>
          <a:endParaRPr lang="en-US"/>
        </a:p>
      </dgm:t>
    </dgm:pt>
    <dgm:pt modelId="{CD4FA900-8BA7-A340-81E3-B240B9617D43}" type="pres">
      <dgm:prSet presAssocID="{618162EF-B564-EB42-8989-2E70197B5A31}" presName="linearFlow" presStyleCnt="0">
        <dgm:presLayoutVars>
          <dgm:dir/>
          <dgm:animLvl val="lvl"/>
          <dgm:resizeHandles val="exact"/>
        </dgm:presLayoutVars>
      </dgm:prSet>
      <dgm:spPr/>
    </dgm:pt>
    <dgm:pt modelId="{EDDC1155-CF79-8E4E-9B24-016E63E2257A}" type="pres">
      <dgm:prSet presAssocID="{7E4B3036-E864-4040-BAF8-96C43BB0C819}" presName="composite" presStyleCnt="0"/>
      <dgm:spPr/>
    </dgm:pt>
    <dgm:pt modelId="{F711B86A-AEFC-364C-B3D7-B22FAEE409CB}" type="pres">
      <dgm:prSet presAssocID="{7E4B3036-E864-4040-BAF8-96C43BB0C819}" presName="parentText" presStyleLbl="alignNode1" presStyleIdx="0" presStyleCnt="5">
        <dgm:presLayoutVars>
          <dgm:chMax val="1"/>
          <dgm:bulletEnabled val="1"/>
        </dgm:presLayoutVars>
      </dgm:prSet>
      <dgm:spPr/>
    </dgm:pt>
    <dgm:pt modelId="{2252DB26-4199-0948-A1BB-317559A84EC8}" type="pres">
      <dgm:prSet presAssocID="{7E4B3036-E864-4040-BAF8-96C43BB0C819}" presName="descendantText" presStyleLbl="alignAcc1" presStyleIdx="0" presStyleCnt="5">
        <dgm:presLayoutVars>
          <dgm:bulletEnabled val="1"/>
        </dgm:presLayoutVars>
      </dgm:prSet>
      <dgm:spPr/>
    </dgm:pt>
    <dgm:pt modelId="{3674B56A-099A-3443-A60B-09AEE61D9B19}" type="pres">
      <dgm:prSet presAssocID="{37A1F7B1-8C85-9947-9AA4-B2DA9C638D91}" presName="sp" presStyleCnt="0"/>
      <dgm:spPr/>
    </dgm:pt>
    <dgm:pt modelId="{BF67446F-01FE-8345-BF9B-14E52B80243B}" type="pres">
      <dgm:prSet presAssocID="{64088334-19AE-6649-83DD-8A336D6315FA}" presName="composite" presStyleCnt="0"/>
      <dgm:spPr/>
    </dgm:pt>
    <dgm:pt modelId="{D1E15CDC-ADFB-5244-AE18-10BF8D29B99B}" type="pres">
      <dgm:prSet presAssocID="{64088334-19AE-6649-83DD-8A336D6315FA}" presName="parentText" presStyleLbl="alignNode1" presStyleIdx="1" presStyleCnt="5">
        <dgm:presLayoutVars>
          <dgm:chMax val="1"/>
          <dgm:bulletEnabled val="1"/>
        </dgm:presLayoutVars>
      </dgm:prSet>
      <dgm:spPr/>
    </dgm:pt>
    <dgm:pt modelId="{277B5F38-855E-004C-9730-D96FF614B892}" type="pres">
      <dgm:prSet presAssocID="{64088334-19AE-6649-83DD-8A336D6315FA}" presName="descendantText" presStyleLbl="alignAcc1" presStyleIdx="1" presStyleCnt="5">
        <dgm:presLayoutVars>
          <dgm:bulletEnabled val="1"/>
        </dgm:presLayoutVars>
      </dgm:prSet>
      <dgm:spPr/>
    </dgm:pt>
    <dgm:pt modelId="{3CBD76B8-9821-184C-AB78-295322ACAB3A}" type="pres">
      <dgm:prSet presAssocID="{DBB9F645-824B-4843-BAB7-324465B40361}" presName="sp" presStyleCnt="0"/>
      <dgm:spPr/>
    </dgm:pt>
    <dgm:pt modelId="{93653F23-B13D-0B40-A2D8-30008221778A}" type="pres">
      <dgm:prSet presAssocID="{E2D24C92-D22B-2C42-AE07-1916C894D7FC}" presName="composite" presStyleCnt="0"/>
      <dgm:spPr/>
    </dgm:pt>
    <dgm:pt modelId="{BD3A39FA-7388-9944-80D1-28AB2C8629EE}" type="pres">
      <dgm:prSet presAssocID="{E2D24C92-D22B-2C42-AE07-1916C894D7FC}" presName="parentText" presStyleLbl="alignNode1" presStyleIdx="2" presStyleCnt="5">
        <dgm:presLayoutVars>
          <dgm:chMax val="1"/>
          <dgm:bulletEnabled val="1"/>
        </dgm:presLayoutVars>
      </dgm:prSet>
      <dgm:spPr/>
    </dgm:pt>
    <dgm:pt modelId="{BE94D1C1-5C4C-BF40-B978-BF133897B6A2}" type="pres">
      <dgm:prSet presAssocID="{E2D24C92-D22B-2C42-AE07-1916C894D7FC}" presName="descendantText" presStyleLbl="alignAcc1" presStyleIdx="2" presStyleCnt="5">
        <dgm:presLayoutVars>
          <dgm:bulletEnabled val="1"/>
        </dgm:presLayoutVars>
      </dgm:prSet>
      <dgm:spPr/>
    </dgm:pt>
    <dgm:pt modelId="{3F6D76E6-E61C-4740-9D61-3F65B8A6B0D8}" type="pres">
      <dgm:prSet presAssocID="{E1D8355B-D685-D840-8EC0-5E59E4CC462C}" presName="sp" presStyleCnt="0"/>
      <dgm:spPr/>
    </dgm:pt>
    <dgm:pt modelId="{7DE5CA60-2794-6E43-B42D-8BA082BF8245}" type="pres">
      <dgm:prSet presAssocID="{5203834D-AEE4-6E44-8B0F-7158DA63B440}" presName="composite" presStyleCnt="0"/>
      <dgm:spPr/>
    </dgm:pt>
    <dgm:pt modelId="{9B7701A7-242F-6645-8125-7E2FBFBCA0C9}" type="pres">
      <dgm:prSet presAssocID="{5203834D-AEE4-6E44-8B0F-7158DA63B440}" presName="parentText" presStyleLbl="alignNode1" presStyleIdx="3" presStyleCnt="5">
        <dgm:presLayoutVars>
          <dgm:chMax val="1"/>
          <dgm:bulletEnabled val="1"/>
        </dgm:presLayoutVars>
      </dgm:prSet>
      <dgm:spPr/>
    </dgm:pt>
    <dgm:pt modelId="{527487C6-CD36-4742-BE33-088E248EA9E0}" type="pres">
      <dgm:prSet presAssocID="{5203834D-AEE4-6E44-8B0F-7158DA63B440}" presName="descendantText" presStyleLbl="alignAcc1" presStyleIdx="3" presStyleCnt="5">
        <dgm:presLayoutVars>
          <dgm:bulletEnabled val="1"/>
        </dgm:presLayoutVars>
      </dgm:prSet>
      <dgm:spPr/>
    </dgm:pt>
    <dgm:pt modelId="{5C9E7D4D-7EE9-3E4D-AFBE-98B1F01897D3}" type="pres">
      <dgm:prSet presAssocID="{BEFE6893-E600-164E-A25F-35361C32ABED}" presName="sp" presStyleCnt="0"/>
      <dgm:spPr/>
    </dgm:pt>
    <dgm:pt modelId="{4D43E9C2-A021-AD47-991C-E6B9B6CD69A0}" type="pres">
      <dgm:prSet presAssocID="{B3EBCFFF-A861-FF4C-9896-982C09693060}" presName="composite" presStyleCnt="0"/>
      <dgm:spPr/>
    </dgm:pt>
    <dgm:pt modelId="{FCB0DDB6-27FE-F840-A610-115BDC9EDA8C}" type="pres">
      <dgm:prSet presAssocID="{B3EBCFFF-A861-FF4C-9896-982C09693060}" presName="parentText" presStyleLbl="alignNode1" presStyleIdx="4" presStyleCnt="5">
        <dgm:presLayoutVars>
          <dgm:chMax val="1"/>
          <dgm:bulletEnabled val="1"/>
        </dgm:presLayoutVars>
      </dgm:prSet>
      <dgm:spPr/>
    </dgm:pt>
    <dgm:pt modelId="{953062FA-AAAA-404E-B597-E1A5291859D3}" type="pres">
      <dgm:prSet presAssocID="{B3EBCFFF-A861-FF4C-9896-982C09693060}" presName="descendantText" presStyleLbl="alignAcc1" presStyleIdx="4" presStyleCnt="5">
        <dgm:presLayoutVars>
          <dgm:bulletEnabled val="1"/>
        </dgm:presLayoutVars>
      </dgm:prSet>
      <dgm:spPr/>
    </dgm:pt>
  </dgm:ptLst>
  <dgm:cxnLst>
    <dgm:cxn modelId="{6CEFDF06-3C86-F24C-8AE1-9BC0A4910BDE}" type="presOf" srcId="{64088334-19AE-6649-83DD-8A336D6315FA}" destId="{D1E15CDC-ADFB-5244-AE18-10BF8D29B99B}" srcOrd="0" destOrd="0" presId="urn:microsoft.com/office/officeart/2005/8/layout/chevron2"/>
    <dgm:cxn modelId="{5A946808-174D-0048-8565-FBEF67FCE951}" srcId="{618162EF-B564-EB42-8989-2E70197B5A31}" destId="{64088334-19AE-6649-83DD-8A336D6315FA}" srcOrd="1" destOrd="0" parTransId="{FA5A22C5-EEF5-E348-847A-E1E0CCE6E4AC}" sibTransId="{DBB9F645-824B-4843-BAB7-324465B40361}"/>
    <dgm:cxn modelId="{A1A1F90A-29B4-1044-BC46-4DE3CB5A7FBC}" srcId="{64088334-19AE-6649-83DD-8A336D6315FA}" destId="{98FDCA72-8275-914A-8587-36DD4AB98C10}" srcOrd="0" destOrd="0" parTransId="{CF8A489D-EB42-1949-A950-E8E1717275BF}" sibTransId="{0CFF0529-D716-9549-956C-EC5C39C59A3B}"/>
    <dgm:cxn modelId="{C6DF730C-A863-1D42-9D32-3AAAFA911D3E}" type="presOf" srcId="{98FDCA72-8275-914A-8587-36DD4AB98C10}" destId="{277B5F38-855E-004C-9730-D96FF614B892}" srcOrd="0" destOrd="0" presId="urn:microsoft.com/office/officeart/2005/8/layout/chevron2"/>
    <dgm:cxn modelId="{BFFA2923-ABC8-C24C-BA09-A3408A15D00A}" srcId="{7E4B3036-E864-4040-BAF8-96C43BB0C819}" destId="{90872D69-3DDE-8B49-BB63-80A0DAF65103}" srcOrd="0" destOrd="0" parTransId="{6DE664EC-3BD9-E54D-9378-2A618D1A3C6A}" sibTransId="{45B7E0E3-2274-1748-978F-3F2A4D095D4B}"/>
    <dgm:cxn modelId="{5B22D623-F4DF-7040-BD1D-97712D982740}" type="presOf" srcId="{90872D69-3DDE-8B49-BB63-80A0DAF65103}" destId="{2252DB26-4199-0948-A1BB-317559A84EC8}" srcOrd="0" destOrd="0" presId="urn:microsoft.com/office/officeart/2005/8/layout/chevron2"/>
    <dgm:cxn modelId="{CDF91853-4D09-9B4D-BE6F-4E27353DB88E}" srcId="{618162EF-B564-EB42-8989-2E70197B5A31}" destId="{5203834D-AEE4-6E44-8B0F-7158DA63B440}" srcOrd="3" destOrd="0" parTransId="{9D38D9F7-400E-744F-8C84-35FE9358CF75}" sibTransId="{BEFE6893-E600-164E-A25F-35361C32ABED}"/>
    <dgm:cxn modelId="{5FBE5D55-AF0B-D54E-A37B-1DB75FC2CFC9}" type="presOf" srcId="{5962ED4E-9302-B14E-9FA3-711A7A285AD4}" destId="{BE94D1C1-5C4C-BF40-B978-BF133897B6A2}" srcOrd="0" destOrd="0" presId="urn:microsoft.com/office/officeart/2005/8/layout/chevron2"/>
    <dgm:cxn modelId="{5AEA5757-45D6-3C49-AA7E-827A73C073B0}" type="presOf" srcId="{79F41F54-277B-BD44-8F21-FBF7419CDCCC}" destId="{953062FA-AAAA-404E-B597-E1A5291859D3}" srcOrd="0" destOrd="0" presId="urn:microsoft.com/office/officeart/2005/8/layout/chevron2"/>
    <dgm:cxn modelId="{DB4D8C68-1E42-8E4F-9F18-7CCD9D639662}" type="presOf" srcId="{B3EBCFFF-A861-FF4C-9896-982C09693060}" destId="{FCB0DDB6-27FE-F840-A610-115BDC9EDA8C}" srcOrd="0" destOrd="0" presId="urn:microsoft.com/office/officeart/2005/8/layout/chevron2"/>
    <dgm:cxn modelId="{8191786E-E624-BB4F-B669-ED4302FB0A1E}" srcId="{E2D24C92-D22B-2C42-AE07-1916C894D7FC}" destId="{5962ED4E-9302-B14E-9FA3-711A7A285AD4}" srcOrd="0" destOrd="0" parTransId="{F0D240AE-F686-4C4C-A813-631BE70D6F95}" sibTransId="{925DEE79-7533-7248-AA04-6479C3A2F29E}"/>
    <dgm:cxn modelId="{46435F8E-F594-0F41-80B7-A82323F0B50A}" srcId="{B3EBCFFF-A861-FF4C-9896-982C09693060}" destId="{79F41F54-277B-BD44-8F21-FBF7419CDCCC}" srcOrd="0" destOrd="0" parTransId="{27867E6F-EAE4-CB4B-B822-6AFA04F607EA}" sibTransId="{53BBF3DB-C989-6448-B179-9144554CD41E}"/>
    <dgm:cxn modelId="{C4E3F296-A9B8-CC40-A8B2-1F4BDC8F2E72}" type="presOf" srcId="{7E4B3036-E864-4040-BAF8-96C43BB0C819}" destId="{F711B86A-AEFC-364C-B3D7-B22FAEE409CB}" srcOrd="0" destOrd="0" presId="urn:microsoft.com/office/officeart/2005/8/layout/chevron2"/>
    <dgm:cxn modelId="{1518DEA5-7A33-4D43-8B74-2207D6BBF056}" type="presOf" srcId="{E2D24C92-D22B-2C42-AE07-1916C894D7FC}" destId="{BD3A39FA-7388-9944-80D1-28AB2C8629EE}" srcOrd="0" destOrd="0" presId="urn:microsoft.com/office/officeart/2005/8/layout/chevron2"/>
    <dgm:cxn modelId="{CB3D32BB-7CE8-A649-AB32-54633EE1AC43}" srcId="{618162EF-B564-EB42-8989-2E70197B5A31}" destId="{E2D24C92-D22B-2C42-AE07-1916C894D7FC}" srcOrd="2" destOrd="0" parTransId="{D0FE1F69-BA5B-4142-B2C8-A5715F84C551}" sibTransId="{E1D8355B-D685-D840-8EC0-5E59E4CC462C}"/>
    <dgm:cxn modelId="{8E7891BE-BB2A-8647-A41B-14C4B8A8EE05}" type="presOf" srcId="{618162EF-B564-EB42-8989-2E70197B5A31}" destId="{CD4FA900-8BA7-A340-81E3-B240B9617D43}" srcOrd="0" destOrd="0" presId="urn:microsoft.com/office/officeart/2005/8/layout/chevron2"/>
    <dgm:cxn modelId="{FD8F6ACB-5AEA-CC4A-8FC3-9E5D36A46499}" type="presOf" srcId="{5203834D-AEE4-6E44-8B0F-7158DA63B440}" destId="{9B7701A7-242F-6645-8125-7E2FBFBCA0C9}" srcOrd="0" destOrd="0" presId="urn:microsoft.com/office/officeart/2005/8/layout/chevron2"/>
    <dgm:cxn modelId="{38B526D5-B730-8A41-BF78-D0170CF3F882}" srcId="{618162EF-B564-EB42-8989-2E70197B5A31}" destId="{7E4B3036-E864-4040-BAF8-96C43BB0C819}" srcOrd="0" destOrd="0" parTransId="{EDD7B1C2-FC16-C946-84B7-B4D9384955FC}" sibTransId="{37A1F7B1-8C85-9947-9AA4-B2DA9C638D91}"/>
    <dgm:cxn modelId="{1A43FEF1-6DE0-7B4B-A771-076B35137C0E}" srcId="{5203834D-AEE4-6E44-8B0F-7158DA63B440}" destId="{1A507AAC-03B3-1A4B-89FE-04C5DC83EFCE}" srcOrd="0" destOrd="0" parTransId="{D7CA43E2-D51B-7A48-BA24-05496C2F8703}" sibTransId="{C1E9AD22-6EDE-0C4C-99E1-A363E8167146}"/>
    <dgm:cxn modelId="{0A8793F5-DB2D-3143-9F61-8B961BC3C726}" type="presOf" srcId="{1A507AAC-03B3-1A4B-89FE-04C5DC83EFCE}" destId="{527487C6-CD36-4742-BE33-088E248EA9E0}" srcOrd="0" destOrd="0" presId="urn:microsoft.com/office/officeart/2005/8/layout/chevron2"/>
    <dgm:cxn modelId="{50C42DFD-E228-2B4D-8EF9-15984BCCAC45}" srcId="{618162EF-B564-EB42-8989-2E70197B5A31}" destId="{B3EBCFFF-A861-FF4C-9896-982C09693060}" srcOrd="4" destOrd="0" parTransId="{4F90130C-1E1B-294E-8C3A-A6A7E1EFBA2F}" sibTransId="{9CDE52FF-26EF-B941-845F-94F77096D2E5}"/>
    <dgm:cxn modelId="{2FE3AE9A-F7B9-7D4E-BB84-2CBC2C23BDAB}" type="presParOf" srcId="{CD4FA900-8BA7-A340-81E3-B240B9617D43}" destId="{EDDC1155-CF79-8E4E-9B24-016E63E2257A}" srcOrd="0" destOrd="0" presId="urn:microsoft.com/office/officeart/2005/8/layout/chevron2"/>
    <dgm:cxn modelId="{04ECB052-C968-204F-BA62-0F539B1B5592}" type="presParOf" srcId="{EDDC1155-CF79-8E4E-9B24-016E63E2257A}" destId="{F711B86A-AEFC-364C-B3D7-B22FAEE409CB}" srcOrd="0" destOrd="0" presId="urn:microsoft.com/office/officeart/2005/8/layout/chevron2"/>
    <dgm:cxn modelId="{A684FD6B-4E05-B54A-B461-34FD35E43B8D}" type="presParOf" srcId="{EDDC1155-CF79-8E4E-9B24-016E63E2257A}" destId="{2252DB26-4199-0948-A1BB-317559A84EC8}" srcOrd="1" destOrd="0" presId="urn:microsoft.com/office/officeart/2005/8/layout/chevron2"/>
    <dgm:cxn modelId="{5D63EAD0-89DE-B04F-92B3-22C8EDAB9081}" type="presParOf" srcId="{CD4FA900-8BA7-A340-81E3-B240B9617D43}" destId="{3674B56A-099A-3443-A60B-09AEE61D9B19}" srcOrd="1" destOrd="0" presId="urn:microsoft.com/office/officeart/2005/8/layout/chevron2"/>
    <dgm:cxn modelId="{2C1285FF-01DE-E04E-A3CB-F70996A0A6EF}" type="presParOf" srcId="{CD4FA900-8BA7-A340-81E3-B240B9617D43}" destId="{BF67446F-01FE-8345-BF9B-14E52B80243B}" srcOrd="2" destOrd="0" presId="urn:microsoft.com/office/officeart/2005/8/layout/chevron2"/>
    <dgm:cxn modelId="{97D843EC-6938-A145-A747-E2BEA6613D07}" type="presParOf" srcId="{BF67446F-01FE-8345-BF9B-14E52B80243B}" destId="{D1E15CDC-ADFB-5244-AE18-10BF8D29B99B}" srcOrd="0" destOrd="0" presId="urn:microsoft.com/office/officeart/2005/8/layout/chevron2"/>
    <dgm:cxn modelId="{41E8D981-41D4-D149-9D77-5858B814CBCE}" type="presParOf" srcId="{BF67446F-01FE-8345-BF9B-14E52B80243B}" destId="{277B5F38-855E-004C-9730-D96FF614B892}" srcOrd="1" destOrd="0" presId="urn:microsoft.com/office/officeart/2005/8/layout/chevron2"/>
    <dgm:cxn modelId="{56BE879B-BEFF-5F4E-9445-D13B1CF6C704}" type="presParOf" srcId="{CD4FA900-8BA7-A340-81E3-B240B9617D43}" destId="{3CBD76B8-9821-184C-AB78-295322ACAB3A}" srcOrd="3" destOrd="0" presId="urn:microsoft.com/office/officeart/2005/8/layout/chevron2"/>
    <dgm:cxn modelId="{F4D48EDF-DC1C-AA41-932F-B070A424F24B}" type="presParOf" srcId="{CD4FA900-8BA7-A340-81E3-B240B9617D43}" destId="{93653F23-B13D-0B40-A2D8-30008221778A}" srcOrd="4" destOrd="0" presId="urn:microsoft.com/office/officeart/2005/8/layout/chevron2"/>
    <dgm:cxn modelId="{AF8C15E5-89E4-034C-8430-4E59A91F4545}" type="presParOf" srcId="{93653F23-B13D-0B40-A2D8-30008221778A}" destId="{BD3A39FA-7388-9944-80D1-28AB2C8629EE}" srcOrd="0" destOrd="0" presId="urn:microsoft.com/office/officeart/2005/8/layout/chevron2"/>
    <dgm:cxn modelId="{EF492134-6E60-4E46-9859-93EBD89CF2A3}" type="presParOf" srcId="{93653F23-B13D-0B40-A2D8-30008221778A}" destId="{BE94D1C1-5C4C-BF40-B978-BF133897B6A2}" srcOrd="1" destOrd="0" presId="urn:microsoft.com/office/officeart/2005/8/layout/chevron2"/>
    <dgm:cxn modelId="{0F74D6F2-F874-254B-A46C-73DDE0CB94BD}" type="presParOf" srcId="{CD4FA900-8BA7-A340-81E3-B240B9617D43}" destId="{3F6D76E6-E61C-4740-9D61-3F65B8A6B0D8}" srcOrd="5" destOrd="0" presId="urn:microsoft.com/office/officeart/2005/8/layout/chevron2"/>
    <dgm:cxn modelId="{661B94DA-FC5C-DB4F-B284-0F1DE79991E1}" type="presParOf" srcId="{CD4FA900-8BA7-A340-81E3-B240B9617D43}" destId="{7DE5CA60-2794-6E43-B42D-8BA082BF8245}" srcOrd="6" destOrd="0" presId="urn:microsoft.com/office/officeart/2005/8/layout/chevron2"/>
    <dgm:cxn modelId="{6070BF98-570B-CA4F-B861-FA545E163BF9}" type="presParOf" srcId="{7DE5CA60-2794-6E43-B42D-8BA082BF8245}" destId="{9B7701A7-242F-6645-8125-7E2FBFBCA0C9}" srcOrd="0" destOrd="0" presId="urn:microsoft.com/office/officeart/2005/8/layout/chevron2"/>
    <dgm:cxn modelId="{A4D765CB-1013-8242-8328-C107BC204A89}" type="presParOf" srcId="{7DE5CA60-2794-6E43-B42D-8BA082BF8245}" destId="{527487C6-CD36-4742-BE33-088E248EA9E0}" srcOrd="1" destOrd="0" presId="urn:microsoft.com/office/officeart/2005/8/layout/chevron2"/>
    <dgm:cxn modelId="{AF988DE2-CFFC-884B-AFCD-29C340983E9A}" type="presParOf" srcId="{CD4FA900-8BA7-A340-81E3-B240B9617D43}" destId="{5C9E7D4D-7EE9-3E4D-AFBE-98B1F01897D3}" srcOrd="7" destOrd="0" presId="urn:microsoft.com/office/officeart/2005/8/layout/chevron2"/>
    <dgm:cxn modelId="{2F7FFBC6-AB78-284B-87E6-FB399E76246F}" type="presParOf" srcId="{CD4FA900-8BA7-A340-81E3-B240B9617D43}" destId="{4D43E9C2-A021-AD47-991C-E6B9B6CD69A0}" srcOrd="8" destOrd="0" presId="urn:microsoft.com/office/officeart/2005/8/layout/chevron2"/>
    <dgm:cxn modelId="{24AF29CE-316F-DB4B-BDE1-EEFC8377E85C}" type="presParOf" srcId="{4D43E9C2-A021-AD47-991C-E6B9B6CD69A0}" destId="{FCB0DDB6-27FE-F840-A610-115BDC9EDA8C}" srcOrd="0" destOrd="0" presId="urn:microsoft.com/office/officeart/2005/8/layout/chevron2"/>
    <dgm:cxn modelId="{1BF36023-0422-6A4D-8729-FB555B053E31}" type="presParOf" srcId="{4D43E9C2-A021-AD47-991C-E6B9B6CD69A0}" destId="{953062FA-AAAA-404E-B597-E1A5291859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162EF-B564-EB42-8989-2E70197B5A31}"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en-US"/>
        </a:p>
      </dgm:t>
    </dgm:pt>
    <dgm:pt modelId="{7E4B3036-E864-4040-BAF8-96C43BB0C819}">
      <dgm:prSet phldrT="[Text]"/>
      <dgm:spPr>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endParaRPr lang="en-US" dirty="0"/>
        </a:p>
      </dgm:t>
    </dgm:pt>
    <dgm:pt modelId="{EDD7B1C2-FC16-C946-84B7-B4D9384955FC}" type="parTrans" cxnId="{38B526D5-B730-8A41-BF78-D0170CF3F882}">
      <dgm:prSet/>
      <dgm:spPr/>
      <dgm:t>
        <a:bodyPr/>
        <a:lstStyle/>
        <a:p>
          <a:endParaRPr lang="en-US"/>
        </a:p>
      </dgm:t>
    </dgm:pt>
    <dgm:pt modelId="{37A1F7B1-8C85-9947-9AA4-B2DA9C638D91}" type="sibTrans" cxnId="{38B526D5-B730-8A41-BF78-D0170CF3F882}">
      <dgm:prSet/>
      <dgm:spPr/>
      <dgm:t>
        <a:bodyPr/>
        <a:lstStyle/>
        <a:p>
          <a:endParaRPr lang="en-US"/>
        </a:p>
      </dgm:t>
    </dgm:pt>
    <dgm:pt modelId="{64088334-19AE-6649-83DD-8A336D6315FA}">
      <dgm:prSet phldrT="[Text]"/>
      <dgm:spPr/>
      <dgm:t>
        <a:bodyPr/>
        <a:lstStyle/>
        <a:p>
          <a:endParaRPr lang="en-US" dirty="0"/>
        </a:p>
      </dgm:t>
    </dgm:pt>
    <dgm:pt modelId="{FA5A22C5-EEF5-E348-847A-E1E0CCE6E4AC}" type="parTrans" cxnId="{5A946808-174D-0048-8565-FBEF67FCE951}">
      <dgm:prSet/>
      <dgm:spPr/>
      <dgm:t>
        <a:bodyPr/>
        <a:lstStyle/>
        <a:p>
          <a:endParaRPr lang="en-US"/>
        </a:p>
      </dgm:t>
    </dgm:pt>
    <dgm:pt modelId="{DBB9F645-824B-4843-BAB7-324465B40361}" type="sibTrans" cxnId="{5A946808-174D-0048-8565-FBEF67FCE951}">
      <dgm:prSet/>
      <dgm:spPr/>
      <dgm:t>
        <a:bodyPr/>
        <a:lstStyle/>
        <a:p>
          <a:endParaRPr lang="en-US"/>
        </a:p>
      </dgm:t>
    </dgm:pt>
    <dgm:pt modelId="{90872D69-3DDE-8B49-BB63-80A0DAF65103}">
      <dgm:prSet/>
      <dgm:spPr/>
      <dgm:t>
        <a:bodyPr/>
        <a:lstStyle/>
        <a:p>
          <a:pPr>
            <a:buFont typeface="+mj-lt"/>
            <a:buAutoNum type="arabicPeriod"/>
          </a:pPr>
          <a:r>
            <a:rPr lang="en-US" b="1" dirty="0"/>
            <a:t> Survey data – </a:t>
          </a:r>
          <a:r>
            <a:rPr lang="en-US" b="1" dirty="0" err="1"/>
            <a:t>behavioural</a:t>
          </a:r>
          <a:r>
            <a:rPr lang="en-US" b="1" dirty="0"/>
            <a:t> risk</a:t>
          </a:r>
        </a:p>
      </dgm:t>
    </dgm:pt>
    <dgm:pt modelId="{6DE664EC-3BD9-E54D-9378-2A618D1A3C6A}" type="parTrans" cxnId="{BFFA2923-ABC8-C24C-BA09-A3408A15D00A}">
      <dgm:prSet/>
      <dgm:spPr/>
      <dgm:t>
        <a:bodyPr/>
        <a:lstStyle/>
        <a:p>
          <a:endParaRPr lang="en-US"/>
        </a:p>
      </dgm:t>
    </dgm:pt>
    <dgm:pt modelId="{45B7E0E3-2274-1748-978F-3F2A4D095D4B}" type="sibTrans" cxnId="{BFFA2923-ABC8-C24C-BA09-A3408A15D00A}">
      <dgm:prSet/>
      <dgm:spPr/>
      <dgm:t>
        <a:bodyPr/>
        <a:lstStyle/>
        <a:p>
          <a:endParaRPr lang="en-US"/>
        </a:p>
      </dgm:t>
    </dgm:pt>
    <dgm:pt modelId="{98FDCA72-8275-914A-8587-36DD4AB98C10}">
      <dgm:prSet/>
      <dgm:spPr/>
      <dgm:t>
        <a:bodyPr/>
        <a:lstStyle/>
        <a:p>
          <a:pPr>
            <a:buFont typeface="+mj-lt"/>
            <a:buAutoNum type="arabicPeriod" startAt="2"/>
          </a:pPr>
          <a:r>
            <a:rPr lang="en-US" b="0" dirty="0">
              <a:solidFill>
                <a:schemeClr val="bg2">
                  <a:lumMod val="75000"/>
                </a:schemeClr>
              </a:solidFill>
            </a:rPr>
            <a:t> Naomi model – HIV incidence, prevalence, population</a:t>
          </a:r>
          <a:endParaRPr lang="en-US" dirty="0">
            <a:solidFill>
              <a:schemeClr val="bg2">
                <a:lumMod val="75000"/>
              </a:schemeClr>
            </a:solidFill>
          </a:endParaRPr>
        </a:p>
      </dgm:t>
    </dgm:pt>
    <dgm:pt modelId="{CF8A489D-EB42-1949-A950-E8E1717275BF}" type="parTrans" cxnId="{A1A1F90A-29B4-1044-BC46-4DE3CB5A7FBC}">
      <dgm:prSet/>
      <dgm:spPr/>
      <dgm:t>
        <a:bodyPr/>
        <a:lstStyle/>
        <a:p>
          <a:endParaRPr lang="en-US"/>
        </a:p>
      </dgm:t>
    </dgm:pt>
    <dgm:pt modelId="{0CFF0529-D716-9549-956C-EC5C39C59A3B}" type="sibTrans" cxnId="{A1A1F90A-29B4-1044-BC46-4DE3CB5A7FBC}">
      <dgm:prSet/>
      <dgm:spPr/>
      <dgm:t>
        <a:bodyPr/>
        <a:lstStyle/>
        <a:p>
          <a:endParaRPr lang="en-US"/>
        </a:p>
      </dgm:t>
    </dgm:pt>
    <dgm:pt modelId="{E2D24C92-D22B-2C42-AE07-1916C894D7FC}">
      <dgm:prSet phldrT="[Text]"/>
      <dgm:spPr/>
      <dgm:t>
        <a:bodyPr/>
        <a:lstStyle/>
        <a:p>
          <a:endParaRPr lang="en-US" dirty="0"/>
        </a:p>
      </dgm:t>
    </dgm:pt>
    <dgm:pt modelId="{E1D8355B-D685-D840-8EC0-5E59E4CC462C}" type="sibTrans" cxnId="{CB3D32BB-7CE8-A649-AB32-54633EE1AC43}">
      <dgm:prSet/>
      <dgm:spPr/>
      <dgm:t>
        <a:bodyPr/>
        <a:lstStyle/>
        <a:p>
          <a:endParaRPr lang="en-US"/>
        </a:p>
      </dgm:t>
    </dgm:pt>
    <dgm:pt modelId="{D0FE1F69-BA5B-4142-B2C8-A5715F84C551}" type="parTrans" cxnId="{CB3D32BB-7CE8-A649-AB32-54633EE1AC43}">
      <dgm:prSet/>
      <dgm:spPr/>
      <dgm:t>
        <a:bodyPr/>
        <a:lstStyle/>
        <a:p>
          <a:endParaRPr lang="en-US"/>
        </a:p>
      </dgm:t>
    </dgm:pt>
    <dgm:pt modelId="{5962ED4E-9302-B14E-9FA3-711A7A285AD4}">
      <dgm:prSet/>
      <dgm:spPr/>
      <dgm:t>
        <a:bodyPr/>
        <a:lstStyle/>
        <a:p>
          <a:pPr>
            <a:buFont typeface="+mj-lt"/>
            <a:buAutoNum type="arabicPeriod" startAt="3"/>
          </a:pPr>
          <a:r>
            <a:rPr lang="en-US" b="0" dirty="0">
              <a:solidFill>
                <a:schemeClr val="bg2">
                  <a:lumMod val="75000"/>
                </a:schemeClr>
              </a:solidFill>
            </a:rPr>
            <a:t> Key Population size estimates and HIV prevalence</a:t>
          </a:r>
          <a:endParaRPr lang="en-US" dirty="0">
            <a:solidFill>
              <a:schemeClr val="bg2">
                <a:lumMod val="75000"/>
              </a:schemeClr>
            </a:solidFill>
          </a:endParaRPr>
        </a:p>
      </dgm:t>
    </dgm:pt>
    <dgm:pt modelId="{F0D240AE-F686-4C4C-A813-631BE70D6F95}" type="parTrans" cxnId="{8191786E-E624-BB4F-B669-ED4302FB0A1E}">
      <dgm:prSet/>
      <dgm:spPr/>
      <dgm:t>
        <a:bodyPr/>
        <a:lstStyle/>
        <a:p>
          <a:endParaRPr lang="en-US"/>
        </a:p>
      </dgm:t>
    </dgm:pt>
    <dgm:pt modelId="{925DEE79-7533-7248-AA04-6479C3A2F29E}" type="sibTrans" cxnId="{8191786E-E624-BB4F-B669-ED4302FB0A1E}">
      <dgm:prSet/>
      <dgm:spPr/>
      <dgm:t>
        <a:bodyPr/>
        <a:lstStyle/>
        <a:p>
          <a:endParaRPr lang="en-US"/>
        </a:p>
      </dgm:t>
    </dgm:pt>
    <dgm:pt modelId="{CD4FA900-8BA7-A340-81E3-B240B9617D43}" type="pres">
      <dgm:prSet presAssocID="{618162EF-B564-EB42-8989-2E70197B5A31}" presName="linearFlow" presStyleCnt="0">
        <dgm:presLayoutVars>
          <dgm:dir/>
          <dgm:animLvl val="lvl"/>
          <dgm:resizeHandles val="exact"/>
        </dgm:presLayoutVars>
      </dgm:prSet>
      <dgm:spPr/>
    </dgm:pt>
    <dgm:pt modelId="{EDDC1155-CF79-8E4E-9B24-016E63E2257A}" type="pres">
      <dgm:prSet presAssocID="{7E4B3036-E864-4040-BAF8-96C43BB0C819}" presName="composite" presStyleCnt="0"/>
      <dgm:spPr/>
    </dgm:pt>
    <dgm:pt modelId="{F711B86A-AEFC-364C-B3D7-B22FAEE409CB}" type="pres">
      <dgm:prSet presAssocID="{7E4B3036-E864-4040-BAF8-96C43BB0C819}" presName="parentText" presStyleLbl="alignNode1" presStyleIdx="0" presStyleCnt="3">
        <dgm:presLayoutVars>
          <dgm:chMax val="1"/>
          <dgm:bulletEnabled val="1"/>
        </dgm:presLayoutVars>
      </dgm:prSet>
      <dgm:spPr/>
    </dgm:pt>
    <dgm:pt modelId="{2252DB26-4199-0948-A1BB-317559A84EC8}" type="pres">
      <dgm:prSet presAssocID="{7E4B3036-E864-4040-BAF8-96C43BB0C819}" presName="descendantText" presStyleLbl="alignAcc1" presStyleIdx="0" presStyleCnt="3">
        <dgm:presLayoutVars>
          <dgm:bulletEnabled val="1"/>
        </dgm:presLayoutVars>
      </dgm:prSet>
      <dgm:spPr/>
    </dgm:pt>
    <dgm:pt modelId="{3674B56A-099A-3443-A60B-09AEE61D9B19}" type="pres">
      <dgm:prSet presAssocID="{37A1F7B1-8C85-9947-9AA4-B2DA9C638D91}" presName="sp" presStyleCnt="0"/>
      <dgm:spPr/>
    </dgm:pt>
    <dgm:pt modelId="{BF67446F-01FE-8345-BF9B-14E52B80243B}" type="pres">
      <dgm:prSet presAssocID="{64088334-19AE-6649-83DD-8A336D6315FA}" presName="composite" presStyleCnt="0"/>
      <dgm:spPr/>
    </dgm:pt>
    <dgm:pt modelId="{D1E15CDC-ADFB-5244-AE18-10BF8D29B99B}" type="pres">
      <dgm:prSet presAssocID="{64088334-19AE-6649-83DD-8A336D6315FA}" presName="parentText" presStyleLbl="alignNode1" presStyleIdx="1" presStyleCnt="3">
        <dgm:presLayoutVars>
          <dgm:chMax val="1"/>
          <dgm:bulletEnabled val="1"/>
        </dgm:presLayoutVars>
      </dgm:prSet>
      <dgm:spPr/>
    </dgm:pt>
    <dgm:pt modelId="{277B5F38-855E-004C-9730-D96FF614B892}" type="pres">
      <dgm:prSet presAssocID="{64088334-19AE-6649-83DD-8A336D6315FA}" presName="descendantText" presStyleLbl="alignAcc1" presStyleIdx="1" presStyleCnt="3">
        <dgm:presLayoutVars>
          <dgm:bulletEnabled val="1"/>
        </dgm:presLayoutVars>
      </dgm:prSet>
      <dgm:spPr/>
    </dgm:pt>
    <dgm:pt modelId="{3CBD76B8-9821-184C-AB78-295322ACAB3A}" type="pres">
      <dgm:prSet presAssocID="{DBB9F645-824B-4843-BAB7-324465B40361}" presName="sp" presStyleCnt="0"/>
      <dgm:spPr/>
    </dgm:pt>
    <dgm:pt modelId="{93653F23-B13D-0B40-A2D8-30008221778A}" type="pres">
      <dgm:prSet presAssocID="{E2D24C92-D22B-2C42-AE07-1916C894D7FC}" presName="composite" presStyleCnt="0"/>
      <dgm:spPr/>
    </dgm:pt>
    <dgm:pt modelId="{BD3A39FA-7388-9944-80D1-28AB2C8629EE}" type="pres">
      <dgm:prSet presAssocID="{E2D24C92-D22B-2C42-AE07-1916C894D7FC}" presName="parentText" presStyleLbl="alignNode1" presStyleIdx="2" presStyleCnt="3">
        <dgm:presLayoutVars>
          <dgm:chMax val="1"/>
          <dgm:bulletEnabled val="1"/>
        </dgm:presLayoutVars>
      </dgm:prSet>
      <dgm:spPr/>
    </dgm:pt>
    <dgm:pt modelId="{BE94D1C1-5C4C-BF40-B978-BF133897B6A2}" type="pres">
      <dgm:prSet presAssocID="{E2D24C92-D22B-2C42-AE07-1916C894D7FC}" presName="descendantText" presStyleLbl="alignAcc1" presStyleIdx="2" presStyleCnt="3">
        <dgm:presLayoutVars>
          <dgm:bulletEnabled val="1"/>
        </dgm:presLayoutVars>
      </dgm:prSet>
      <dgm:spPr/>
    </dgm:pt>
  </dgm:ptLst>
  <dgm:cxnLst>
    <dgm:cxn modelId="{6CEFDF06-3C86-F24C-8AE1-9BC0A4910BDE}" type="presOf" srcId="{64088334-19AE-6649-83DD-8A336D6315FA}" destId="{D1E15CDC-ADFB-5244-AE18-10BF8D29B99B}" srcOrd="0" destOrd="0" presId="urn:microsoft.com/office/officeart/2005/8/layout/chevron2"/>
    <dgm:cxn modelId="{5A946808-174D-0048-8565-FBEF67FCE951}" srcId="{618162EF-B564-EB42-8989-2E70197B5A31}" destId="{64088334-19AE-6649-83DD-8A336D6315FA}" srcOrd="1" destOrd="0" parTransId="{FA5A22C5-EEF5-E348-847A-E1E0CCE6E4AC}" sibTransId="{DBB9F645-824B-4843-BAB7-324465B40361}"/>
    <dgm:cxn modelId="{A1A1F90A-29B4-1044-BC46-4DE3CB5A7FBC}" srcId="{64088334-19AE-6649-83DD-8A336D6315FA}" destId="{98FDCA72-8275-914A-8587-36DD4AB98C10}" srcOrd="0" destOrd="0" parTransId="{CF8A489D-EB42-1949-A950-E8E1717275BF}" sibTransId="{0CFF0529-D716-9549-956C-EC5C39C59A3B}"/>
    <dgm:cxn modelId="{C6DF730C-A863-1D42-9D32-3AAAFA911D3E}" type="presOf" srcId="{98FDCA72-8275-914A-8587-36DD4AB98C10}" destId="{277B5F38-855E-004C-9730-D96FF614B892}" srcOrd="0" destOrd="0" presId="urn:microsoft.com/office/officeart/2005/8/layout/chevron2"/>
    <dgm:cxn modelId="{BFFA2923-ABC8-C24C-BA09-A3408A15D00A}" srcId="{7E4B3036-E864-4040-BAF8-96C43BB0C819}" destId="{90872D69-3DDE-8B49-BB63-80A0DAF65103}" srcOrd="0" destOrd="0" parTransId="{6DE664EC-3BD9-E54D-9378-2A618D1A3C6A}" sibTransId="{45B7E0E3-2274-1748-978F-3F2A4D095D4B}"/>
    <dgm:cxn modelId="{5B22D623-F4DF-7040-BD1D-97712D982740}" type="presOf" srcId="{90872D69-3DDE-8B49-BB63-80A0DAF65103}" destId="{2252DB26-4199-0948-A1BB-317559A84EC8}" srcOrd="0" destOrd="0" presId="urn:microsoft.com/office/officeart/2005/8/layout/chevron2"/>
    <dgm:cxn modelId="{5FBE5D55-AF0B-D54E-A37B-1DB75FC2CFC9}" type="presOf" srcId="{5962ED4E-9302-B14E-9FA3-711A7A285AD4}" destId="{BE94D1C1-5C4C-BF40-B978-BF133897B6A2}" srcOrd="0" destOrd="0" presId="urn:microsoft.com/office/officeart/2005/8/layout/chevron2"/>
    <dgm:cxn modelId="{8191786E-E624-BB4F-B669-ED4302FB0A1E}" srcId="{E2D24C92-D22B-2C42-AE07-1916C894D7FC}" destId="{5962ED4E-9302-B14E-9FA3-711A7A285AD4}" srcOrd="0" destOrd="0" parTransId="{F0D240AE-F686-4C4C-A813-631BE70D6F95}" sibTransId="{925DEE79-7533-7248-AA04-6479C3A2F29E}"/>
    <dgm:cxn modelId="{C4E3F296-A9B8-CC40-A8B2-1F4BDC8F2E72}" type="presOf" srcId="{7E4B3036-E864-4040-BAF8-96C43BB0C819}" destId="{F711B86A-AEFC-364C-B3D7-B22FAEE409CB}" srcOrd="0" destOrd="0" presId="urn:microsoft.com/office/officeart/2005/8/layout/chevron2"/>
    <dgm:cxn modelId="{1518DEA5-7A33-4D43-8B74-2207D6BBF056}" type="presOf" srcId="{E2D24C92-D22B-2C42-AE07-1916C894D7FC}" destId="{BD3A39FA-7388-9944-80D1-28AB2C8629EE}" srcOrd="0" destOrd="0" presId="urn:microsoft.com/office/officeart/2005/8/layout/chevron2"/>
    <dgm:cxn modelId="{CB3D32BB-7CE8-A649-AB32-54633EE1AC43}" srcId="{618162EF-B564-EB42-8989-2E70197B5A31}" destId="{E2D24C92-D22B-2C42-AE07-1916C894D7FC}" srcOrd="2" destOrd="0" parTransId="{D0FE1F69-BA5B-4142-B2C8-A5715F84C551}" sibTransId="{E1D8355B-D685-D840-8EC0-5E59E4CC462C}"/>
    <dgm:cxn modelId="{8E7891BE-BB2A-8647-A41B-14C4B8A8EE05}" type="presOf" srcId="{618162EF-B564-EB42-8989-2E70197B5A31}" destId="{CD4FA900-8BA7-A340-81E3-B240B9617D43}" srcOrd="0" destOrd="0" presId="urn:microsoft.com/office/officeart/2005/8/layout/chevron2"/>
    <dgm:cxn modelId="{38B526D5-B730-8A41-BF78-D0170CF3F882}" srcId="{618162EF-B564-EB42-8989-2E70197B5A31}" destId="{7E4B3036-E864-4040-BAF8-96C43BB0C819}" srcOrd="0" destOrd="0" parTransId="{EDD7B1C2-FC16-C946-84B7-B4D9384955FC}" sibTransId="{37A1F7B1-8C85-9947-9AA4-B2DA9C638D91}"/>
    <dgm:cxn modelId="{2FE3AE9A-F7B9-7D4E-BB84-2CBC2C23BDAB}" type="presParOf" srcId="{CD4FA900-8BA7-A340-81E3-B240B9617D43}" destId="{EDDC1155-CF79-8E4E-9B24-016E63E2257A}" srcOrd="0" destOrd="0" presId="urn:microsoft.com/office/officeart/2005/8/layout/chevron2"/>
    <dgm:cxn modelId="{04ECB052-C968-204F-BA62-0F539B1B5592}" type="presParOf" srcId="{EDDC1155-CF79-8E4E-9B24-016E63E2257A}" destId="{F711B86A-AEFC-364C-B3D7-B22FAEE409CB}" srcOrd="0" destOrd="0" presId="urn:microsoft.com/office/officeart/2005/8/layout/chevron2"/>
    <dgm:cxn modelId="{A684FD6B-4E05-B54A-B461-34FD35E43B8D}" type="presParOf" srcId="{EDDC1155-CF79-8E4E-9B24-016E63E2257A}" destId="{2252DB26-4199-0948-A1BB-317559A84EC8}" srcOrd="1" destOrd="0" presId="urn:microsoft.com/office/officeart/2005/8/layout/chevron2"/>
    <dgm:cxn modelId="{5D63EAD0-89DE-B04F-92B3-22C8EDAB9081}" type="presParOf" srcId="{CD4FA900-8BA7-A340-81E3-B240B9617D43}" destId="{3674B56A-099A-3443-A60B-09AEE61D9B19}" srcOrd="1" destOrd="0" presId="urn:microsoft.com/office/officeart/2005/8/layout/chevron2"/>
    <dgm:cxn modelId="{2C1285FF-01DE-E04E-A3CB-F70996A0A6EF}" type="presParOf" srcId="{CD4FA900-8BA7-A340-81E3-B240B9617D43}" destId="{BF67446F-01FE-8345-BF9B-14E52B80243B}" srcOrd="2" destOrd="0" presId="urn:microsoft.com/office/officeart/2005/8/layout/chevron2"/>
    <dgm:cxn modelId="{97D843EC-6938-A145-A747-E2BEA6613D07}" type="presParOf" srcId="{BF67446F-01FE-8345-BF9B-14E52B80243B}" destId="{D1E15CDC-ADFB-5244-AE18-10BF8D29B99B}" srcOrd="0" destOrd="0" presId="urn:microsoft.com/office/officeart/2005/8/layout/chevron2"/>
    <dgm:cxn modelId="{41E8D981-41D4-D149-9D77-5858B814CBCE}" type="presParOf" srcId="{BF67446F-01FE-8345-BF9B-14E52B80243B}" destId="{277B5F38-855E-004C-9730-D96FF614B892}" srcOrd="1" destOrd="0" presId="urn:microsoft.com/office/officeart/2005/8/layout/chevron2"/>
    <dgm:cxn modelId="{56BE879B-BEFF-5F4E-9445-D13B1CF6C704}" type="presParOf" srcId="{CD4FA900-8BA7-A340-81E3-B240B9617D43}" destId="{3CBD76B8-9821-184C-AB78-295322ACAB3A}" srcOrd="3" destOrd="0" presId="urn:microsoft.com/office/officeart/2005/8/layout/chevron2"/>
    <dgm:cxn modelId="{F4D48EDF-DC1C-AA41-932F-B070A424F24B}" type="presParOf" srcId="{CD4FA900-8BA7-A340-81E3-B240B9617D43}" destId="{93653F23-B13D-0B40-A2D8-30008221778A}" srcOrd="4" destOrd="0" presId="urn:microsoft.com/office/officeart/2005/8/layout/chevron2"/>
    <dgm:cxn modelId="{AF8C15E5-89E4-034C-8430-4E59A91F4545}" type="presParOf" srcId="{93653F23-B13D-0B40-A2D8-30008221778A}" destId="{BD3A39FA-7388-9944-80D1-28AB2C8629EE}" srcOrd="0" destOrd="0" presId="urn:microsoft.com/office/officeart/2005/8/layout/chevron2"/>
    <dgm:cxn modelId="{EF492134-6E60-4E46-9859-93EBD89CF2A3}" type="presParOf" srcId="{93653F23-B13D-0B40-A2D8-30008221778A}" destId="{BE94D1C1-5C4C-BF40-B978-BF133897B6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8162EF-B564-EB42-8989-2E70197B5A31}"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en-US"/>
        </a:p>
      </dgm:t>
    </dgm:pt>
    <dgm:pt modelId="{7E4B3036-E864-4040-BAF8-96C43BB0C819}">
      <dgm:prSet phldrT="[Text]"/>
      <dgm:spPr>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endParaRPr lang="en-US" dirty="0"/>
        </a:p>
      </dgm:t>
    </dgm:pt>
    <dgm:pt modelId="{EDD7B1C2-FC16-C946-84B7-B4D9384955FC}" type="parTrans" cxnId="{38B526D5-B730-8A41-BF78-D0170CF3F882}">
      <dgm:prSet/>
      <dgm:spPr/>
      <dgm:t>
        <a:bodyPr/>
        <a:lstStyle/>
        <a:p>
          <a:endParaRPr lang="en-US"/>
        </a:p>
      </dgm:t>
    </dgm:pt>
    <dgm:pt modelId="{37A1F7B1-8C85-9947-9AA4-B2DA9C638D91}" type="sibTrans" cxnId="{38B526D5-B730-8A41-BF78-D0170CF3F882}">
      <dgm:prSet/>
      <dgm:spPr/>
      <dgm:t>
        <a:bodyPr/>
        <a:lstStyle/>
        <a:p>
          <a:endParaRPr lang="en-US"/>
        </a:p>
      </dgm:t>
    </dgm:pt>
    <dgm:pt modelId="{64088334-19AE-6649-83DD-8A336D6315FA}">
      <dgm:prSet phldrT="[Text]"/>
      <dgm:spPr/>
      <dgm:t>
        <a:bodyPr/>
        <a:lstStyle/>
        <a:p>
          <a:endParaRPr lang="en-US" dirty="0"/>
        </a:p>
      </dgm:t>
    </dgm:pt>
    <dgm:pt modelId="{FA5A22C5-EEF5-E348-847A-E1E0CCE6E4AC}" type="parTrans" cxnId="{5A946808-174D-0048-8565-FBEF67FCE951}">
      <dgm:prSet/>
      <dgm:spPr/>
      <dgm:t>
        <a:bodyPr/>
        <a:lstStyle/>
        <a:p>
          <a:endParaRPr lang="en-US"/>
        </a:p>
      </dgm:t>
    </dgm:pt>
    <dgm:pt modelId="{DBB9F645-824B-4843-BAB7-324465B40361}" type="sibTrans" cxnId="{5A946808-174D-0048-8565-FBEF67FCE951}">
      <dgm:prSet/>
      <dgm:spPr/>
      <dgm:t>
        <a:bodyPr/>
        <a:lstStyle/>
        <a:p>
          <a:endParaRPr lang="en-US"/>
        </a:p>
      </dgm:t>
    </dgm:pt>
    <dgm:pt modelId="{90872D69-3DDE-8B49-BB63-80A0DAF65103}">
      <dgm:prSet/>
      <dgm:spPr/>
      <dgm:t>
        <a:bodyPr/>
        <a:lstStyle/>
        <a:p>
          <a:pPr>
            <a:buFont typeface="+mj-lt"/>
            <a:buAutoNum type="arabicPeriod"/>
          </a:pPr>
          <a:r>
            <a:rPr lang="en-US" dirty="0">
              <a:solidFill>
                <a:schemeClr val="bg2">
                  <a:lumMod val="75000"/>
                </a:schemeClr>
              </a:solidFill>
            </a:rPr>
            <a:t> DHS survey data – </a:t>
          </a:r>
          <a:r>
            <a:rPr lang="en-US" dirty="0" err="1">
              <a:solidFill>
                <a:schemeClr val="bg2">
                  <a:lumMod val="75000"/>
                </a:schemeClr>
              </a:solidFill>
            </a:rPr>
            <a:t>behavioural</a:t>
          </a:r>
          <a:r>
            <a:rPr lang="en-US" dirty="0">
              <a:solidFill>
                <a:schemeClr val="bg2">
                  <a:lumMod val="75000"/>
                </a:schemeClr>
              </a:solidFill>
            </a:rPr>
            <a:t> risk</a:t>
          </a:r>
        </a:p>
      </dgm:t>
    </dgm:pt>
    <dgm:pt modelId="{6DE664EC-3BD9-E54D-9378-2A618D1A3C6A}" type="parTrans" cxnId="{BFFA2923-ABC8-C24C-BA09-A3408A15D00A}">
      <dgm:prSet/>
      <dgm:spPr/>
      <dgm:t>
        <a:bodyPr/>
        <a:lstStyle/>
        <a:p>
          <a:endParaRPr lang="en-US"/>
        </a:p>
      </dgm:t>
    </dgm:pt>
    <dgm:pt modelId="{45B7E0E3-2274-1748-978F-3F2A4D095D4B}" type="sibTrans" cxnId="{BFFA2923-ABC8-C24C-BA09-A3408A15D00A}">
      <dgm:prSet/>
      <dgm:spPr/>
      <dgm:t>
        <a:bodyPr/>
        <a:lstStyle/>
        <a:p>
          <a:endParaRPr lang="en-US"/>
        </a:p>
      </dgm:t>
    </dgm:pt>
    <dgm:pt modelId="{98FDCA72-8275-914A-8587-36DD4AB98C10}">
      <dgm:prSet/>
      <dgm:spPr/>
      <dgm:t>
        <a:bodyPr/>
        <a:lstStyle/>
        <a:p>
          <a:pPr>
            <a:buFont typeface="+mj-lt"/>
            <a:buAutoNum type="arabicPeriod" startAt="2"/>
          </a:pPr>
          <a:r>
            <a:rPr lang="en-US" b="1" dirty="0">
              <a:solidFill>
                <a:schemeClr val="tx1"/>
              </a:solidFill>
            </a:rPr>
            <a:t> Naomi model – HIV incidence, prevalence, population</a:t>
          </a:r>
        </a:p>
      </dgm:t>
    </dgm:pt>
    <dgm:pt modelId="{CF8A489D-EB42-1949-A950-E8E1717275BF}" type="parTrans" cxnId="{A1A1F90A-29B4-1044-BC46-4DE3CB5A7FBC}">
      <dgm:prSet/>
      <dgm:spPr/>
      <dgm:t>
        <a:bodyPr/>
        <a:lstStyle/>
        <a:p>
          <a:endParaRPr lang="en-US"/>
        </a:p>
      </dgm:t>
    </dgm:pt>
    <dgm:pt modelId="{0CFF0529-D716-9549-956C-EC5C39C59A3B}" type="sibTrans" cxnId="{A1A1F90A-29B4-1044-BC46-4DE3CB5A7FBC}">
      <dgm:prSet/>
      <dgm:spPr/>
      <dgm:t>
        <a:bodyPr/>
        <a:lstStyle/>
        <a:p>
          <a:endParaRPr lang="en-US"/>
        </a:p>
      </dgm:t>
    </dgm:pt>
    <dgm:pt modelId="{E2D24C92-D22B-2C42-AE07-1916C894D7FC}">
      <dgm:prSet phldrT="[Text]"/>
      <dgm:spPr/>
      <dgm:t>
        <a:bodyPr/>
        <a:lstStyle/>
        <a:p>
          <a:endParaRPr lang="en-US" dirty="0"/>
        </a:p>
      </dgm:t>
    </dgm:pt>
    <dgm:pt modelId="{E1D8355B-D685-D840-8EC0-5E59E4CC462C}" type="sibTrans" cxnId="{CB3D32BB-7CE8-A649-AB32-54633EE1AC43}">
      <dgm:prSet/>
      <dgm:spPr/>
      <dgm:t>
        <a:bodyPr/>
        <a:lstStyle/>
        <a:p>
          <a:endParaRPr lang="en-US"/>
        </a:p>
      </dgm:t>
    </dgm:pt>
    <dgm:pt modelId="{D0FE1F69-BA5B-4142-B2C8-A5715F84C551}" type="parTrans" cxnId="{CB3D32BB-7CE8-A649-AB32-54633EE1AC43}">
      <dgm:prSet/>
      <dgm:spPr/>
      <dgm:t>
        <a:bodyPr/>
        <a:lstStyle/>
        <a:p>
          <a:endParaRPr lang="en-US"/>
        </a:p>
      </dgm:t>
    </dgm:pt>
    <dgm:pt modelId="{5962ED4E-9302-B14E-9FA3-711A7A285AD4}">
      <dgm:prSet/>
      <dgm:spPr/>
      <dgm:t>
        <a:bodyPr/>
        <a:lstStyle/>
        <a:p>
          <a:pPr>
            <a:buFont typeface="+mj-lt"/>
            <a:buAutoNum type="arabicPeriod" startAt="3"/>
          </a:pPr>
          <a:r>
            <a:rPr lang="en-US" b="0" dirty="0">
              <a:solidFill>
                <a:schemeClr val="bg2">
                  <a:lumMod val="75000"/>
                </a:schemeClr>
              </a:solidFill>
            </a:rPr>
            <a:t> Key Population size estimates and HIV prevalence</a:t>
          </a:r>
          <a:endParaRPr lang="en-US" dirty="0">
            <a:solidFill>
              <a:schemeClr val="bg2">
                <a:lumMod val="75000"/>
              </a:schemeClr>
            </a:solidFill>
          </a:endParaRPr>
        </a:p>
      </dgm:t>
    </dgm:pt>
    <dgm:pt modelId="{F0D240AE-F686-4C4C-A813-631BE70D6F95}" type="parTrans" cxnId="{8191786E-E624-BB4F-B669-ED4302FB0A1E}">
      <dgm:prSet/>
      <dgm:spPr/>
      <dgm:t>
        <a:bodyPr/>
        <a:lstStyle/>
        <a:p>
          <a:endParaRPr lang="en-US"/>
        </a:p>
      </dgm:t>
    </dgm:pt>
    <dgm:pt modelId="{925DEE79-7533-7248-AA04-6479C3A2F29E}" type="sibTrans" cxnId="{8191786E-E624-BB4F-B669-ED4302FB0A1E}">
      <dgm:prSet/>
      <dgm:spPr/>
      <dgm:t>
        <a:bodyPr/>
        <a:lstStyle/>
        <a:p>
          <a:endParaRPr lang="en-US"/>
        </a:p>
      </dgm:t>
    </dgm:pt>
    <dgm:pt modelId="{CD4FA900-8BA7-A340-81E3-B240B9617D43}" type="pres">
      <dgm:prSet presAssocID="{618162EF-B564-EB42-8989-2E70197B5A31}" presName="linearFlow" presStyleCnt="0">
        <dgm:presLayoutVars>
          <dgm:dir/>
          <dgm:animLvl val="lvl"/>
          <dgm:resizeHandles val="exact"/>
        </dgm:presLayoutVars>
      </dgm:prSet>
      <dgm:spPr/>
    </dgm:pt>
    <dgm:pt modelId="{EDDC1155-CF79-8E4E-9B24-016E63E2257A}" type="pres">
      <dgm:prSet presAssocID="{7E4B3036-E864-4040-BAF8-96C43BB0C819}" presName="composite" presStyleCnt="0"/>
      <dgm:spPr/>
    </dgm:pt>
    <dgm:pt modelId="{F711B86A-AEFC-364C-B3D7-B22FAEE409CB}" type="pres">
      <dgm:prSet presAssocID="{7E4B3036-E864-4040-BAF8-96C43BB0C819}" presName="parentText" presStyleLbl="alignNode1" presStyleIdx="0" presStyleCnt="3">
        <dgm:presLayoutVars>
          <dgm:chMax val="1"/>
          <dgm:bulletEnabled val="1"/>
        </dgm:presLayoutVars>
      </dgm:prSet>
      <dgm:spPr/>
    </dgm:pt>
    <dgm:pt modelId="{2252DB26-4199-0948-A1BB-317559A84EC8}" type="pres">
      <dgm:prSet presAssocID="{7E4B3036-E864-4040-BAF8-96C43BB0C819}" presName="descendantText" presStyleLbl="alignAcc1" presStyleIdx="0" presStyleCnt="3">
        <dgm:presLayoutVars>
          <dgm:bulletEnabled val="1"/>
        </dgm:presLayoutVars>
      </dgm:prSet>
      <dgm:spPr/>
    </dgm:pt>
    <dgm:pt modelId="{3674B56A-099A-3443-A60B-09AEE61D9B19}" type="pres">
      <dgm:prSet presAssocID="{37A1F7B1-8C85-9947-9AA4-B2DA9C638D91}" presName="sp" presStyleCnt="0"/>
      <dgm:spPr/>
    </dgm:pt>
    <dgm:pt modelId="{BF67446F-01FE-8345-BF9B-14E52B80243B}" type="pres">
      <dgm:prSet presAssocID="{64088334-19AE-6649-83DD-8A336D6315FA}" presName="composite" presStyleCnt="0"/>
      <dgm:spPr/>
    </dgm:pt>
    <dgm:pt modelId="{D1E15CDC-ADFB-5244-AE18-10BF8D29B99B}" type="pres">
      <dgm:prSet presAssocID="{64088334-19AE-6649-83DD-8A336D6315FA}" presName="parentText" presStyleLbl="alignNode1" presStyleIdx="1" presStyleCnt="3">
        <dgm:presLayoutVars>
          <dgm:chMax val="1"/>
          <dgm:bulletEnabled val="1"/>
        </dgm:presLayoutVars>
      </dgm:prSet>
      <dgm:spPr/>
    </dgm:pt>
    <dgm:pt modelId="{277B5F38-855E-004C-9730-D96FF614B892}" type="pres">
      <dgm:prSet presAssocID="{64088334-19AE-6649-83DD-8A336D6315FA}" presName="descendantText" presStyleLbl="alignAcc1" presStyleIdx="1" presStyleCnt="3">
        <dgm:presLayoutVars>
          <dgm:bulletEnabled val="1"/>
        </dgm:presLayoutVars>
      </dgm:prSet>
      <dgm:spPr/>
    </dgm:pt>
    <dgm:pt modelId="{3CBD76B8-9821-184C-AB78-295322ACAB3A}" type="pres">
      <dgm:prSet presAssocID="{DBB9F645-824B-4843-BAB7-324465B40361}" presName="sp" presStyleCnt="0"/>
      <dgm:spPr/>
    </dgm:pt>
    <dgm:pt modelId="{93653F23-B13D-0B40-A2D8-30008221778A}" type="pres">
      <dgm:prSet presAssocID="{E2D24C92-D22B-2C42-AE07-1916C894D7FC}" presName="composite" presStyleCnt="0"/>
      <dgm:spPr/>
    </dgm:pt>
    <dgm:pt modelId="{BD3A39FA-7388-9944-80D1-28AB2C8629EE}" type="pres">
      <dgm:prSet presAssocID="{E2D24C92-D22B-2C42-AE07-1916C894D7FC}" presName="parentText" presStyleLbl="alignNode1" presStyleIdx="2" presStyleCnt="3">
        <dgm:presLayoutVars>
          <dgm:chMax val="1"/>
          <dgm:bulletEnabled val="1"/>
        </dgm:presLayoutVars>
      </dgm:prSet>
      <dgm:spPr/>
    </dgm:pt>
    <dgm:pt modelId="{BE94D1C1-5C4C-BF40-B978-BF133897B6A2}" type="pres">
      <dgm:prSet presAssocID="{E2D24C92-D22B-2C42-AE07-1916C894D7FC}" presName="descendantText" presStyleLbl="alignAcc1" presStyleIdx="2" presStyleCnt="3">
        <dgm:presLayoutVars>
          <dgm:bulletEnabled val="1"/>
        </dgm:presLayoutVars>
      </dgm:prSet>
      <dgm:spPr/>
    </dgm:pt>
  </dgm:ptLst>
  <dgm:cxnLst>
    <dgm:cxn modelId="{6CEFDF06-3C86-F24C-8AE1-9BC0A4910BDE}" type="presOf" srcId="{64088334-19AE-6649-83DD-8A336D6315FA}" destId="{D1E15CDC-ADFB-5244-AE18-10BF8D29B99B}" srcOrd="0" destOrd="0" presId="urn:microsoft.com/office/officeart/2005/8/layout/chevron2"/>
    <dgm:cxn modelId="{5A946808-174D-0048-8565-FBEF67FCE951}" srcId="{618162EF-B564-EB42-8989-2E70197B5A31}" destId="{64088334-19AE-6649-83DD-8A336D6315FA}" srcOrd="1" destOrd="0" parTransId="{FA5A22C5-EEF5-E348-847A-E1E0CCE6E4AC}" sibTransId="{DBB9F645-824B-4843-BAB7-324465B40361}"/>
    <dgm:cxn modelId="{A1A1F90A-29B4-1044-BC46-4DE3CB5A7FBC}" srcId="{64088334-19AE-6649-83DD-8A336D6315FA}" destId="{98FDCA72-8275-914A-8587-36DD4AB98C10}" srcOrd="0" destOrd="0" parTransId="{CF8A489D-EB42-1949-A950-E8E1717275BF}" sibTransId="{0CFF0529-D716-9549-956C-EC5C39C59A3B}"/>
    <dgm:cxn modelId="{C6DF730C-A863-1D42-9D32-3AAAFA911D3E}" type="presOf" srcId="{98FDCA72-8275-914A-8587-36DD4AB98C10}" destId="{277B5F38-855E-004C-9730-D96FF614B892}" srcOrd="0" destOrd="0" presId="urn:microsoft.com/office/officeart/2005/8/layout/chevron2"/>
    <dgm:cxn modelId="{BFFA2923-ABC8-C24C-BA09-A3408A15D00A}" srcId="{7E4B3036-E864-4040-BAF8-96C43BB0C819}" destId="{90872D69-3DDE-8B49-BB63-80A0DAF65103}" srcOrd="0" destOrd="0" parTransId="{6DE664EC-3BD9-E54D-9378-2A618D1A3C6A}" sibTransId="{45B7E0E3-2274-1748-978F-3F2A4D095D4B}"/>
    <dgm:cxn modelId="{5B22D623-F4DF-7040-BD1D-97712D982740}" type="presOf" srcId="{90872D69-3DDE-8B49-BB63-80A0DAF65103}" destId="{2252DB26-4199-0948-A1BB-317559A84EC8}" srcOrd="0" destOrd="0" presId="urn:microsoft.com/office/officeart/2005/8/layout/chevron2"/>
    <dgm:cxn modelId="{5FBE5D55-AF0B-D54E-A37B-1DB75FC2CFC9}" type="presOf" srcId="{5962ED4E-9302-B14E-9FA3-711A7A285AD4}" destId="{BE94D1C1-5C4C-BF40-B978-BF133897B6A2}" srcOrd="0" destOrd="0" presId="urn:microsoft.com/office/officeart/2005/8/layout/chevron2"/>
    <dgm:cxn modelId="{8191786E-E624-BB4F-B669-ED4302FB0A1E}" srcId="{E2D24C92-D22B-2C42-AE07-1916C894D7FC}" destId="{5962ED4E-9302-B14E-9FA3-711A7A285AD4}" srcOrd="0" destOrd="0" parTransId="{F0D240AE-F686-4C4C-A813-631BE70D6F95}" sibTransId="{925DEE79-7533-7248-AA04-6479C3A2F29E}"/>
    <dgm:cxn modelId="{C4E3F296-A9B8-CC40-A8B2-1F4BDC8F2E72}" type="presOf" srcId="{7E4B3036-E864-4040-BAF8-96C43BB0C819}" destId="{F711B86A-AEFC-364C-B3D7-B22FAEE409CB}" srcOrd="0" destOrd="0" presId="urn:microsoft.com/office/officeart/2005/8/layout/chevron2"/>
    <dgm:cxn modelId="{1518DEA5-7A33-4D43-8B74-2207D6BBF056}" type="presOf" srcId="{E2D24C92-D22B-2C42-AE07-1916C894D7FC}" destId="{BD3A39FA-7388-9944-80D1-28AB2C8629EE}" srcOrd="0" destOrd="0" presId="urn:microsoft.com/office/officeart/2005/8/layout/chevron2"/>
    <dgm:cxn modelId="{CB3D32BB-7CE8-A649-AB32-54633EE1AC43}" srcId="{618162EF-B564-EB42-8989-2E70197B5A31}" destId="{E2D24C92-D22B-2C42-AE07-1916C894D7FC}" srcOrd="2" destOrd="0" parTransId="{D0FE1F69-BA5B-4142-B2C8-A5715F84C551}" sibTransId="{E1D8355B-D685-D840-8EC0-5E59E4CC462C}"/>
    <dgm:cxn modelId="{8E7891BE-BB2A-8647-A41B-14C4B8A8EE05}" type="presOf" srcId="{618162EF-B564-EB42-8989-2E70197B5A31}" destId="{CD4FA900-8BA7-A340-81E3-B240B9617D43}" srcOrd="0" destOrd="0" presId="urn:microsoft.com/office/officeart/2005/8/layout/chevron2"/>
    <dgm:cxn modelId="{38B526D5-B730-8A41-BF78-D0170CF3F882}" srcId="{618162EF-B564-EB42-8989-2E70197B5A31}" destId="{7E4B3036-E864-4040-BAF8-96C43BB0C819}" srcOrd="0" destOrd="0" parTransId="{EDD7B1C2-FC16-C946-84B7-B4D9384955FC}" sibTransId="{37A1F7B1-8C85-9947-9AA4-B2DA9C638D91}"/>
    <dgm:cxn modelId="{2FE3AE9A-F7B9-7D4E-BB84-2CBC2C23BDAB}" type="presParOf" srcId="{CD4FA900-8BA7-A340-81E3-B240B9617D43}" destId="{EDDC1155-CF79-8E4E-9B24-016E63E2257A}" srcOrd="0" destOrd="0" presId="urn:microsoft.com/office/officeart/2005/8/layout/chevron2"/>
    <dgm:cxn modelId="{04ECB052-C968-204F-BA62-0F539B1B5592}" type="presParOf" srcId="{EDDC1155-CF79-8E4E-9B24-016E63E2257A}" destId="{F711B86A-AEFC-364C-B3D7-B22FAEE409CB}" srcOrd="0" destOrd="0" presId="urn:microsoft.com/office/officeart/2005/8/layout/chevron2"/>
    <dgm:cxn modelId="{A684FD6B-4E05-B54A-B461-34FD35E43B8D}" type="presParOf" srcId="{EDDC1155-CF79-8E4E-9B24-016E63E2257A}" destId="{2252DB26-4199-0948-A1BB-317559A84EC8}" srcOrd="1" destOrd="0" presId="urn:microsoft.com/office/officeart/2005/8/layout/chevron2"/>
    <dgm:cxn modelId="{5D63EAD0-89DE-B04F-92B3-22C8EDAB9081}" type="presParOf" srcId="{CD4FA900-8BA7-A340-81E3-B240B9617D43}" destId="{3674B56A-099A-3443-A60B-09AEE61D9B19}" srcOrd="1" destOrd="0" presId="urn:microsoft.com/office/officeart/2005/8/layout/chevron2"/>
    <dgm:cxn modelId="{2C1285FF-01DE-E04E-A3CB-F70996A0A6EF}" type="presParOf" srcId="{CD4FA900-8BA7-A340-81E3-B240B9617D43}" destId="{BF67446F-01FE-8345-BF9B-14E52B80243B}" srcOrd="2" destOrd="0" presId="urn:microsoft.com/office/officeart/2005/8/layout/chevron2"/>
    <dgm:cxn modelId="{97D843EC-6938-A145-A747-E2BEA6613D07}" type="presParOf" srcId="{BF67446F-01FE-8345-BF9B-14E52B80243B}" destId="{D1E15CDC-ADFB-5244-AE18-10BF8D29B99B}" srcOrd="0" destOrd="0" presId="urn:microsoft.com/office/officeart/2005/8/layout/chevron2"/>
    <dgm:cxn modelId="{41E8D981-41D4-D149-9D77-5858B814CBCE}" type="presParOf" srcId="{BF67446F-01FE-8345-BF9B-14E52B80243B}" destId="{277B5F38-855E-004C-9730-D96FF614B892}" srcOrd="1" destOrd="0" presId="urn:microsoft.com/office/officeart/2005/8/layout/chevron2"/>
    <dgm:cxn modelId="{56BE879B-BEFF-5F4E-9445-D13B1CF6C704}" type="presParOf" srcId="{CD4FA900-8BA7-A340-81E3-B240B9617D43}" destId="{3CBD76B8-9821-184C-AB78-295322ACAB3A}" srcOrd="3" destOrd="0" presId="urn:microsoft.com/office/officeart/2005/8/layout/chevron2"/>
    <dgm:cxn modelId="{F4D48EDF-DC1C-AA41-932F-B070A424F24B}" type="presParOf" srcId="{CD4FA900-8BA7-A340-81E3-B240B9617D43}" destId="{93653F23-B13D-0B40-A2D8-30008221778A}" srcOrd="4" destOrd="0" presId="urn:microsoft.com/office/officeart/2005/8/layout/chevron2"/>
    <dgm:cxn modelId="{AF8C15E5-89E4-034C-8430-4E59A91F4545}" type="presParOf" srcId="{93653F23-B13D-0B40-A2D8-30008221778A}" destId="{BD3A39FA-7388-9944-80D1-28AB2C8629EE}" srcOrd="0" destOrd="0" presId="urn:microsoft.com/office/officeart/2005/8/layout/chevron2"/>
    <dgm:cxn modelId="{EF492134-6E60-4E46-9859-93EBD89CF2A3}" type="presParOf" srcId="{93653F23-B13D-0B40-A2D8-30008221778A}" destId="{BE94D1C1-5C4C-BF40-B978-BF133897B6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8162EF-B564-EB42-8989-2E70197B5A31}"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en-US"/>
        </a:p>
      </dgm:t>
    </dgm:pt>
    <dgm:pt modelId="{7E4B3036-E864-4040-BAF8-96C43BB0C819}">
      <dgm:prSet phldrT="[Text]"/>
      <dgm:spPr>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endParaRPr lang="en-US" dirty="0"/>
        </a:p>
      </dgm:t>
    </dgm:pt>
    <dgm:pt modelId="{EDD7B1C2-FC16-C946-84B7-B4D9384955FC}" type="parTrans" cxnId="{38B526D5-B730-8A41-BF78-D0170CF3F882}">
      <dgm:prSet/>
      <dgm:spPr/>
      <dgm:t>
        <a:bodyPr/>
        <a:lstStyle/>
        <a:p>
          <a:endParaRPr lang="en-US"/>
        </a:p>
      </dgm:t>
    </dgm:pt>
    <dgm:pt modelId="{37A1F7B1-8C85-9947-9AA4-B2DA9C638D91}" type="sibTrans" cxnId="{38B526D5-B730-8A41-BF78-D0170CF3F882}">
      <dgm:prSet/>
      <dgm:spPr/>
      <dgm:t>
        <a:bodyPr/>
        <a:lstStyle/>
        <a:p>
          <a:endParaRPr lang="en-US"/>
        </a:p>
      </dgm:t>
    </dgm:pt>
    <dgm:pt modelId="{64088334-19AE-6649-83DD-8A336D6315FA}">
      <dgm:prSet phldrT="[Text]"/>
      <dgm:spPr/>
      <dgm:t>
        <a:bodyPr/>
        <a:lstStyle/>
        <a:p>
          <a:endParaRPr lang="en-US" dirty="0"/>
        </a:p>
      </dgm:t>
    </dgm:pt>
    <dgm:pt modelId="{FA5A22C5-EEF5-E348-847A-E1E0CCE6E4AC}" type="parTrans" cxnId="{5A946808-174D-0048-8565-FBEF67FCE951}">
      <dgm:prSet/>
      <dgm:spPr/>
      <dgm:t>
        <a:bodyPr/>
        <a:lstStyle/>
        <a:p>
          <a:endParaRPr lang="en-US"/>
        </a:p>
      </dgm:t>
    </dgm:pt>
    <dgm:pt modelId="{DBB9F645-824B-4843-BAB7-324465B40361}" type="sibTrans" cxnId="{5A946808-174D-0048-8565-FBEF67FCE951}">
      <dgm:prSet/>
      <dgm:spPr/>
      <dgm:t>
        <a:bodyPr/>
        <a:lstStyle/>
        <a:p>
          <a:endParaRPr lang="en-US"/>
        </a:p>
      </dgm:t>
    </dgm:pt>
    <dgm:pt modelId="{90872D69-3DDE-8B49-BB63-80A0DAF65103}">
      <dgm:prSet/>
      <dgm:spPr/>
      <dgm:t>
        <a:bodyPr/>
        <a:lstStyle/>
        <a:p>
          <a:pPr>
            <a:buFont typeface="+mj-lt"/>
            <a:buAutoNum type="arabicPeriod"/>
          </a:pPr>
          <a:r>
            <a:rPr lang="en-US" dirty="0">
              <a:solidFill>
                <a:schemeClr val="bg2">
                  <a:lumMod val="75000"/>
                </a:schemeClr>
              </a:solidFill>
            </a:rPr>
            <a:t> DHS survey data – </a:t>
          </a:r>
          <a:r>
            <a:rPr lang="en-US" dirty="0" err="1">
              <a:solidFill>
                <a:schemeClr val="bg2">
                  <a:lumMod val="75000"/>
                </a:schemeClr>
              </a:solidFill>
            </a:rPr>
            <a:t>behavioural</a:t>
          </a:r>
          <a:r>
            <a:rPr lang="en-US" dirty="0">
              <a:solidFill>
                <a:schemeClr val="bg2">
                  <a:lumMod val="75000"/>
                </a:schemeClr>
              </a:solidFill>
            </a:rPr>
            <a:t> risk</a:t>
          </a:r>
        </a:p>
      </dgm:t>
    </dgm:pt>
    <dgm:pt modelId="{6DE664EC-3BD9-E54D-9378-2A618D1A3C6A}" type="parTrans" cxnId="{BFFA2923-ABC8-C24C-BA09-A3408A15D00A}">
      <dgm:prSet/>
      <dgm:spPr/>
      <dgm:t>
        <a:bodyPr/>
        <a:lstStyle/>
        <a:p>
          <a:endParaRPr lang="en-US"/>
        </a:p>
      </dgm:t>
    </dgm:pt>
    <dgm:pt modelId="{45B7E0E3-2274-1748-978F-3F2A4D095D4B}" type="sibTrans" cxnId="{BFFA2923-ABC8-C24C-BA09-A3408A15D00A}">
      <dgm:prSet/>
      <dgm:spPr/>
      <dgm:t>
        <a:bodyPr/>
        <a:lstStyle/>
        <a:p>
          <a:endParaRPr lang="en-US"/>
        </a:p>
      </dgm:t>
    </dgm:pt>
    <dgm:pt modelId="{98FDCA72-8275-914A-8587-36DD4AB98C10}">
      <dgm:prSet/>
      <dgm:spPr/>
      <dgm:t>
        <a:bodyPr/>
        <a:lstStyle/>
        <a:p>
          <a:pPr>
            <a:buFont typeface="+mj-lt"/>
            <a:buAutoNum type="arabicPeriod" startAt="2"/>
          </a:pPr>
          <a:r>
            <a:rPr lang="en-US" b="0" dirty="0">
              <a:solidFill>
                <a:schemeClr val="bg2">
                  <a:lumMod val="75000"/>
                </a:schemeClr>
              </a:solidFill>
            </a:rPr>
            <a:t> Naomi model – HIV incidence, prevalence, population</a:t>
          </a:r>
          <a:endParaRPr lang="en-US" dirty="0">
            <a:solidFill>
              <a:schemeClr val="bg2">
                <a:lumMod val="75000"/>
              </a:schemeClr>
            </a:solidFill>
          </a:endParaRPr>
        </a:p>
      </dgm:t>
    </dgm:pt>
    <dgm:pt modelId="{CF8A489D-EB42-1949-A950-E8E1717275BF}" type="parTrans" cxnId="{A1A1F90A-29B4-1044-BC46-4DE3CB5A7FBC}">
      <dgm:prSet/>
      <dgm:spPr/>
      <dgm:t>
        <a:bodyPr/>
        <a:lstStyle/>
        <a:p>
          <a:endParaRPr lang="en-US"/>
        </a:p>
      </dgm:t>
    </dgm:pt>
    <dgm:pt modelId="{0CFF0529-D716-9549-956C-EC5C39C59A3B}" type="sibTrans" cxnId="{A1A1F90A-29B4-1044-BC46-4DE3CB5A7FBC}">
      <dgm:prSet/>
      <dgm:spPr/>
      <dgm:t>
        <a:bodyPr/>
        <a:lstStyle/>
        <a:p>
          <a:endParaRPr lang="en-US"/>
        </a:p>
      </dgm:t>
    </dgm:pt>
    <dgm:pt modelId="{E2D24C92-D22B-2C42-AE07-1916C894D7FC}">
      <dgm:prSet phldrT="[Text]"/>
      <dgm:spPr/>
      <dgm:t>
        <a:bodyPr/>
        <a:lstStyle/>
        <a:p>
          <a:endParaRPr lang="en-US" dirty="0"/>
        </a:p>
      </dgm:t>
    </dgm:pt>
    <dgm:pt modelId="{E1D8355B-D685-D840-8EC0-5E59E4CC462C}" type="sibTrans" cxnId="{CB3D32BB-7CE8-A649-AB32-54633EE1AC43}">
      <dgm:prSet/>
      <dgm:spPr/>
      <dgm:t>
        <a:bodyPr/>
        <a:lstStyle/>
        <a:p>
          <a:endParaRPr lang="en-US"/>
        </a:p>
      </dgm:t>
    </dgm:pt>
    <dgm:pt modelId="{D0FE1F69-BA5B-4142-B2C8-A5715F84C551}" type="parTrans" cxnId="{CB3D32BB-7CE8-A649-AB32-54633EE1AC43}">
      <dgm:prSet/>
      <dgm:spPr/>
      <dgm:t>
        <a:bodyPr/>
        <a:lstStyle/>
        <a:p>
          <a:endParaRPr lang="en-US"/>
        </a:p>
      </dgm:t>
    </dgm:pt>
    <dgm:pt modelId="{5962ED4E-9302-B14E-9FA3-711A7A285AD4}">
      <dgm:prSet/>
      <dgm:spPr/>
      <dgm:t>
        <a:bodyPr/>
        <a:lstStyle/>
        <a:p>
          <a:pPr>
            <a:buFont typeface="+mj-lt"/>
            <a:buAutoNum type="arabicPeriod" startAt="3"/>
          </a:pPr>
          <a:r>
            <a:rPr lang="en-US" b="1" dirty="0">
              <a:solidFill>
                <a:schemeClr val="tx1"/>
              </a:solidFill>
            </a:rPr>
            <a:t> Key Population size estimates and HIV prevalence</a:t>
          </a:r>
        </a:p>
      </dgm:t>
    </dgm:pt>
    <dgm:pt modelId="{F0D240AE-F686-4C4C-A813-631BE70D6F95}" type="parTrans" cxnId="{8191786E-E624-BB4F-B669-ED4302FB0A1E}">
      <dgm:prSet/>
      <dgm:spPr/>
      <dgm:t>
        <a:bodyPr/>
        <a:lstStyle/>
        <a:p>
          <a:endParaRPr lang="en-US"/>
        </a:p>
      </dgm:t>
    </dgm:pt>
    <dgm:pt modelId="{925DEE79-7533-7248-AA04-6479C3A2F29E}" type="sibTrans" cxnId="{8191786E-E624-BB4F-B669-ED4302FB0A1E}">
      <dgm:prSet/>
      <dgm:spPr/>
      <dgm:t>
        <a:bodyPr/>
        <a:lstStyle/>
        <a:p>
          <a:endParaRPr lang="en-US"/>
        </a:p>
      </dgm:t>
    </dgm:pt>
    <dgm:pt modelId="{CD4FA900-8BA7-A340-81E3-B240B9617D43}" type="pres">
      <dgm:prSet presAssocID="{618162EF-B564-EB42-8989-2E70197B5A31}" presName="linearFlow" presStyleCnt="0">
        <dgm:presLayoutVars>
          <dgm:dir/>
          <dgm:animLvl val="lvl"/>
          <dgm:resizeHandles val="exact"/>
        </dgm:presLayoutVars>
      </dgm:prSet>
      <dgm:spPr/>
    </dgm:pt>
    <dgm:pt modelId="{EDDC1155-CF79-8E4E-9B24-016E63E2257A}" type="pres">
      <dgm:prSet presAssocID="{7E4B3036-E864-4040-BAF8-96C43BB0C819}" presName="composite" presStyleCnt="0"/>
      <dgm:spPr/>
    </dgm:pt>
    <dgm:pt modelId="{F711B86A-AEFC-364C-B3D7-B22FAEE409CB}" type="pres">
      <dgm:prSet presAssocID="{7E4B3036-E864-4040-BAF8-96C43BB0C819}" presName="parentText" presStyleLbl="alignNode1" presStyleIdx="0" presStyleCnt="3">
        <dgm:presLayoutVars>
          <dgm:chMax val="1"/>
          <dgm:bulletEnabled val="1"/>
        </dgm:presLayoutVars>
      </dgm:prSet>
      <dgm:spPr/>
    </dgm:pt>
    <dgm:pt modelId="{2252DB26-4199-0948-A1BB-317559A84EC8}" type="pres">
      <dgm:prSet presAssocID="{7E4B3036-E864-4040-BAF8-96C43BB0C819}" presName="descendantText" presStyleLbl="alignAcc1" presStyleIdx="0" presStyleCnt="3">
        <dgm:presLayoutVars>
          <dgm:bulletEnabled val="1"/>
        </dgm:presLayoutVars>
      </dgm:prSet>
      <dgm:spPr/>
    </dgm:pt>
    <dgm:pt modelId="{3674B56A-099A-3443-A60B-09AEE61D9B19}" type="pres">
      <dgm:prSet presAssocID="{37A1F7B1-8C85-9947-9AA4-B2DA9C638D91}" presName="sp" presStyleCnt="0"/>
      <dgm:spPr/>
    </dgm:pt>
    <dgm:pt modelId="{BF67446F-01FE-8345-BF9B-14E52B80243B}" type="pres">
      <dgm:prSet presAssocID="{64088334-19AE-6649-83DD-8A336D6315FA}" presName="composite" presStyleCnt="0"/>
      <dgm:spPr/>
    </dgm:pt>
    <dgm:pt modelId="{D1E15CDC-ADFB-5244-AE18-10BF8D29B99B}" type="pres">
      <dgm:prSet presAssocID="{64088334-19AE-6649-83DD-8A336D6315FA}" presName="parentText" presStyleLbl="alignNode1" presStyleIdx="1" presStyleCnt="3">
        <dgm:presLayoutVars>
          <dgm:chMax val="1"/>
          <dgm:bulletEnabled val="1"/>
        </dgm:presLayoutVars>
      </dgm:prSet>
      <dgm:spPr/>
    </dgm:pt>
    <dgm:pt modelId="{277B5F38-855E-004C-9730-D96FF614B892}" type="pres">
      <dgm:prSet presAssocID="{64088334-19AE-6649-83DD-8A336D6315FA}" presName="descendantText" presStyleLbl="alignAcc1" presStyleIdx="1" presStyleCnt="3">
        <dgm:presLayoutVars>
          <dgm:bulletEnabled val="1"/>
        </dgm:presLayoutVars>
      </dgm:prSet>
      <dgm:spPr/>
    </dgm:pt>
    <dgm:pt modelId="{3CBD76B8-9821-184C-AB78-295322ACAB3A}" type="pres">
      <dgm:prSet presAssocID="{DBB9F645-824B-4843-BAB7-324465B40361}" presName="sp" presStyleCnt="0"/>
      <dgm:spPr/>
    </dgm:pt>
    <dgm:pt modelId="{93653F23-B13D-0B40-A2D8-30008221778A}" type="pres">
      <dgm:prSet presAssocID="{E2D24C92-D22B-2C42-AE07-1916C894D7FC}" presName="composite" presStyleCnt="0"/>
      <dgm:spPr/>
    </dgm:pt>
    <dgm:pt modelId="{BD3A39FA-7388-9944-80D1-28AB2C8629EE}" type="pres">
      <dgm:prSet presAssocID="{E2D24C92-D22B-2C42-AE07-1916C894D7FC}" presName="parentText" presStyleLbl="alignNode1" presStyleIdx="2" presStyleCnt="3">
        <dgm:presLayoutVars>
          <dgm:chMax val="1"/>
          <dgm:bulletEnabled val="1"/>
        </dgm:presLayoutVars>
      </dgm:prSet>
      <dgm:spPr/>
    </dgm:pt>
    <dgm:pt modelId="{BE94D1C1-5C4C-BF40-B978-BF133897B6A2}" type="pres">
      <dgm:prSet presAssocID="{E2D24C92-D22B-2C42-AE07-1916C894D7FC}" presName="descendantText" presStyleLbl="alignAcc1" presStyleIdx="2" presStyleCnt="3">
        <dgm:presLayoutVars>
          <dgm:bulletEnabled val="1"/>
        </dgm:presLayoutVars>
      </dgm:prSet>
      <dgm:spPr/>
    </dgm:pt>
  </dgm:ptLst>
  <dgm:cxnLst>
    <dgm:cxn modelId="{6CEFDF06-3C86-F24C-8AE1-9BC0A4910BDE}" type="presOf" srcId="{64088334-19AE-6649-83DD-8A336D6315FA}" destId="{D1E15CDC-ADFB-5244-AE18-10BF8D29B99B}" srcOrd="0" destOrd="0" presId="urn:microsoft.com/office/officeart/2005/8/layout/chevron2"/>
    <dgm:cxn modelId="{5A946808-174D-0048-8565-FBEF67FCE951}" srcId="{618162EF-B564-EB42-8989-2E70197B5A31}" destId="{64088334-19AE-6649-83DD-8A336D6315FA}" srcOrd="1" destOrd="0" parTransId="{FA5A22C5-EEF5-E348-847A-E1E0CCE6E4AC}" sibTransId="{DBB9F645-824B-4843-BAB7-324465B40361}"/>
    <dgm:cxn modelId="{A1A1F90A-29B4-1044-BC46-4DE3CB5A7FBC}" srcId="{64088334-19AE-6649-83DD-8A336D6315FA}" destId="{98FDCA72-8275-914A-8587-36DD4AB98C10}" srcOrd="0" destOrd="0" parTransId="{CF8A489D-EB42-1949-A950-E8E1717275BF}" sibTransId="{0CFF0529-D716-9549-956C-EC5C39C59A3B}"/>
    <dgm:cxn modelId="{C6DF730C-A863-1D42-9D32-3AAAFA911D3E}" type="presOf" srcId="{98FDCA72-8275-914A-8587-36DD4AB98C10}" destId="{277B5F38-855E-004C-9730-D96FF614B892}" srcOrd="0" destOrd="0" presId="urn:microsoft.com/office/officeart/2005/8/layout/chevron2"/>
    <dgm:cxn modelId="{BFFA2923-ABC8-C24C-BA09-A3408A15D00A}" srcId="{7E4B3036-E864-4040-BAF8-96C43BB0C819}" destId="{90872D69-3DDE-8B49-BB63-80A0DAF65103}" srcOrd="0" destOrd="0" parTransId="{6DE664EC-3BD9-E54D-9378-2A618D1A3C6A}" sibTransId="{45B7E0E3-2274-1748-978F-3F2A4D095D4B}"/>
    <dgm:cxn modelId="{5B22D623-F4DF-7040-BD1D-97712D982740}" type="presOf" srcId="{90872D69-3DDE-8B49-BB63-80A0DAF65103}" destId="{2252DB26-4199-0948-A1BB-317559A84EC8}" srcOrd="0" destOrd="0" presId="urn:microsoft.com/office/officeart/2005/8/layout/chevron2"/>
    <dgm:cxn modelId="{5FBE5D55-AF0B-D54E-A37B-1DB75FC2CFC9}" type="presOf" srcId="{5962ED4E-9302-B14E-9FA3-711A7A285AD4}" destId="{BE94D1C1-5C4C-BF40-B978-BF133897B6A2}" srcOrd="0" destOrd="0" presId="urn:microsoft.com/office/officeart/2005/8/layout/chevron2"/>
    <dgm:cxn modelId="{8191786E-E624-BB4F-B669-ED4302FB0A1E}" srcId="{E2D24C92-D22B-2C42-AE07-1916C894D7FC}" destId="{5962ED4E-9302-B14E-9FA3-711A7A285AD4}" srcOrd="0" destOrd="0" parTransId="{F0D240AE-F686-4C4C-A813-631BE70D6F95}" sibTransId="{925DEE79-7533-7248-AA04-6479C3A2F29E}"/>
    <dgm:cxn modelId="{C4E3F296-A9B8-CC40-A8B2-1F4BDC8F2E72}" type="presOf" srcId="{7E4B3036-E864-4040-BAF8-96C43BB0C819}" destId="{F711B86A-AEFC-364C-B3D7-B22FAEE409CB}" srcOrd="0" destOrd="0" presId="urn:microsoft.com/office/officeart/2005/8/layout/chevron2"/>
    <dgm:cxn modelId="{1518DEA5-7A33-4D43-8B74-2207D6BBF056}" type="presOf" srcId="{E2D24C92-D22B-2C42-AE07-1916C894D7FC}" destId="{BD3A39FA-7388-9944-80D1-28AB2C8629EE}" srcOrd="0" destOrd="0" presId="urn:microsoft.com/office/officeart/2005/8/layout/chevron2"/>
    <dgm:cxn modelId="{CB3D32BB-7CE8-A649-AB32-54633EE1AC43}" srcId="{618162EF-B564-EB42-8989-2E70197B5A31}" destId="{E2D24C92-D22B-2C42-AE07-1916C894D7FC}" srcOrd="2" destOrd="0" parTransId="{D0FE1F69-BA5B-4142-B2C8-A5715F84C551}" sibTransId="{E1D8355B-D685-D840-8EC0-5E59E4CC462C}"/>
    <dgm:cxn modelId="{8E7891BE-BB2A-8647-A41B-14C4B8A8EE05}" type="presOf" srcId="{618162EF-B564-EB42-8989-2E70197B5A31}" destId="{CD4FA900-8BA7-A340-81E3-B240B9617D43}" srcOrd="0" destOrd="0" presId="urn:microsoft.com/office/officeart/2005/8/layout/chevron2"/>
    <dgm:cxn modelId="{38B526D5-B730-8A41-BF78-D0170CF3F882}" srcId="{618162EF-B564-EB42-8989-2E70197B5A31}" destId="{7E4B3036-E864-4040-BAF8-96C43BB0C819}" srcOrd="0" destOrd="0" parTransId="{EDD7B1C2-FC16-C946-84B7-B4D9384955FC}" sibTransId="{37A1F7B1-8C85-9947-9AA4-B2DA9C638D91}"/>
    <dgm:cxn modelId="{2FE3AE9A-F7B9-7D4E-BB84-2CBC2C23BDAB}" type="presParOf" srcId="{CD4FA900-8BA7-A340-81E3-B240B9617D43}" destId="{EDDC1155-CF79-8E4E-9B24-016E63E2257A}" srcOrd="0" destOrd="0" presId="urn:microsoft.com/office/officeart/2005/8/layout/chevron2"/>
    <dgm:cxn modelId="{04ECB052-C968-204F-BA62-0F539B1B5592}" type="presParOf" srcId="{EDDC1155-CF79-8E4E-9B24-016E63E2257A}" destId="{F711B86A-AEFC-364C-B3D7-B22FAEE409CB}" srcOrd="0" destOrd="0" presId="urn:microsoft.com/office/officeart/2005/8/layout/chevron2"/>
    <dgm:cxn modelId="{A684FD6B-4E05-B54A-B461-34FD35E43B8D}" type="presParOf" srcId="{EDDC1155-CF79-8E4E-9B24-016E63E2257A}" destId="{2252DB26-4199-0948-A1BB-317559A84EC8}" srcOrd="1" destOrd="0" presId="urn:microsoft.com/office/officeart/2005/8/layout/chevron2"/>
    <dgm:cxn modelId="{5D63EAD0-89DE-B04F-92B3-22C8EDAB9081}" type="presParOf" srcId="{CD4FA900-8BA7-A340-81E3-B240B9617D43}" destId="{3674B56A-099A-3443-A60B-09AEE61D9B19}" srcOrd="1" destOrd="0" presId="urn:microsoft.com/office/officeart/2005/8/layout/chevron2"/>
    <dgm:cxn modelId="{2C1285FF-01DE-E04E-A3CB-F70996A0A6EF}" type="presParOf" srcId="{CD4FA900-8BA7-A340-81E3-B240B9617D43}" destId="{BF67446F-01FE-8345-BF9B-14E52B80243B}" srcOrd="2" destOrd="0" presId="urn:microsoft.com/office/officeart/2005/8/layout/chevron2"/>
    <dgm:cxn modelId="{97D843EC-6938-A145-A747-E2BEA6613D07}" type="presParOf" srcId="{BF67446F-01FE-8345-BF9B-14E52B80243B}" destId="{D1E15CDC-ADFB-5244-AE18-10BF8D29B99B}" srcOrd="0" destOrd="0" presId="urn:microsoft.com/office/officeart/2005/8/layout/chevron2"/>
    <dgm:cxn modelId="{41E8D981-41D4-D149-9D77-5858B814CBCE}" type="presParOf" srcId="{BF67446F-01FE-8345-BF9B-14E52B80243B}" destId="{277B5F38-855E-004C-9730-D96FF614B892}" srcOrd="1" destOrd="0" presId="urn:microsoft.com/office/officeart/2005/8/layout/chevron2"/>
    <dgm:cxn modelId="{56BE879B-BEFF-5F4E-9445-D13B1CF6C704}" type="presParOf" srcId="{CD4FA900-8BA7-A340-81E3-B240B9617D43}" destId="{3CBD76B8-9821-184C-AB78-295322ACAB3A}" srcOrd="3" destOrd="0" presId="urn:microsoft.com/office/officeart/2005/8/layout/chevron2"/>
    <dgm:cxn modelId="{F4D48EDF-DC1C-AA41-932F-B070A424F24B}" type="presParOf" srcId="{CD4FA900-8BA7-A340-81E3-B240B9617D43}" destId="{93653F23-B13D-0B40-A2D8-30008221778A}" srcOrd="4" destOrd="0" presId="urn:microsoft.com/office/officeart/2005/8/layout/chevron2"/>
    <dgm:cxn modelId="{AF8C15E5-89E4-034C-8430-4E59A91F4545}" type="presParOf" srcId="{93653F23-B13D-0B40-A2D8-30008221778A}" destId="{BD3A39FA-7388-9944-80D1-28AB2C8629EE}" srcOrd="0" destOrd="0" presId="urn:microsoft.com/office/officeart/2005/8/layout/chevron2"/>
    <dgm:cxn modelId="{EF492134-6E60-4E46-9859-93EBD89CF2A3}" type="presParOf" srcId="{93653F23-B13D-0B40-A2D8-30008221778A}" destId="{BE94D1C1-5C4C-BF40-B978-BF133897B6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8162EF-B564-EB42-8989-2E70197B5A31}"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en-US"/>
        </a:p>
      </dgm:t>
    </dgm:pt>
    <dgm:pt modelId="{7E4B3036-E864-4040-BAF8-96C43BB0C819}">
      <dgm:prSet phldrT="[Text]"/>
      <dgm:spPr>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endParaRPr lang="en-US" dirty="0"/>
        </a:p>
      </dgm:t>
    </dgm:pt>
    <dgm:pt modelId="{EDD7B1C2-FC16-C946-84B7-B4D9384955FC}" type="parTrans" cxnId="{38B526D5-B730-8A41-BF78-D0170CF3F882}">
      <dgm:prSet/>
      <dgm:spPr/>
      <dgm:t>
        <a:bodyPr/>
        <a:lstStyle/>
        <a:p>
          <a:endParaRPr lang="en-US"/>
        </a:p>
      </dgm:t>
    </dgm:pt>
    <dgm:pt modelId="{37A1F7B1-8C85-9947-9AA4-B2DA9C638D91}" type="sibTrans" cxnId="{38B526D5-B730-8A41-BF78-D0170CF3F882}">
      <dgm:prSet/>
      <dgm:spPr/>
      <dgm:t>
        <a:bodyPr/>
        <a:lstStyle/>
        <a:p>
          <a:endParaRPr lang="en-US"/>
        </a:p>
      </dgm:t>
    </dgm:pt>
    <dgm:pt modelId="{64088334-19AE-6649-83DD-8A336D6315FA}">
      <dgm:prSet phldrT="[Text]"/>
      <dgm:spPr/>
      <dgm:t>
        <a:bodyPr/>
        <a:lstStyle/>
        <a:p>
          <a:endParaRPr lang="en-US" dirty="0"/>
        </a:p>
      </dgm:t>
    </dgm:pt>
    <dgm:pt modelId="{FA5A22C5-EEF5-E348-847A-E1E0CCE6E4AC}" type="parTrans" cxnId="{5A946808-174D-0048-8565-FBEF67FCE951}">
      <dgm:prSet/>
      <dgm:spPr/>
      <dgm:t>
        <a:bodyPr/>
        <a:lstStyle/>
        <a:p>
          <a:endParaRPr lang="en-US"/>
        </a:p>
      </dgm:t>
    </dgm:pt>
    <dgm:pt modelId="{DBB9F645-824B-4843-BAB7-324465B40361}" type="sibTrans" cxnId="{5A946808-174D-0048-8565-FBEF67FCE951}">
      <dgm:prSet/>
      <dgm:spPr/>
      <dgm:t>
        <a:bodyPr/>
        <a:lstStyle/>
        <a:p>
          <a:endParaRPr lang="en-US"/>
        </a:p>
      </dgm:t>
    </dgm:pt>
    <dgm:pt modelId="{90872D69-3DDE-8B49-BB63-80A0DAF65103}">
      <dgm:prSet/>
      <dgm:spPr/>
      <dgm:t>
        <a:bodyPr/>
        <a:lstStyle/>
        <a:p>
          <a:pPr>
            <a:buFont typeface="+mj-lt"/>
            <a:buAutoNum type="arabicPeriod"/>
          </a:pPr>
          <a:r>
            <a:rPr lang="en-US" dirty="0"/>
            <a:t> Sexual behavior proportions – “general” and “key” populations</a:t>
          </a:r>
        </a:p>
      </dgm:t>
    </dgm:pt>
    <dgm:pt modelId="{6DE664EC-3BD9-E54D-9378-2A618D1A3C6A}" type="parTrans" cxnId="{BFFA2923-ABC8-C24C-BA09-A3408A15D00A}">
      <dgm:prSet/>
      <dgm:spPr/>
      <dgm:t>
        <a:bodyPr/>
        <a:lstStyle/>
        <a:p>
          <a:endParaRPr lang="en-US"/>
        </a:p>
      </dgm:t>
    </dgm:pt>
    <dgm:pt modelId="{45B7E0E3-2274-1748-978F-3F2A4D095D4B}" type="sibTrans" cxnId="{BFFA2923-ABC8-C24C-BA09-A3408A15D00A}">
      <dgm:prSet/>
      <dgm:spPr/>
      <dgm:t>
        <a:bodyPr/>
        <a:lstStyle/>
        <a:p>
          <a:endParaRPr lang="en-US"/>
        </a:p>
      </dgm:t>
    </dgm:pt>
    <dgm:pt modelId="{98FDCA72-8275-914A-8587-36DD4AB98C10}">
      <dgm:prSet/>
      <dgm:spPr/>
      <dgm:t>
        <a:bodyPr/>
        <a:lstStyle/>
        <a:p>
          <a:pPr>
            <a:buFont typeface="+mj-lt"/>
            <a:buAutoNum type="arabicPeriod" startAt="2"/>
          </a:pPr>
          <a:r>
            <a:rPr lang="en-US" b="0" dirty="0">
              <a:solidFill>
                <a:schemeClr val="tx1"/>
              </a:solidFill>
            </a:rPr>
            <a:t> Population sizes by </a:t>
          </a:r>
          <a:r>
            <a:rPr lang="en-US" b="0" dirty="0" err="1">
              <a:solidFill>
                <a:schemeClr val="tx1"/>
              </a:solidFill>
            </a:rPr>
            <a:t>behaviour</a:t>
          </a:r>
          <a:endParaRPr lang="en-US" dirty="0">
            <a:solidFill>
              <a:schemeClr val="tx1"/>
            </a:solidFill>
          </a:endParaRPr>
        </a:p>
      </dgm:t>
    </dgm:pt>
    <dgm:pt modelId="{CF8A489D-EB42-1949-A950-E8E1717275BF}" type="parTrans" cxnId="{A1A1F90A-29B4-1044-BC46-4DE3CB5A7FBC}">
      <dgm:prSet/>
      <dgm:spPr/>
      <dgm:t>
        <a:bodyPr/>
        <a:lstStyle/>
        <a:p>
          <a:endParaRPr lang="en-US"/>
        </a:p>
      </dgm:t>
    </dgm:pt>
    <dgm:pt modelId="{0CFF0529-D716-9549-956C-EC5C39C59A3B}" type="sibTrans" cxnId="{A1A1F90A-29B4-1044-BC46-4DE3CB5A7FBC}">
      <dgm:prSet/>
      <dgm:spPr/>
      <dgm:t>
        <a:bodyPr/>
        <a:lstStyle/>
        <a:p>
          <a:endParaRPr lang="en-US"/>
        </a:p>
      </dgm:t>
    </dgm:pt>
    <dgm:pt modelId="{E2D24C92-D22B-2C42-AE07-1916C894D7FC}">
      <dgm:prSet phldrT="[Text]"/>
      <dgm:spPr/>
      <dgm:t>
        <a:bodyPr/>
        <a:lstStyle/>
        <a:p>
          <a:endParaRPr lang="en-US" dirty="0"/>
        </a:p>
      </dgm:t>
    </dgm:pt>
    <dgm:pt modelId="{E1D8355B-D685-D840-8EC0-5E59E4CC462C}" type="sibTrans" cxnId="{CB3D32BB-7CE8-A649-AB32-54633EE1AC43}">
      <dgm:prSet/>
      <dgm:spPr/>
      <dgm:t>
        <a:bodyPr/>
        <a:lstStyle/>
        <a:p>
          <a:endParaRPr lang="en-US"/>
        </a:p>
      </dgm:t>
    </dgm:pt>
    <dgm:pt modelId="{D0FE1F69-BA5B-4142-B2C8-A5715F84C551}" type="parTrans" cxnId="{CB3D32BB-7CE8-A649-AB32-54633EE1AC43}">
      <dgm:prSet/>
      <dgm:spPr/>
      <dgm:t>
        <a:bodyPr/>
        <a:lstStyle/>
        <a:p>
          <a:endParaRPr lang="en-US"/>
        </a:p>
      </dgm:t>
    </dgm:pt>
    <dgm:pt modelId="{5962ED4E-9302-B14E-9FA3-711A7A285AD4}">
      <dgm:prSet/>
      <dgm:spPr/>
      <dgm:t>
        <a:bodyPr/>
        <a:lstStyle/>
        <a:p>
          <a:pPr>
            <a:buFont typeface="+mj-lt"/>
            <a:buAutoNum type="arabicPeriod" startAt="3"/>
          </a:pPr>
          <a:r>
            <a:rPr lang="en-US" b="0" dirty="0">
              <a:solidFill>
                <a:schemeClr val="tx1"/>
              </a:solidFill>
            </a:rPr>
            <a:t>HIV prevalence by </a:t>
          </a:r>
          <a:r>
            <a:rPr lang="en-US" b="0" dirty="0" err="1">
              <a:solidFill>
                <a:schemeClr val="tx1"/>
              </a:solidFill>
            </a:rPr>
            <a:t>behaviour</a:t>
          </a:r>
          <a:r>
            <a:rPr lang="en-US" b="0" dirty="0">
              <a:solidFill>
                <a:schemeClr val="tx1"/>
              </a:solidFill>
            </a:rPr>
            <a:t> </a:t>
          </a:r>
          <a:endParaRPr lang="en-US" dirty="0">
            <a:solidFill>
              <a:schemeClr val="tx1"/>
            </a:solidFill>
          </a:endParaRPr>
        </a:p>
      </dgm:t>
    </dgm:pt>
    <dgm:pt modelId="{F0D240AE-F686-4C4C-A813-631BE70D6F95}" type="parTrans" cxnId="{8191786E-E624-BB4F-B669-ED4302FB0A1E}">
      <dgm:prSet/>
      <dgm:spPr/>
      <dgm:t>
        <a:bodyPr/>
        <a:lstStyle/>
        <a:p>
          <a:endParaRPr lang="en-US"/>
        </a:p>
      </dgm:t>
    </dgm:pt>
    <dgm:pt modelId="{925DEE79-7533-7248-AA04-6479C3A2F29E}" type="sibTrans" cxnId="{8191786E-E624-BB4F-B669-ED4302FB0A1E}">
      <dgm:prSet/>
      <dgm:spPr/>
      <dgm:t>
        <a:bodyPr/>
        <a:lstStyle/>
        <a:p>
          <a:endParaRPr lang="en-US"/>
        </a:p>
      </dgm:t>
    </dgm:pt>
    <dgm:pt modelId="{5203834D-AEE4-6E44-8B0F-7158DA63B440}">
      <dgm:prSet/>
      <dgm:spPr/>
      <dgm:t>
        <a:bodyPr/>
        <a:lstStyle/>
        <a:p>
          <a:endParaRPr lang="en-US"/>
        </a:p>
      </dgm:t>
    </dgm:pt>
    <dgm:pt modelId="{9D38D9F7-400E-744F-8C84-35FE9358CF75}" type="parTrans" cxnId="{CDF91853-4D09-9B4D-BE6F-4E27353DB88E}">
      <dgm:prSet/>
      <dgm:spPr/>
      <dgm:t>
        <a:bodyPr/>
        <a:lstStyle/>
        <a:p>
          <a:endParaRPr lang="en-US"/>
        </a:p>
      </dgm:t>
    </dgm:pt>
    <dgm:pt modelId="{BEFE6893-E600-164E-A25F-35361C32ABED}" type="sibTrans" cxnId="{CDF91853-4D09-9B4D-BE6F-4E27353DB88E}">
      <dgm:prSet/>
      <dgm:spPr/>
      <dgm:t>
        <a:bodyPr/>
        <a:lstStyle/>
        <a:p>
          <a:endParaRPr lang="en-US"/>
        </a:p>
      </dgm:t>
    </dgm:pt>
    <dgm:pt modelId="{1A507AAC-03B3-1A4B-89FE-04C5DC83EFCE}">
      <dgm:prSet/>
      <dgm:spPr/>
      <dgm:t>
        <a:bodyPr/>
        <a:lstStyle/>
        <a:p>
          <a:pPr>
            <a:buFont typeface="+mj-lt"/>
            <a:buAutoNum type="arabicPeriod" startAt="4"/>
          </a:pPr>
          <a:r>
            <a:rPr lang="en-US" dirty="0"/>
            <a:t> HIV incidence rates by </a:t>
          </a:r>
          <a:r>
            <a:rPr lang="en-US" dirty="0" err="1"/>
            <a:t>behaviour</a:t>
          </a:r>
          <a:endParaRPr lang="en-US" dirty="0"/>
        </a:p>
      </dgm:t>
    </dgm:pt>
    <dgm:pt modelId="{D7CA43E2-D51B-7A48-BA24-05496C2F8703}" type="parTrans" cxnId="{1A43FEF1-6DE0-7B4B-A771-076B35137C0E}">
      <dgm:prSet/>
      <dgm:spPr/>
      <dgm:t>
        <a:bodyPr/>
        <a:lstStyle/>
        <a:p>
          <a:endParaRPr lang="en-US"/>
        </a:p>
      </dgm:t>
    </dgm:pt>
    <dgm:pt modelId="{C1E9AD22-6EDE-0C4C-99E1-A363E8167146}" type="sibTrans" cxnId="{1A43FEF1-6DE0-7B4B-A771-076B35137C0E}">
      <dgm:prSet/>
      <dgm:spPr/>
      <dgm:t>
        <a:bodyPr/>
        <a:lstStyle/>
        <a:p>
          <a:endParaRPr lang="en-US"/>
        </a:p>
      </dgm:t>
    </dgm:pt>
    <dgm:pt modelId="{B3EBCFFF-A861-FF4C-9896-982C09693060}">
      <dgm:prSet/>
      <dgm:spPr/>
      <dgm:t>
        <a:bodyPr/>
        <a:lstStyle/>
        <a:p>
          <a:endParaRPr lang="en-US"/>
        </a:p>
      </dgm:t>
    </dgm:pt>
    <dgm:pt modelId="{4F90130C-1E1B-294E-8C3A-A6A7E1EFBA2F}" type="parTrans" cxnId="{50C42DFD-E228-2B4D-8EF9-15984BCCAC45}">
      <dgm:prSet/>
      <dgm:spPr/>
      <dgm:t>
        <a:bodyPr/>
        <a:lstStyle/>
        <a:p>
          <a:endParaRPr lang="en-US"/>
        </a:p>
      </dgm:t>
    </dgm:pt>
    <dgm:pt modelId="{9CDE52FF-26EF-B941-845F-94F77096D2E5}" type="sibTrans" cxnId="{50C42DFD-E228-2B4D-8EF9-15984BCCAC45}">
      <dgm:prSet/>
      <dgm:spPr/>
      <dgm:t>
        <a:bodyPr/>
        <a:lstStyle/>
        <a:p>
          <a:endParaRPr lang="en-US"/>
        </a:p>
      </dgm:t>
    </dgm:pt>
    <dgm:pt modelId="{79F41F54-277B-BD44-8F21-FBF7419CDCCC}">
      <dgm:prSet/>
      <dgm:spPr/>
      <dgm:t>
        <a:bodyPr/>
        <a:lstStyle/>
        <a:p>
          <a:pPr>
            <a:buFont typeface="+mj-lt"/>
            <a:buAutoNum type="arabicPeriod" startAt="5"/>
          </a:pPr>
          <a:r>
            <a:rPr lang="en-US" dirty="0"/>
            <a:t> Number of new infections by </a:t>
          </a:r>
          <a:r>
            <a:rPr lang="en-US" dirty="0" err="1"/>
            <a:t>behaviour</a:t>
          </a:r>
          <a:endParaRPr lang="en-US" dirty="0"/>
        </a:p>
      </dgm:t>
    </dgm:pt>
    <dgm:pt modelId="{27867E6F-EAE4-CB4B-B822-6AFA04F607EA}" type="parTrans" cxnId="{46435F8E-F594-0F41-80B7-A82323F0B50A}">
      <dgm:prSet/>
      <dgm:spPr/>
      <dgm:t>
        <a:bodyPr/>
        <a:lstStyle/>
        <a:p>
          <a:endParaRPr lang="en-US"/>
        </a:p>
      </dgm:t>
    </dgm:pt>
    <dgm:pt modelId="{53BBF3DB-C989-6448-B179-9144554CD41E}" type="sibTrans" cxnId="{46435F8E-F594-0F41-80B7-A82323F0B50A}">
      <dgm:prSet/>
      <dgm:spPr/>
      <dgm:t>
        <a:bodyPr/>
        <a:lstStyle/>
        <a:p>
          <a:endParaRPr lang="en-US"/>
        </a:p>
      </dgm:t>
    </dgm:pt>
    <dgm:pt modelId="{CD4FA900-8BA7-A340-81E3-B240B9617D43}" type="pres">
      <dgm:prSet presAssocID="{618162EF-B564-EB42-8989-2E70197B5A31}" presName="linearFlow" presStyleCnt="0">
        <dgm:presLayoutVars>
          <dgm:dir/>
          <dgm:animLvl val="lvl"/>
          <dgm:resizeHandles val="exact"/>
        </dgm:presLayoutVars>
      </dgm:prSet>
      <dgm:spPr/>
    </dgm:pt>
    <dgm:pt modelId="{EDDC1155-CF79-8E4E-9B24-016E63E2257A}" type="pres">
      <dgm:prSet presAssocID="{7E4B3036-E864-4040-BAF8-96C43BB0C819}" presName="composite" presStyleCnt="0"/>
      <dgm:spPr/>
    </dgm:pt>
    <dgm:pt modelId="{F711B86A-AEFC-364C-B3D7-B22FAEE409CB}" type="pres">
      <dgm:prSet presAssocID="{7E4B3036-E864-4040-BAF8-96C43BB0C819}" presName="parentText" presStyleLbl="alignNode1" presStyleIdx="0" presStyleCnt="5">
        <dgm:presLayoutVars>
          <dgm:chMax val="1"/>
          <dgm:bulletEnabled val="1"/>
        </dgm:presLayoutVars>
      </dgm:prSet>
      <dgm:spPr/>
    </dgm:pt>
    <dgm:pt modelId="{2252DB26-4199-0948-A1BB-317559A84EC8}" type="pres">
      <dgm:prSet presAssocID="{7E4B3036-E864-4040-BAF8-96C43BB0C819}" presName="descendantText" presStyleLbl="alignAcc1" presStyleIdx="0" presStyleCnt="5">
        <dgm:presLayoutVars>
          <dgm:bulletEnabled val="1"/>
        </dgm:presLayoutVars>
      </dgm:prSet>
      <dgm:spPr/>
    </dgm:pt>
    <dgm:pt modelId="{3674B56A-099A-3443-A60B-09AEE61D9B19}" type="pres">
      <dgm:prSet presAssocID="{37A1F7B1-8C85-9947-9AA4-B2DA9C638D91}" presName="sp" presStyleCnt="0"/>
      <dgm:spPr/>
    </dgm:pt>
    <dgm:pt modelId="{BF67446F-01FE-8345-BF9B-14E52B80243B}" type="pres">
      <dgm:prSet presAssocID="{64088334-19AE-6649-83DD-8A336D6315FA}" presName="composite" presStyleCnt="0"/>
      <dgm:spPr/>
    </dgm:pt>
    <dgm:pt modelId="{D1E15CDC-ADFB-5244-AE18-10BF8D29B99B}" type="pres">
      <dgm:prSet presAssocID="{64088334-19AE-6649-83DD-8A336D6315FA}" presName="parentText" presStyleLbl="alignNode1" presStyleIdx="1" presStyleCnt="5">
        <dgm:presLayoutVars>
          <dgm:chMax val="1"/>
          <dgm:bulletEnabled val="1"/>
        </dgm:presLayoutVars>
      </dgm:prSet>
      <dgm:spPr/>
    </dgm:pt>
    <dgm:pt modelId="{277B5F38-855E-004C-9730-D96FF614B892}" type="pres">
      <dgm:prSet presAssocID="{64088334-19AE-6649-83DD-8A336D6315FA}" presName="descendantText" presStyleLbl="alignAcc1" presStyleIdx="1" presStyleCnt="5">
        <dgm:presLayoutVars>
          <dgm:bulletEnabled val="1"/>
        </dgm:presLayoutVars>
      </dgm:prSet>
      <dgm:spPr/>
    </dgm:pt>
    <dgm:pt modelId="{3CBD76B8-9821-184C-AB78-295322ACAB3A}" type="pres">
      <dgm:prSet presAssocID="{DBB9F645-824B-4843-BAB7-324465B40361}" presName="sp" presStyleCnt="0"/>
      <dgm:spPr/>
    </dgm:pt>
    <dgm:pt modelId="{93653F23-B13D-0B40-A2D8-30008221778A}" type="pres">
      <dgm:prSet presAssocID="{E2D24C92-D22B-2C42-AE07-1916C894D7FC}" presName="composite" presStyleCnt="0"/>
      <dgm:spPr/>
    </dgm:pt>
    <dgm:pt modelId="{BD3A39FA-7388-9944-80D1-28AB2C8629EE}" type="pres">
      <dgm:prSet presAssocID="{E2D24C92-D22B-2C42-AE07-1916C894D7FC}" presName="parentText" presStyleLbl="alignNode1" presStyleIdx="2" presStyleCnt="5">
        <dgm:presLayoutVars>
          <dgm:chMax val="1"/>
          <dgm:bulletEnabled val="1"/>
        </dgm:presLayoutVars>
      </dgm:prSet>
      <dgm:spPr/>
    </dgm:pt>
    <dgm:pt modelId="{BE94D1C1-5C4C-BF40-B978-BF133897B6A2}" type="pres">
      <dgm:prSet presAssocID="{E2D24C92-D22B-2C42-AE07-1916C894D7FC}" presName="descendantText" presStyleLbl="alignAcc1" presStyleIdx="2" presStyleCnt="5">
        <dgm:presLayoutVars>
          <dgm:bulletEnabled val="1"/>
        </dgm:presLayoutVars>
      </dgm:prSet>
      <dgm:spPr/>
    </dgm:pt>
    <dgm:pt modelId="{3F6D76E6-E61C-4740-9D61-3F65B8A6B0D8}" type="pres">
      <dgm:prSet presAssocID="{E1D8355B-D685-D840-8EC0-5E59E4CC462C}" presName="sp" presStyleCnt="0"/>
      <dgm:spPr/>
    </dgm:pt>
    <dgm:pt modelId="{7DE5CA60-2794-6E43-B42D-8BA082BF8245}" type="pres">
      <dgm:prSet presAssocID="{5203834D-AEE4-6E44-8B0F-7158DA63B440}" presName="composite" presStyleCnt="0"/>
      <dgm:spPr/>
    </dgm:pt>
    <dgm:pt modelId="{9B7701A7-242F-6645-8125-7E2FBFBCA0C9}" type="pres">
      <dgm:prSet presAssocID="{5203834D-AEE4-6E44-8B0F-7158DA63B440}" presName="parentText" presStyleLbl="alignNode1" presStyleIdx="3" presStyleCnt="5">
        <dgm:presLayoutVars>
          <dgm:chMax val="1"/>
          <dgm:bulletEnabled val="1"/>
        </dgm:presLayoutVars>
      </dgm:prSet>
      <dgm:spPr/>
    </dgm:pt>
    <dgm:pt modelId="{527487C6-CD36-4742-BE33-088E248EA9E0}" type="pres">
      <dgm:prSet presAssocID="{5203834D-AEE4-6E44-8B0F-7158DA63B440}" presName="descendantText" presStyleLbl="alignAcc1" presStyleIdx="3" presStyleCnt="5">
        <dgm:presLayoutVars>
          <dgm:bulletEnabled val="1"/>
        </dgm:presLayoutVars>
      </dgm:prSet>
      <dgm:spPr/>
    </dgm:pt>
    <dgm:pt modelId="{5C9E7D4D-7EE9-3E4D-AFBE-98B1F01897D3}" type="pres">
      <dgm:prSet presAssocID="{BEFE6893-E600-164E-A25F-35361C32ABED}" presName="sp" presStyleCnt="0"/>
      <dgm:spPr/>
    </dgm:pt>
    <dgm:pt modelId="{4D43E9C2-A021-AD47-991C-E6B9B6CD69A0}" type="pres">
      <dgm:prSet presAssocID="{B3EBCFFF-A861-FF4C-9896-982C09693060}" presName="composite" presStyleCnt="0"/>
      <dgm:spPr/>
    </dgm:pt>
    <dgm:pt modelId="{FCB0DDB6-27FE-F840-A610-115BDC9EDA8C}" type="pres">
      <dgm:prSet presAssocID="{B3EBCFFF-A861-FF4C-9896-982C09693060}" presName="parentText" presStyleLbl="alignNode1" presStyleIdx="4" presStyleCnt="5">
        <dgm:presLayoutVars>
          <dgm:chMax val="1"/>
          <dgm:bulletEnabled val="1"/>
        </dgm:presLayoutVars>
      </dgm:prSet>
      <dgm:spPr/>
    </dgm:pt>
    <dgm:pt modelId="{953062FA-AAAA-404E-B597-E1A5291859D3}" type="pres">
      <dgm:prSet presAssocID="{B3EBCFFF-A861-FF4C-9896-982C09693060}" presName="descendantText" presStyleLbl="alignAcc1" presStyleIdx="4" presStyleCnt="5">
        <dgm:presLayoutVars>
          <dgm:bulletEnabled val="1"/>
        </dgm:presLayoutVars>
      </dgm:prSet>
      <dgm:spPr/>
    </dgm:pt>
  </dgm:ptLst>
  <dgm:cxnLst>
    <dgm:cxn modelId="{6CEFDF06-3C86-F24C-8AE1-9BC0A4910BDE}" type="presOf" srcId="{64088334-19AE-6649-83DD-8A336D6315FA}" destId="{D1E15CDC-ADFB-5244-AE18-10BF8D29B99B}" srcOrd="0" destOrd="0" presId="urn:microsoft.com/office/officeart/2005/8/layout/chevron2"/>
    <dgm:cxn modelId="{5A946808-174D-0048-8565-FBEF67FCE951}" srcId="{618162EF-B564-EB42-8989-2E70197B5A31}" destId="{64088334-19AE-6649-83DD-8A336D6315FA}" srcOrd="1" destOrd="0" parTransId="{FA5A22C5-EEF5-E348-847A-E1E0CCE6E4AC}" sibTransId="{DBB9F645-824B-4843-BAB7-324465B40361}"/>
    <dgm:cxn modelId="{A1A1F90A-29B4-1044-BC46-4DE3CB5A7FBC}" srcId="{64088334-19AE-6649-83DD-8A336D6315FA}" destId="{98FDCA72-8275-914A-8587-36DD4AB98C10}" srcOrd="0" destOrd="0" parTransId="{CF8A489D-EB42-1949-A950-E8E1717275BF}" sibTransId="{0CFF0529-D716-9549-956C-EC5C39C59A3B}"/>
    <dgm:cxn modelId="{C6DF730C-A863-1D42-9D32-3AAAFA911D3E}" type="presOf" srcId="{98FDCA72-8275-914A-8587-36DD4AB98C10}" destId="{277B5F38-855E-004C-9730-D96FF614B892}" srcOrd="0" destOrd="0" presId="urn:microsoft.com/office/officeart/2005/8/layout/chevron2"/>
    <dgm:cxn modelId="{BFFA2923-ABC8-C24C-BA09-A3408A15D00A}" srcId="{7E4B3036-E864-4040-BAF8-96C43BB0C819}" destId="{90872D69-3DDE-8B49-BB63-80A0DAF65103}" srcOrd="0" destOrd="0" parTransId="{6DE664EC-3BD9-E54D-9378-2A618D1A3C6A}" sibTransId="{45B7E0E3-2274-1748-978F-3F2A4D095D4B}"/>
    <dgm:cxn modelId="{5B22D623-F4DF-7040-BD1D-97712D982740}" type="presOf" srcId="{90872D69-3DDE-8B49-BB63-80A0DAF65103}" destId="{2252DB26-4199-0948-A1BB-317559A84EC8}" srcOrd="0" destOrd="0" presId="urn:microsoft.com/office/officeart/2005/8/layout/chevron2"/>
    <dgm:cxn modelId="{CDF91853-4D09-9B4D-BE6F-4E27353DB88E}" srcId="{618162EF-B564-EB42-8989-2E70197B5A31}" destId="{5203834D-AEE4-6E44-8B0F-7158DA63B440}" srcOrd="3" destOrd="0" parTransId="{9D38D9F7-400E-744F-8C84-35FE9358CF75}" sibTransId="{BEFE6893-E600-164E-A25F-35361C32ABED}"/>
    <dgm:cxn modelId="{5FBE5D55-AF0B-D54E-A37B-1DB75FC2CFC9}" type="presOf" srcId="{5962ED4E-9302-B14E-9FA3-711A7A285AD4}" destId="{BE94D1C1-5C4C-BF40-B978-BF133897B6A2}" srcOrd="0" destOrd="0" presId="urn:microsoft.com/office/officeart/2005/8/layout/chevron2"/>
    <dgm:cxn modelId="{5AEA5757-45D6-3C49-AA7E-827A73C073B0}" type="presOf" srcId="{79F41F54-277B-BD44-8F21-FBF7419CDCCC}" destId="{953062FA-AAAA-404E-B597-E1A5291859D3}" srcOrd="0" destOrd="0" presId="urn:microsoft.com/office/officeart/2005/8/layout/chevron2"/>
    <dgm:cxn modelId="{DB4D8C68-1E42-8E4F-9F18-7CCD9D639662}" type="presOf" srcId="{B3EBCFFF-A861-FF4C-9896-982C09693060}" destId="{FCB0DDB6-27FE-F840-A610-115BDC9EDA8C}" srcOrd="0" destOrd="0" presId="urn:microsoft.com/office/officeart/2005/8/layout/chevron2"/>
    <dgm:cxn modelId="{8191786E-E624-BB4F-B669-ED4302FB0A1E}" srcId="{E2D24C92-D22B-2C42-AE07-1916C894D7FC}" destId="{5962ED4E-9302-B14E-9FA3-711A7A285AD4}" srcOrd="0" destOrd="0" parTransId="{F0D240AE-F686-4C4C-A813-631BE70D6F95}" sibTransId="{925DEE79-7533-7248-AA04-6479C3A2F29E}"/>
    <dgm:cxn modelId="{46435F8E-F594-0F41-80B7-A82323F0B50A}" srcId="{B3EBCFFF-A861-FF4C-9896-982C09693060}" destId="{79F41F54-277B-BD44-8F21-FBF7419CDCCC}" srcOrd="0" destOrd="0" parTransId="{27867E6F-EAE4-CB4B-B822-6AFA04F607EA}" sibTransId="{53BBF3DB-C989-6448-B179-9144554CD41E}"/>
    <dgm:cxn modelId="{C4E3F296-A9B8-CC40-A8B2-1F4BDC8F2E72}" type="presOf" srcId="{7E4B3036-E864-4040-BAF8-96C43BB0C819}" destId="{F711B86A-AEFC-364C-B3D7-B22FAEE409CB}" srcOrd="0" destOrd="0" presId="urn:microsoft.com/office/officeart/2005/8/layout/chevron2"/>
    <dgm:cxn modelId="{1518DEA5-7A33-4D43-8B74-2207D6BBF056}" type="presOf" srcId="{E2D24C92-D22B-2C42-AE07-1916C894D7FC}" destId="{BD3A39FA-7388-9944-80D1-28AB2C8629EE}" srcOrd="0" destOrd="0" presId="urn:microsoft.com/office/officeart/2005/8/layout/chevron2"/>
    <dgm:cxn modelId="{CB3D32BB-7CE8-A649-AB32-54633EE1AC43}" srcId="{618162EF-B564-EB42-8989-2E70197B5A31}" destId="{E2D24C92-D22B-2C42-AE07-1916C894D7FC}" srcOrd="2" destOrd="0" parTransId="{D0FE1F69-BA5B-4142-B2C8-A5715F84C551}" sibTransId="{E1D8355B-D685-D840-8EC0-5E59E4CC462C}"/>
    <dgm:cxn modelId="{8E7891BE-BB2A-8647-A41B-14C4B8A8EE05}" type="presOf" srcId="{618162EF-B564-EB42-8989-2E70197B5A31}" destId="{CD4FA900-8BA7-A340-81E3-B240B9617D43}" srcOrd="0" destOrd="0" presId="urn:microsoft.com/office/officeart/2005/8/layout/chevron2"/>
    <dgm:cxn modelId="{FD8F6ACB-5AEA-CC4A-8FC3-9E5D36A46499}" type="presOf" srcId="{5203834D-AEE4-6E44-8B0F-7158DA63B440}" destId="{9B7701A7-242F-6645-8125-7E2FBFBCA0C9}" srcOrd="0" destOrd="0" presId="urn:microsoft.com/office/officeart/2005/8/layout/chevron2"/>
    <dgm:cxn modelId="{38B526D5-B730-8A41-BF78-D0170CF3F882}" srcId="{618162EF-B564-EB42-8989-2E70197B5A31}" destId="{7E4B3036-E864-4040-BAF8-96C43BB0C819}" srcOrd="0" destOrd="0" parTransId="{EDD7B1C2-FC16-C946-84B7-B4D9384955FC}" sibTransId="{37A1F7B1-8C85-9947-9AA4-B2DA9C638D91}"/>
    <dgm:cxn modelId="{1A43FEF1-6DE0-7B4B-A771-076B35137C0E}" srcId="{5203834D-AEE4-6E44-8B0F-7158DA63B440}" destId="{1A507AAC-03B3-1A4B-89FE-04C5DC83EFCE}" srcOrd="0" destOrd="0" parTransId="{D7CA43E2-D51B-7A48-BA24-05496C2F8703}" sibTransId="{C1E9AD22-6EDE-0C4C-99E1-A363E8167146}"/>
    <dgm:cxn modelId="{0A8793F5-DB2D-3143-9F61-8B961BC3C726}" type="presOf" srcId="{1A507AAC-03B3-1A4B-89FE-04C5DC83EFCE}" destId="{527487C6-CD36-4742-BE33-088E248EA9E0}" srcOrd="0" destOrd="0" presId="urn:microsoft.com/office/officeart/2005/8/layout/chevron2"/>
    <dgm:cxn modelId="{50C42DFD-E228-2B4D-8EF9-15984BCCAC45}" srcId="{618162EF-B564-EB42-8989-2E70197B5A31}" destId="{B3EBCFFF-A861-FF4C-9896-982C09693060}" srcOrd="4" destOrd="0" parTransId="{4F90130C-1E1B-294E-8C3A-A6A7E1EFBA2F}" sibTransId="{9CDE52FF-26EF-B941-845F-94F77096D2E5}"/>
    <dgm:cxn modelId="{2FE3AE9A-F7B9-7D4E-BB84-2CBC2C23BDAB}" type="presParOf" srcId="{CD4FA900-8BA7-A340-81E3-B240B9617D43}" destId="{EDDC1155-CF79-8E4E-9B24-016E63E2257A}" srcOrd="0" destOrd="0" presId="urn:microsoft.com/office/officeart/2005/8/layout/chevron2"/>
    <dgm:cxn modelId="{04ECB052-C968-204F-BA62-0F539B1B5592}" type="presParOf" srcId="{EDDC1155-CF79-8E4E-9B24-016E63E2257A}" destId="{F711B86A-AEFC-364C-B3D7-B22FAEE409CB}" srcOrd="0" destOrd="0" presId="urn:microsoft.com/office/officeart/2005/8/layout/chevron2"/>
    <dgm:cxn modelId="{A684FD6B-4E05-B54A-B461-34FD35E43B8D}" type="presParOf" srcId="{EDDC1155-CF79-8E4E-9B24-016E63E2257A}" destId="{2252DB26-4199-0948-A1BB-317559A84EC8}" srcOrd="1" destOrd="0" presId="urn:microsoft.com/office/officeart/2005/8/layout/chevron2"/>
    <dgm:cxn modelId="{5D63EAD0-89DE-B04F-92B3-22C8EDAB9081}" type="presParOf" srcId="{CD4FA900-8BA7-A340-81E3-B240B9617D43}" destId="{3674B56A-099A-3443-A60B-09AEE61D9B19}" srcOrd="1" destOrd="0" presId="urn:microsoft.com/office/officeart/2005/8/layout/chevron2"/>
    <dgm:cxn modelId="{2C1285FF-01DE-E04E-A3CB-F70996A0A6EF}" type="presParOf" srcId="{CD4FA900-8BA7-A340-81E3-B240B9617D43}" destId="{BF67446F-01FE-8345-BF9B-14E52B80243B}" srcOrd="2" destOrd="0" presId="urn:microsoft.com/office/officeart/2005/8/layout/chevron2"/>
    <dgm:cxn modelId="{97D843EC-6938-A145-A747-E2BEA6613D07}" type="presParOf" srcId="{BF67446F-01FE-8345-BF9B-14E52B80243B}" destId="{D1E15CDC-ADFB-5244-AE18-10BF8D29B99B}" srcOrd="0" destOrd="0" presId="urn:microsoft.com/office/officeart/2005/8/layout/chevron2"/>
    <dgm:cxn modelId="{41E8D981-41D4-D149-9D77-5858B814CBCE}" type="presParOf" srcId="{BF67446F-01FE-8345-BF9B-14E52B80243B}" destId="{277B5F38-855E-004C-9730-D96FF614B892}" srcOrd="1" destOrd="0" presId="urn:microsoft.com/office/officeart/2005/8/layout/chevron2"/>
    <dgm:cxn modelId="{56BE879B-BEFF-5F4E-9445-D13B1CF6C704}" type="presParOf" srcId="{CD4FA900-8BA7-A340-81E3-B240B9617D43}" destId="{3CBD76B8-9821-184C-AB78-295322ACAB3A}" srcOrd="3" destOrd="0" presId="urn:microsoft.com/office/officeart/2005/8/layout/chevron2"/>
    <dgm:cxn modelId="{F4D48EDF-DC1C-AA41-932F-B070A424F24B}" type="presParOf" srcId="{CD4FA900-8BA7-A340-81E3-B240B9617D43}" destId="{93653F23-B13D-0B40-A2D8-30008221778A}" srcOrd="4" destOrd="0" presId="urn:microsoft.com/office/officeart/2005/8/layout/chevron2"/>
    <dgm:cxn modelId="{AF8C15E5-89E4-034C-8430-4E59A91F4545}" type="presParOf" srcId="{93653F23-B13D-0B40-A2D8-30008221778A}" destId="{BD3A39FA-7388-9944-80D1-28AB2C8629EE}" srcOrd="0" destOrd="0" presId="urn:microsoft.com/office/officeart/2005/8/layout/chevron2"/>
    <dgm:cxn modelId="{EF492134-6E60-4E46-9859-93EBD89CF2A3}" type="presParOf" srcId="{93653F23-B13D-0B40-A2D8-30008221778A}" destId="{BE94D1C1-5C4C-BF40-B978-BF133897B6A2}" srcOrd="1" destOrd="0" presId="urn:microsoft.com/office/officeart/2005/8/layout/chevron2"/>
    <dgm:cxn modelId="{0F74D6F2-F874-254B-A46C-73DDE0CB94BD}" type="presParOf" srcId="{CD4FA900-8BA7-A340-81E3-B240B9617D43}" destId="{3F6D76E6-E61C-4740-9D61-3F65B8A6B0D8}" srcOrd="5" destOrd="0" presId="urn:microsoft.com/office/officeart/2005/8/layout/chevron2"/>
    <dgm:cxn modelId="{661B94DA-FC5C-DB4F-B284-0F1DE79991E1}" type="presParOf" srcId="{CD4FA900-8BA7-A340-81E3-B240B9617D43}" destId="{7DE5CA60-2794-6E43-B42D-8BA082BF8245}" srcOrd="6" destOrd="0" presId="urn:microsoft.com/office/officeart/2005/8/layout/chevron2"/>
    <dgm:cxn modelId="{6070BF98-570B-CA4F-B861-FA545E163BF9}" type="presParOf" srcId="{7DE5CA60-2794-6E43-B42D-8BA082BF8245}" destId="{9B7701A7-242F-6645-8125-7E2FBFBCA0C9}" srcOrd="0" destOrd="0" presId="urn:microsoft.com/office/officeart/2005/8/layout/chevron2"/>
    <dgm:cxn modelId="{A4D765CB-1013-8242-8328-C107BC204A89}" type="presParOf" srcId="{7DE5CA60-2794-6E43-B42D-8BA082BF8245}" destId="{527487C6-CD36-4742-BE33-088E248EA9E0}" srcOrd="1" destOrd="0" presId="urn:microsoft.com/office/officeart/2005/8/layout/chevron2"/>
    <dgm:cxn modelId="{AF988DE2-CFFC-884B-AFCD-29C340983E9A}" type="presParOf" srcId="{CD4FA900-8BA7-A340-81E3-B240B9617D43}" destId="{5C9E7D4D-7EE9-3E4D-AFBE-98B1F01897D3}" srcOrd="7" destOrd="0" presId="urn:microsoft.com/office/officeart/2005/8/layout/chevron2"/>
    <dgm:cxn modelId="{2F7FFBC6-AB78-284B-87E6-FB399E76246F}" type="presParOf" srcId="{CD4FA900-8BA7-A340-81E3-B240B9617D43}" destId="{4D43E9C2-A021-AD47-991C-E6B9B6CD69A0}" srcOrd="8" destOrd="0" presId="urn:microsoft.com/office/officeart/2005/8/layout/chevron2"/>
    <dgm:cxn modelId="{24AF29CE-316F-DB4B-BDE1-EEFC8377E85C}" type="presParOf" srcId="{4D43E9C2-A021-AD47-991C-E6B9B6CD69A0}" destId="{FCB0DDB6-27FE-F840-A610-115BDC9EDA8C}" srcOrd="0" destOrd="0" presId="urn:microsoft.com/office/officeart/2005/8/layout/chevron2"/>
    <dgm:cxn modelId="{1BF36023-0422-6A4D-8729-FB555B053E31}" type="presParOf" srcId="{4D43E9C2-A021-AD47-991C-E6B9B6CD69A0}" destId="{953062FA-AAAA-404E-B597-E1A5291859D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8162EF-B564-EB42-8989-2E70197B5A31}"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en-US"/>
        </a:p>
      </dgm:t>
    </dgm:pt>
    <dgm:pt modelId="{7E4B3036-E864-4040-BAF8-96C43BB0C819}">
      <dgm:prSet phldrT="[Text]"/>
      <dgm:spPr>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endParaRPr lang="en-US" dirty="0"/>
        </a:p>
      </dgm:t>
    </dgm:pt>
    <dgm:pt modelId="{EDD7B1C2-FC16-C946-84B7-B4D9384955FC}" type="parTrans" cxnId="{38B526D5-B730-8A41-BF78-D0170CF3F882}">
      <dgm:prSet/>
      <dgm:spPr/>
      <dgm:t>
        <a:bodyPr/>
        <a:lstStyle/>
        <a:p>
          <a:endParaRPr lang="en-US"/>
        </a:p>
      </dgm:t>
    </dgm:pt>
    <dgm:pt modelId="{37A1F7B1-8C85-9947-9AA4-B2DA9C638D91}" type="sibTrans" cxnId="{38B526D5-B730-8A41-BF78-D0170CF3F882}">
      <dgm:prSet/>
      <dgm:spPr/>
      <dgm:t>
        <a:bodyPr/>
        <a:lstStyle/>
        <a:p>
          <a:endParaRPr lang="en-US"/>
        </a:p>
      </dgm:t>
    </dgm:pt>
    <dgm:pt modelId="{64088334-19AE-6649-83DD-8A336D6315FA}">
      <dgm:prSet phldrT="[Text]"/>
      <dgm:spPr/>
      <dgm:t>
        <a:bodyPr/>
        <a:lstStyle/>
        <a:p>
          <a:endParaRPr lang="en-US" dirty="0"/>
        </a:p>
      </dgm:t>
    </dgm:pt>
    <dgm:pt modelId="{FA5A22C5-EEF5-E348-847A-E1E0CCE6E4AC}" type="parTrans" cxnId="{5A946808-174D-0048-8565-FBEF67FCE951}">
      <dgm:prSet/>
      <dgm:spPr/>
      <dgm:t>
        <a:bodyPr/>
        <a:lstStyle/>
        <a:p>
          <a:endParaRPr lang="en-US"/>
        </a:p>
      </dgm:t>
    </dgm:pt>
    <dgm:pt modelId="{DBB9F645-824B-4843-BAB7-324465B40361}" type="sibTrans" cxnId="{5A946808-174D-0048-8565-FBEF67FCE951}">
      <dgm:prSet/>
      <dgm:spPr/>
      <dgm:t>
        <a:bodyPr/>
        <a:lstStyle/>
        <a:p>
          <a:endParaRPr lang="en-US"/>
        </a:p>
      </dgm:t>
    </dgm:pt>
    <dgm:pt modelId="{90872D69-3DDE-8B49-BB63-80A0DAF65103}">
      <dgm:prSet/>
      <dgm:spPr/>
      <dgm:t>
        <a:bodyPr/>
        <a:lstStyle/>
        <a:p>
          <a:pPr>
            <a:buFont typeface="+mj-lt"/>
            <a:buAutoNum type="arabicPeriod"/>
          </a:pPr>
          <a:r>
            <a:rPr lang="en-US" b="1" dirty="0"/>
            <a:t> Sexual behavior proportions – “general” and “key” populations</a:t>
          </a:r>
        </a:p>
      </dgm:t>
    </dgm:pt>
    <dgm:pt modelId="{6DE664EC-3BD9-E54D-9378-2A618D1A3C6A}" type="parTrans" cxnId="{BFFA2923-ABC8-C24C-BA09-A3408A15D00A}">
      <dgm:prSet/>
      <dgm:spPr/>
      <dgm:t>
        <a:bodyPr/>
        <a:lstStyle/>
        <a:p>
          <a:endParaRPr lang="en-US"/>
        </a:p>
      </dgm:t>
    </dgm:pt>
    <dgm:pt modelId="{45B7E0E3-2274-1748-978F-3F2A4D095D4B}" type="sibTrans" cxnId="{BFFA2923-ABC8-C24C-BA09-A3408A15D00A}">
      <dgm:prSet/>
      <dgm:spPr/>
      <dgm:t>
        <a:bodyPr/>
        <a:lstStyle/>
        <a:p>
          <a:endParaRPr lang="en-US"/>
        </a:p>
      </dgm:t>
    </dgm:pt>
    <dgm:pt modelId="{98FDCA72-8275-914A-8587-36DD4AB98C10}">
      <dgm:prSet/>
      <dgm:spPr/>
      <dgm:t>
        <a:bodyPr/>
        <a:lstStyle/>
        <a:p>
          <a:pPr>
            <a:buFont typeface="+mj-lt"/>
            <a:buAutoNum type="arabicPeriod" startAt="2"/>
          </a:pPr>
          <a:r>
            <a:rPr lang="en-US" b="0" dirty="0">
              <a:solidFill>
                <a:schemeClr val="bg2">
                  <a:lumMod val="75000"/>
                </a:schemeClr>
              </a:solidFill>
            </a:rPr>
            <a:t> Population sizes by </a:t>
          </a:r>
          <a:r>
            <a:rPr lang="en-US" b="0" dirty="0" err="1">
              <a:solidFill>
                <a:schemeClr val="bg2">
                  <a:lumMod val="75000"/>
                </a:schemeClr>
              </a:solidFill>
            </a:rPr>
            <a:t>behaviour</a:t>
          </a:r>
          <a:endParaRPr lang="en-US" dirty="0">
            <a:solidFill>
              <a:schemeClr val="bg2">
                <a:lumMod val="75000"/>
              </a:schemeClr>
            </a:solidFill>
          </a:endParaRPr>
        </a:p>
      </dgm:t>
    </dgm:pt>
    <dgm:pt modelId="{CF8A489D-EB42-1949-A950-E8E1717275BF}" type="parTrans" cxnId="{A1A1F90A-29B4-1044-BC46-4DE3CB5A7FBC}">
      <dgm:prSet/>
      <dgm:spPr/>
      <dgm:t>
        <a:bodyPr/>
        <a:lstStyle/>
        <a:p>
          <a:endParaRPr lang="en-US"/>
        </a:p>
      </dgm:t>
    </dgm:pt>
    <dgm:pt modelId="{0CFF0529-D716-9549-956C-EC5C39C59A3B}" type="sibTrans" cxnId="{A1A1F90A-29B4-1044-BC46-4DE3CB5A7FBC}">
      <dgm:prSet/>
      <dgm:spPr/>
      <dgm:t>
        <a:bodyPr/>
        <a:lstStyle/>
        <a:p>
          <a:endParaRPr lang="en-US"/>
        </a:p>
      </dgm:t>
    </dgm:pt>
    <dgm:pt modelId="{E2D24C92-D22B-2C42-AE07-1916C894D7FC}">
      <dgm:prSet phldrT="[Text]"/>
      <dgm:spPr/>
      <dgm:t>
        <a:bodyPr/>
        <a:lstStyle/>
        <a:p>
          <a:endParaRPr lang="en-US" dirty="0"/>
        </a:p>
      </dgm:t>
    </dgm:pt>
    <dgm:pt modelId="{E1D8355B-D685-D840-8EC0-5E59E4CC462C}" type="sibTrans" cxnId="{CB3D32BB-7CE8-A649-AB32-54633EE1AC43}">
      <dgm:prSet/>
      <dgm:spPr/>
      <dgm:t>
        <a:bodyPr/>
        <a:lstStyle/>
        <a:p>
          <a:endParaRPr lang="en-US"/>
        </a:p>
      </dgm:t>
    </dgm:pt>
    <dgm:pt modelId="{D0FE1F69-BA5B-4142-B2C8-A5715F84C551}" type="parTrans" cxnId="{CB3D32BB-7CE8-A649-AB32-54633EE1AC43}">
      <dgm:prSet/>
      <dgm:spPr/>
      <dgm:t>
        <a:bodyPr/>
        <a:lstStyle/>
        <a:p>
          <a:endParaRPr lang="en-US"/>
        </a:p>
      </dgm:t>
    </dgm:pt>
    <dgm:pt modelId="{5962ED4E-9302-B14E-9FA3-711A7A285AD4}">
      <dgm:prSet/>
      <dgm:spPr/>
      <dgm:t>
        <a:bodyPr/>
        <a:lstStyle/>
        <a:p>
          <a:pPr>
            <a:buFont typeface="+mj-lt"/>
            <a:buAutoNum type="arabicPeriod" startAt="3"/>
          </a:pPr>
          <a:r>
            <a:rPr lang="en-US" b="0" dirty="0">
              <a:solidFill>
                <a:schemeClr val="bg2">
                  <a:lumMod val="75000"/>
                </a:schemeClr>
              </a:solidFill>
            </a:rPr>
            <a:t>HIV prevalence by </a:t>
          </a:r>
          <a:r>
            <a:rPr lang="en-US" b="0" dirty="0" err="1">
              <a:solidFill>
                <a:schemeClr val="bg2">
                  <a:lumMod val="75000"/>
                </a:schemeClr>
              </a:solidFill>
            </a:rPr>
            <a:t>behaviour</a:t>
          </a:r>
          <a:r>
            <a:rPr lang="en-US" b="0" dirty="0">
              <a:solidFill>
                <a:schemeClr val="bg2">
                  <a:lumMod val="75000"/>
                </a:schemeClr>
              </a:solidFill>
            </a:rPr>
            <a:t> </a:t>
          </a:r>
          <a:endParaRPr lang="en-US" dirty="0">
            <a:solidFill>
              <a:schemeClr val="bg2">
                <a:lumMod val="75000"/>
              </a:schemeClr>
            </a:solidFill>
          </a:endParaRPr>
        </a:p>
      </dgm:t>
    </dgm:pt>
    <dgm:pt modelId="{F0D240AE-F686-4C4C-A813-631BE70D6F95}" type="parTrans" cxnId="{8191786E-E624-BB4F-B669-ED4302FB0A1E}">
      <dgm:prSet/>
      <dgm:spPr/>
      <dgm:t>
        <a:bodyPr/>
        <a:lstStyle/>
        <a:p>
          <a:endParaRPr lang="en-US"/>
        </a:p>
      </dgm:t>
    </dgm:pt>
    <dgm:pt modelId="{925DEE79-7533-7248-AA04-6479C3A2F29E}" type="sibTrans" cxnId="{8191786E-E624-BB4F-B669-ED4302FB0A1E}">
      <dgm:prSet/>
      <dgm:spPr/>
      <dgm:t>
        <a:bodyPr/>
        <a:lstStyle/>
        <a:p>
          <a:endParaRPr lang="en-US"/>
        </a:p>
      </dgm:t>
    </dgm:pt>
    <dgm:pt modelId="{5203834D-AEE4-6E44-8B0F-7158DA63B440}">
      <dgm:prSet/>
      <dgm:spPr/>
      <dgm:t>
        <a:bodyPr/>
        <a:lstStyle/>
        <a:p>
          <a:endParaRPr lang="en-US"/>
        </a:p>
      </dgm:t>
    </dgm:pt>
    <dgm:pt modelId="{9D38D9F7-400E-744F-8C84-35FE9358CF75}" type="parTrans" cxnId="{CDF91853-4D09-9B4D-BE6F-4E27353DB88E}">
      <dgm:prSet/>
      <dgm:spPr/>
      <dgm:t>
        <a:bodyPr/>
        <a:lstStyle/>
        <a:p>
          <a:endParaRPr lang="en-US"/>
        </a:p>
      </dgm:t>
    </dgm:pt>
    <dgm:pt modelId="{BEFE6893-E600-164E-A25F-35361C32ABED}" type="sibTrans" cxnId="{CDF91853-4D09-9B4D-BE6F-4E27353DB88E}">
      <dgm:prSet/>
      <dgm:spPr/>
      <dgm:t>
        <a:bodyPr/>
        <a:lstStyle/>
        <a:p>
          <a:endParaRPr lang="en-US"/>
        </a:p>
      </dgm:t>
    </dgm:pt>
    <dgm:pt modelId="{1A507AAC-03B3-1A4B-89FE-04C5DC83EFCE}">
      <dgm:prSet/>
      <dgm:spPr/>
      <dgm:t>
        <a:bodyPr/>
        <a:lstStyle/>
        <a:p>
          <a:pPr>
            <a:buFont typeface="+mj-lt"/>
            <a:buAutoNum type="arabicPeriod" startAt="4"/>
          </a:pPr>
          <a:r>
            <a:rPr lang="en-US" dirty="0">
              <a:solidFill>
                <a:schemeClr val="bg2">
                  <a:lumMod val="75000"/>
                </a:schemeClr>
              </a:solidFill>
            </a:rPr>
            <a:t> HIV incidence rates by </a:t>
          </a:r>
          <a:r>
            <a:rPr lang="en-US" dirty="0" err="1">
              <a:solidFill>
                <a:schemeClr val="bg2">
                  <a:lumMod val="75000"/>
                </a:schemeClr>
              </a:solidFill>
            </a:rPr>
            <a:t>behaviour</a:t>
          </a:r>
          <a:endParaRPr lang="en-US" dirty="0">
            <a:solidFill>
              <a:schemeClr val="bg2">
                <a:lumMod val="75000"/>
              </a:schemeClr>
            </a:solidFill>
          </a:endParaRPr>
        </a:p>
      </dgm:t>
    </dgm:pt>
    <dgm:pt modelId="{D7CA43E2-D51B-7A48-BA24-05496C2F8703}" type="parTrans" cxnId="{1A43FEF1-6DE0-7B4B-A771-076B35137C0E}">
      <dgm:prSet/>
      <dgm:spPr/>
      <dgm:t>
        <a:bodyPr/>
        <a:lstStyle/>
        <a:p>
          <a:endParaRPr lang="en-US"/>
        </a:p>
      </dgm:t>
    </dgm:pt>
    <dgm:pt modelId="{C1E9AD22-6EDE-0C4C-99E1-A363E8167146}" type="sibTrans" cxnId="{1A43FEF1-6DE0-7B4B-A771-076B35137C0E}">
      <dgm:prSet/>
      <dgm:spPr/>
      <dgm:t>
        <a:bodyPr/>
        <a:lstStyle/>
        <a:p>
          <a:endParaRPr lang="en-US"/>
        </a:p>
      </dgm:t>
    </dgm:pt>
    <dgm:pt modelId="{B3EBCFFF-A861-FF4C-9896-982C09693060}">
      <dgm:prSet/>
      <dgm:spPr/>
      <dgm:t>
        <a:bodyPr/>
        <a:lstStyle/>
        <a:p>
          <a:endParaRPr lang="en-US"/>
        </a:p>
      </dgm:t>
    </dgm:pt>
    <dgm:pt modelId="{4F90130C-1E1B-294E-8C3A-A6A7E1EFBA2F}" type="parTrans" cxnId="{50C42DFD-E228-2B4D-8EF9-15984BCCAC45}">
      <dgm:prSet/>
      <dgm:spPr/>
      <dgm:t>
        <a:bodyPr/>
        <a:lstStyle/>
        <a:p>
          <a:endParaRPr lang="en-US"/>
        </a:p>
      </dgm:t>
    </dgm:pt>
    <dgm:pt modelId="{9CDE52FF-26EF-B941-845F-94F77096D2E5}" type="sibTrans" cxnId="{50C42DFD-E228-2B4D-8EF9-15984BCCAC45}">
      <dgm:prSet/>
      <dgm:spPr/>
      <dgm:t>
        <a:bodyPr/>
        <a:lstStyle/>
        <a:p>
          <a:endParaRPr lang="en-US"/>
        </a:p>
      </dgm:t>
    </dgm:pt>
    <dgm:pt modelId="{79F41F54-277B-BD44-8F21-FBF7419CDCCC}">
      <dgm:prSet/>
      <dgm:spPr/>
      <dgm:t>
        <a:bodyPr/>
        <a:lstStyle/>
        <a:p>
          <a:pPr>
            <a:buFont typeface="+mj-lt"/>
            <a:buAutoNum type="arabicPeriod" startAt="5"/>
          </a:pPr>
          <a:r>
            <a:rPr lang="en-US" dirty="0">
              <a:solidFill>
                <a:schemeClr val="bg2">
                  <a:lumMod val="75000"/>
                </a:schemeClr>
              </a:solidFill>
            </a:rPr>
            <a:t> Number of new infections by </a:t>
          </a:r>
          <a:r>
            <a:rPr lang="en-US" dirty="0" err="1">
              <a:solidFill>
                <a:schemeClr val="bg2">
                  <a:lumMod val="75000"/>
                </a:schemeClr>
              </a:solidFill>
            </a:rPr>
            <a:t>behaviour</a:t>
          </a:r>
          <a:endParaRPr lang="en-US" dirty="0">
            <a:solidFill>
              <a:schemeClr val="bg2">
                <a:lumMod val="75000"/>
              </a:schemeClr>
            </a:solidFill>
          </a:endParaRPr>
        </a:p>
      </dgm:t>
    </dgm:pt>
    <dgm:pt modelId="{27867E6F-EAE4-CB4B-B822-6AFA04F607EA}" type="parTrans" cxnId="{46435F8E-F594-0F41-80B7-A82323F0B50A}">
      <dgm:prSet/>
      <dgm:spPr/>
      <dgm:t>
        <a:bodyPr/>
        <a:lstStyle/>
        <a:p>
          <a:endParaRPr lang="en-US"/>
        </a:p>
      </dgm:t>
    </dgm:pt>
    <dgm:pt modelId="{53BBF3DB-C989-6448-B179-9144554CD41E}" type="sibTrans" cxnId="{46435F8E-F594-0F41-80B7-A82323F0B50A}">
      <dgm:prSet/>
      <dgm:spPr/>
      <dgm:t>
        <a:bodyPr/>
        <a:lstStyle/>
        <a:p>
          <a:endParaRPr lang="en-US"/>
        </a:p>
      </dgm:t>
    </dgm:pt>
    <dgm:pt modelId="{CD4FA900-8BA7-A340-81E3-B240B9617D43}" type="pres">
      <dgm:prSet presAssocID="{618162EF-B564-EB42-8989-2E70197B5A31}" presName="linearFlow" presStyleCnt="0">
        <dgm:presLayoutVars>
          <dgm:dir/>
          <dgm:animLvl val="lvl"/>
          <dgm:resizeHandles val="exact"/>
        </dgm:presLayoutVars>
      </dgm:prSet>
      <dgm:spPr/>
    </dgm:pt>
    <dgm:pt modelId="{EDDC1155-CF79-8E4E-9B24-016E63E2257A}" type="pres">
      <dgm:prSet presAssocID="{7E4B3036-E864-4040-BAF8-96C43BB0C819}" presName="composite" presStyleCnt="0"/>
      <dgm:spPr/>
    </dgm:pt>
    <dgm:pt modelId="{F711B86A-AEFC-364C-B3D7-B22FAEE409CB}" type="pres">
      <dgm:prSet presAssocID="{7E4B3036-E864-4040-BAF8-96C43BB0C819}" presName="parentText" presStyleLbl="alignNode1" presStyleIdx="0" presStyleCnt="5">
        <dgm:presLayoutVars>
          <dgm:chMax val="1"/>
          <dgm:bulletEnabled val="1"/>
        </dgm:presLayoutVars>
      </dgm:prSet>
      <dgm:spPr/>
    </dgm:pt>
    <dgm:pt modelId="{2252DB26-4199-0948-A1BB-317559A84EC8}" type="pres">
      <dgm:prSet presAssocID="{7E4B3036-E864-4040-BAF8-96C43BB0C819}" presName="descendantText" presStyleLbl="alignAcc1" presStyleIdx="0" presStyleCnt="5">
        <dgm:presLayoutVars>
          <dgm:bulletEnabled val="1"/>
        </dgm:presLayoutVars>
      </dgm:prSet>
      <dgm:spPr/>
    </dgm:pt>
    <dgm:pt modelId="{3674B56A-099A-3443-A60B-09AEE61D9B19}" type="pres">
      <dgm:prSet presAssocID="{37A1F7B1-8C85-9947-9AA4-B2DA9C638D91}" presName="sp" presStyleCnt="0"/>
      <dgm:spPr/>
    </dgm:pt>
    <dgm:pt modelId="{BF67446F-01FE-8345-BF9B-14E52B80243B}" type="pres">
      <dgm:prSet presAssocID="{64088334-19AE-6649-83DD-8A336D6315FA}" presName="composite" presStyleCnt="0"/>
      <dgm:spPr/>
    </dgm:pt>
    <dgm:pt modelId="{D1E15CDC-ADFB-5244-AE18-10BF8D29B99B}" type="pres">
      <dgm:prSet presAssocID="{64088334-19AE-6649-83DD-8A336D6315FA}" presName="parentText" presStyleLbl="alignNode1" presStyleIdx="1" presStyleCnt="5">
        <dgm:presLayoutVars>
          <dgm:chMax val="1"/>
          <dgm:bulletEnabled val="1"/>
        </dgm:presLayoutVars>
      </dgm:prSet>
      <dgm:spPr/>
    </dgm:pt>
    <dgm:pt modelId="{277B5F38-855E-004C-9730-D96FF614B892}" type="pres">
      <dgm:prSet presAssocID="{64088334-19AE-6649-83DD-8A336D6315FA}" presName="descendantText" presStyleLbl="alignAcc1" presStyleIdx="1" presStyleCnt="5">
        <dgm:presLayoutVars>
          <dgm:bulletEnabled val="1"/>
        </dgm:presLayoutVars>
      </dgm:prSet>
      <dgm:spPr/>
    </dgm:pt>
    <dgm:pt modelId="{3CBD76B8-9821-184C-AB78-295322ACAB3A}" type="pres">
      <dgm:prSet presAssocID="{DBB9F645-824B-4843-BAB7-324465B40361}" presName="sp" presStyleCnt="0"/>
      <dgm:spPr/>
    </dgm:pt>
    <dgm:pt modelId="{93653F23-B13D-0B40-A2D8-30008221778A}" type="pres">
      <dgm:prSet presAssocID="{E2D24C92-D22B-2C42-AE07-1916C894D7FC}" presName="composite" presStyleCnt="0"/>
      <dgm:spPr/>
    </dgm:pt>
    <dgm:pt modelId="{BD3A39FA-7388-9944-80D1-28AB2C8629EE}" type="pres">
      <dgm:prSet presAssocID="{E2D24C92-D22B-2C42-AE07-1916C894D7FC}" presName="parentText" presStyleLbl="alignNode1" presStyleIdx="2" presStyleCnt="5">
        <dgm:presLayoutVars>
          <dgm:chMax val="1"/>
          <dgm:bulletEnabled val="1"/>
        </dgm:presLayoutVars>
      </dgm:prSet>
      <dgm:spPr/>
    </dgm:pt>
    <dgm:pt modelId="{BE94D1C1-5C4C-BF40-B978-BF133897B6A2}" type="pres">
      <dgm:prSet presAssocID="{E2D24C92-D22B-2C42-AE07-1916C894D7FC}" presName="descendantText" presStyleLbl="alignAcc1" presStyleIdx="2" presStyleCnt="5">
        <dgm:presLayoutVars>
          <dgm:bulletEnabled val="1"/>
        </dgm:presLayoutVars>
      </dgm:prSet>
      <dgm:spPr/>
    </dgm:pt>
    <dgm:pt modelId="{3F6D76E6-E61C-4740-9D61-3F65B8A6B0D8}" type="pres">
      <dgm:prSet presAssocID="{E1D8355B-D685-D840-8EC0-5E59E4CC462C}" presName="sp" presStyleCnt="0"/>
      <dgm:spPr/>
    </dgm:pt>
    <dgm:pt modelId="{7DE5CA60-2794-6E43-B42D-8BA082BF8245}" type="pres">
      <dgm:prSet presAssocID="{5203834D-AEE4-6E44-8B0F-7158DA63B440}" presName="composite" presStyleCnt="0"/>
      <dgm:spPr/>
    </dgm:pt>
    <dgm:pt modelId="{9B7701A7-242F-6645-8125-7E2FBFBCA0C9}" type="pres">
      <dgm:prSet presAssocID="{5203834D-AEE4-6E44-8B0F-7158DA63B440}" presName="parentText" presStyleLbl="alignNode1" presStyleIdx="3" presStyleCnt="5">
        <dgm:presLayoutVars>
          <dgm:chMax val="1"/>
          <dgm:bulletEnabled val="1"/>
        </dgm:presLayoutVars>
      </dgm:prSet>
      <dgm:spPr/>
    </dgm:pt>
    <dgm:pt modelId="{527487C6-CD36-4742-BE33-088E248EA9E0}" type="pres">
      <dgm:prSet presAssocID="{5203834D-AEE4-6E44-8B0F-7158DA63B440}" presName="descendantText" presStyleLbl="alignAcc1" presStyleIdx="3" presStyleCnt="5">
        <dgm:presLayoutVars>
          <dgm:bulletEnabled val="1"/>
        </dgm:presLayoutVars>
      </dgm:prSet>
      <dgm:spPr/>
    </dgm:pt>
    <dgm:pt modelId="{5C9E7D4D-7EE9-3E4D-AFBE-98B1F01897D3}" type="pres">
      <dgm:prSet presAssocID="{BEFE6893-E600-164E-A25F-35361C32ABED}" presName="sp" presStyleCnt="0"/>
      <dgm:spPr/>
    </dgm:pt>
    <dgm:pt modelId="{4D43E9C2-A021-AD47-991C-E6B9B6CD69A0}" type="pres">
      <dgm:prSet presAssocID="{B3EBCFFF-A861-FF4C-9896-982C09693060}" presName="composite" presStyleCnt="0"/>
      <dgm:spPr/>
    </dgm:pt>
    <dgm:pt modelId="{FCB0DDB6-27FE-F840-A610-115BDC9EDA8C}" type="pres">
      <dgm:prSet presAssocID="{B3EBCFFF-A861-FF4C-9896-982C09693060}" presName="parentText" presStyleLbl="alignNode1" presStyleIdx="4" presStyleCnt="5">
        <dgm:presLayoutVars>
          <dgm:chMax val="1"/>
          <dgm:bulletEnabled val="1"/>
        </dgm:presLayoutVars>
      </dgm:prSet>
      <dgm:spPr/>
    </dgm:pt>
    <dgm:pt modelId="{953062FA-AAAA-404E-B597-E1A5291859D3}" type="pres">
      <dgm:prSet presAssocID="{B3EBCFFF-A861-FF4C-9896-982C09693060}" presName="descendantText" presStyleLbl="alignAcc1" presStyleIdx="4" presStyleCnt="5">
        <dgm:presLayoutVars>
          <dgm:bulletEnabled val="1"/>
        </dgm:presLayoutVars>
      </dgm:prSet>
      <dgm:spPr/>
    </dgm:pt>
  </dgm:ptLst>
  <dgm:cxnLst>
    <dgm:cxn modelId="{6CEFDF06-3C86-F24C-8AE1-9BC0A4910BDE}" type="presOf" srcId="{64088334-19AE-6649-83DD-8A336D6315FA}" destId="{D1E15CDC-ADFB-5244-AE18-10BF8D29B99B}" srcOrd="0" destOrd="0" presId="urn:microsoft.com/office/officeart/2005/8/layout/chevron2"/>
    <dgm:cxn modelId="{5A946808-174D-0048-8565-FBEF67FCE951}" srcId="{618162EF-B564-EB42-8989-2E70197B5A31}" destId="{64088334-19AE-6649-83DD-8A336D6315FA}" srcOrd="1" destOrd="0" parTransId="{FA5A22C5-EEF5-E348-847A-E1E0CCE6E4AC}" sibTransId="{DBB9F645-824B-4843-BAB7-324465B40361}"/>
    <dgm:cxn modelId="{A1A1F90A-29B4-1044-BC46-4DE3CB5A7FBC}" srcId="{64088334-19AE-6649-83DD-8A336D6315FA}" destId="{98FDCA72-8275-914A-8587-36DD4AB98C10}" srcOrd="0" destOrd="0" parTransId="{CF8A489D-EB42-1949-A950-E8E1717275BF}" sibTransId="{0CFF0529-D716-9549-956C-EC5C39C59A3B}"/>
    <dgm:cxn modelId="{C6DF730C-A863-1D42-9D32-3AAAFA911D3E}" type="presOf" srcId="{98FDCA72-8275-914A-8587-36DD4AB98C10}" destId="{277B5F38-855E-004C-9730-D96FF614B892}" srcOrd="0" destOrd="0" presId="urn:microsoft.com/office/officeart/2005/8/layout/chevron2"/>
    <dgm:cxn modelId="{BFFA2923-ABC8-C24C-BA09-A3408A15D00A}" srcId="{7E4B3036-E864-4040-BAF8-96C43BB0C819}" destId="{90872D69-3DDE-8B49-BB63-80A0DAF65103}" srcOrd="0" destOrd="0" parTransId="{6DE664EC-3BD9-E54D-9378-2A618D1A3C6A}" sibTransId="{45B7E0E3-2274-1748-978F-3F2A4D095D4B}"/>
    <dgm:cxn modelId="{5B22D623-F4DF-7040-BD1D-97712D982740}" type="presOf" srcId="{90872D69-3DDE-8B49-BB63-80A0DAF65103}" destId="{2252DB26-4199-0948-A1BB-317559A84EC8}" srcOrd="0" destOrd="0" presId="urn:microsoft.com/office/officeart/2005/8/layout/chevron2"/>
    <dgm:cxn modelId="{CDF91853-4D09-9B4D-BE6F-4E27353DB88E}" srcId="{618162EF-B564-EB42-8989-2E70197B5A31}" destId="{5203834D-AEE4-6E44-8B0F-7158DA63B440}" srcOrd="3" destOrd="0" parTransId="{9D38D9F7-400E-744F-8C84-35FE9358CF75}" sibTransId="{BEFE6893-E600-164E-A25F-35361C32ABED}"/>
    <dgm:cxn modelId="{5FBE5D55-AF0B-D54E-A37B-1DB75FC2CFC9}" type="presOf" srcId="{5962ED4E-9302-B14E-9FA3-711A7A285AD4}" destId="{BE94D1C1-5C4C-BF40-B978-BF133897B6A2}" srcOrd="0" destOrd="0" presId="urn:microsoft.com/office/officeart/2005/8/layout/chevron2"/>
    <dgm:cxn modelId="{5AEA5757-45D6-3C49-AA7E-827A73C073B0}" type="presOf" srcId="{79F41F54-277B-BD44-8F21-FBF7419CDCCC}" destId="{953062FA-AAAA-404E-B597-E1A5291859D3}" srcOrd="0" destOrd="0" presId="urn:microsoft.com/office/officeart/2005/8/layout/chevron2"/>
    <dgm:cxn modelId="{DB4D8C68-1E42-8E4F-9F18-7CCD9D639662}" type="presOf" srcId="{B3EBCFFF-A861-FF4C-9896-982C09693060}" destId="{FCB0DDB6-27FE-F840-A610-115BDC9EDA8C}" srcOrd="0" destOrd="0" presId="urn:microsoft.com/office/officeart/2005/8/layout/chevron2"/>
    <dgm:cxn modelId="{8191786E-E624-BB4F-B669-ED4302FB0A1E}" srcId="{E2D24C92-D22B-2C42-AE07-1916C894D7FC}" destId="{5962ED4E-9302-B14E-9FA3-711A7A285AD4}" srcOrd="0" destOrd="0" parTransId="{F0D240AE-F686-4C4C-A813-631BE70D6F95}" sibTransId="{925DEE79-7533-7248-AA04-6479C3A2F29E}"/>
    <dgm:cxn modelId="{46435F8E-F594-0F41-80B7-A82323F0B50A}" srcId="{B3EBCFFF-A861-FF4C-9896-982C09693060}" destId="{79F41F54-277B-BD44-8F21-FBF7419CDCCC}" srcOrd="0" destOrd="0" parTransId="{27867E6F-EAE4-CB4B-B822-6AFA04F607EA}" sibTransId="{53BBF3DB-C989-6448-B179-9144554CD41E}"/>
    <dgm:cxn modelId="{C4E3F296-A9B8-CC40-A8B2-1F4BDC8F2E72}" type="presOf" srcId="{7E4B3036-E864-4040-BAF8-96C43BB0C819}" destId="{F711B86A-AEFC-364C-B3D7-B22FAEE409CB}" srcOrd="0" destOrd="0" presId="urn:microsoft.com/office/officeart/2005/8/layout/chevron2"/>
    <dgm:cxn modelId="{1518DEA5-7A33-4D43-8B74-2207D6BBF056}" type="presOf" srcId="{E2D24C92-D22B-2C42-AE07-1916C894D7FC}" destId="{BD3A39FA-7388-9944-80D1-28AB2C8629EE}" srcOrd="0" destOrd="0" presId="urn:microsoft.com/office/officeart/2005/8/layout/chevron2"/>
    <dgm:cxn modelId="{CB3D32BB-7CE8-A649-AB32-54633EE1AC43}" srcId="{618162EF-B564-EB42-8989-2E70197B5A31}" destId="{E2D24C92-D22B-2C42-AE07-1916C894D7FC}" srcOrd="2" destOrd="0" parTransId="{D0FE1F69-BA5B-4142-B2C8-A5715F84C551}" sibTransId="{E1D8355B-D685-D840-8EC0-5E59E4CC462C}"/>
    <dgm:cxn modelId="{8E7891BE-BB2A-8647-A41B-14C4B8A8EE05}" type="presOf" srcId="{618162EF-B564-EB42-8989-2E70197B5A31}" destId="{CD4FA900-8BA7-A340-81E3-B240B9617D43}" srcOrd="0" destOrd="0" presId="urn:microsoft.com/office/officeart/2005/8/layout/chevron2"/>
    <dgm:cxn modelId="{FD8F6ACB-5AEA-CC4A-8FC3-9E5D36A46499}" type="presOf" srcId="{5203834D-AEE4-6E44-8B0F-7158DA63B440}" destId="{9B7701A7-242F-6645-8125-7E2FBFBCA0C9}" srcOrd="0" destOrd="0" presId="urn:microsoft.com/office/officeart/2005/8/layout/chevron2"/>
    <dgm:cxn modelId="{38B526D5-B730-8A41-BF78-D0170CF3F882}" srcId="{618162EF-B564-EB42-8989-2E70197B5A31}" destId="{7E4B3036-E864-4040-BAF8-96C43BB0C819}" srcOrd="0" destOrd="0" parTransId="{EDD7B1C2-FC16-C946-84B7-B4D9384955FC}" sibTransId="{37A1F7B1-8C85-9947-9AA4-B2DA9C638D91}"/>
    <dgm:cxn modelId="{1A43FEF1-6DE0-7B4B-A771-076B35137C0E}" srcId="{5203834D-AEE4-6E44-8B0F-7158DA63B440}" destId="{1A507AAC-03B3-1A4B-89FE-04C5DC83EFCE}" srcOrd="0" destOrd="0" parTransId="{D7CA43E2-D51B-7A48-BA24-05496C2F8703}" sibTransId="{C1E9AD22-6EDE-0C4C-99E1-A363E8167146}"/>
    <dgm:cxn modelId="{0A8793F5-DB2D-3143-9F61-8B961BC3C726}" type="presOf" srcId="{1A507AAC-03B3-1A4B-89FE-04C5DC83EFCE}" destId="{527487C6-CD36-4742-BE33-088E248EA9E0}" srcOrd="0" destOrd="0" presId="urn:microsoft.com/office/officeart/2005/8/layout/chevron2"/>
    <dgm:cxn modelId="{50C42DFD-E228-2B4D-8EF9-15984BCCAC45}" srcId="{618162EF-B564-EB42-8989-2E70197B5A31}" destId="{B3EBCFFF-A861-FF4C-9896-982C09693060}" srcOrd="4" destOrd="0" parTransId="{4F90130C-1E1B-294E-8C3A-A6A7E1EFBA2F}" sibTransId="{9CDE52FF-26EF-B941-845F-94F77096D2E5}"/>
    <dgm:cxn modelId="{2FE3AE9A-F7B9-7D4E-BB84-2CBC2C23BDAB}" type="presParOf" srcId="{CD4FA900-8BA7-A340-81E3-B240B9617D43}" destId="{EDDC1155-CF79-8E4E-9B24-016E63E2257A}" srcOrd="0" destOrd="0" presId="urn:microsoft.com/office/officeart/2005/8/layout/chevron2"/>
    <dgm:cxn modelId="{04ECB052-C968-204F-BA62-0F539B1B5592}" type="presParOf" srcId="{EDDC1155-CF79-8E4E-9B24-016E63E2257A}" destId="{F711B86A-AEFC-364C-B3D7-B22FAEE409CB}" srcOrd="0" destOrd="0" presId="urn:microsoft.com/office/officeart/2005/8/layout/chevron2"/>
    <dgm:cxn modelId="{A684FD6B-4E05-B54A-B461-34FD35E43B8D}" type="presParOf" srcId="{EDDC1155-CF79-8E4E-9B24-016E63E2257A}" destId="{2252DB26-4199-0948-A1BB-317559A84EC8}" srcOrd="1" destOrd="0" presId="urn:microsoft.com/office/officeart/2005/8/layout/chevron2"/>
    <dgm:cxn modelId="{5D63EAD0-89DE-B04F-92B3-22C8EDAB9081}" type="presParOf" srcId="{CD4FA900-8BA7-A340-81E3-B240B9617D43}" destId="{3674B56A-099A-3443-A60B-09AEE61D9B19}" srcOrd="1" destOrd="0" presId="urn:microsoft.com/office/officeart/2005/8/layout/chevron2"/>
    <dgm:cxn modelId="{2C1285FF-01DE-E04E-A3CB-F70996A0A6EF}" type="presParOf" srcId="{CD4FA900-8BA7-A340-81E3-B240B9617D43}" destId="{BF67446F-01FE-8345-BF9B-14E52B80243B}" srcOrd="2" destOrd="0" presId="urn:microsoft.com/office/officeart/2005/8/layout/chevron2"/>
    <dgm:cxn modelId="{97D843EC-6938-A145-A747-E2BEA6613D07}" type="presParOf" srcId="{BF67446F-01FE-8345-BF9B-14E52B80243B}" destId="{D1E15CDC-ADFB-5244-AE18-10BF8D29B99B}" srcOrd="0" destOrd="0" presId="urn:microsoft.com/office/officeart/2005/8/layout/chevron2"/>
    <dgm:cxn modelId="{41E8D981-41D4-D149-9D77-5858B814CBCE}" type="presParOf" srcId="{BF67446F-01FE-8345-BF9B-14E52B80243B}" destId="{277B5F38-855E-004C-9730-D96FF614B892}" srcOrd="1" destOrd="0" presId="urn:microsoft.com/office/officeart/2005/8/layout/chevron2"/>
    <dgm:cxn modelId="{56BE879B-BEFF-5F4E-9445-D13B1CF6C704}" type="presParOf" srcId="{CD4FA900-8BA7-A340-81E3-B240B9617D43}" destId="{3CBD76B8-9821-184C-AB78-295322ACAB3A}" srcOrd="3" destOrd="0" presId="urn:microsoft.com/office/officeart/2005/8/layout/chevron2"/>
    <dgm:cxn modelId="{F4D48EDF-DC1C-AA41-932F-B070A424F24B}" type="presParOf" srcId="{CD4FA900-8BA7-A340-81E3-B240B9617D43}" destId="{93653F23-B13D-0B40-A2D8-30008221778A}" srcOrd="4" destOrd="0" presId="urn:microsoft.com/office/officeart/2005/8/layout/chevron2"/>
    <dgm:cxn modelId="{AF8C15E5-89E4-034C-8430-4E59A91F4545}" type="presParOf" srcId="{93653F23-B13D-0B40-A2D8-30008221778A}" destId="{BD3A39FA-7388-9944-80D1-28AB2C8629EE}" srcOrd="0" destOrd="0" presId="urn:microsoft.com/office/officeart/2005/8/layout/chevron2"/>
    <dgm:cxn modelId="{EF492134-6E60-4E46-9859-93EBD89CF2A3}" type="presParOf" srcId="{93653F23-B13D-0B40-A2D8-30008221778A}" destId="{BE94D1C1-5C4C-BF40-B978-BF133897B6A2}" srcOrd="1" destOrd="0" presId="urn:microsoft.com/office/officeart/2005/8/layout/chevron2"/>
    <dgm:cxn modelId="{0F74D6F2-F874-254B-A46C-73DDE0CB94BD}" type="presParOf" srcId="{CD4FA900-8BA7-A340-81E3-B240B9617D43}" destId="{3F6D76E6-E61C-4740-9D61-3F65B8A6B0D8}" srcOrd="5" destOrd="0" presId="urn:microsoft.com/office/officeart/2005/8/layout/chevron2"/>
    <dgm:cxn modelId="{661B94DA-FC5C-DB4F-B284-0F1DE79991E1}" type="presParOf" srcId="{CD4FA900-8BA7-A340-81E3-B240B9617D43}" destId="{7DE5CA60-2794-6E43-B42D-8BA082BF8245}" srcOrd="6" destOrd="0" presId="urn:microsoft.com/office/officeart/2005/8/layout/chevron2"/>
    <dgm:cxn modelId="{6070BF98-570B-CA4F-B861-FA545E163BF9}" type="presParOf" srcId="{7DE5CA60-2794-6E43-B42D-8BA082BF8245}" destId="{9B7701A7-242F-6645-8125-7E2FBFBCA0C9}" srcOrd="0" destOrd="0" presId="urn:microsoft.com/office/officeart/2005/8/layout/chevron2"/>
    <dgm:cxn modelId="{A4D765CB-1013-8242-8328-C107BC204A89}" type="presParOf" srcId="{7DE5CA60-2794-6E43-B42D-8BA082BF8245}" destId="{527487C6-CD36-4742-BE33-088E248EA9E0}" srcOrd="1" destOrd="0" presId="urn:microsoft.com/office/officeart/2005/8/layout/chevron2"/>
    <dgm:cxn modelId="{AF988DE2-CFFC-884B-AFCD-29C340983E9A}" type="presParOf" srcId="{CD4FA900-8BA7-A340-81E3-B240B9617D43}" destId="{5C9E7D4D-7EE9-3E4D-AFBE-98B1F01897D3}" srcOrd="7" destOrd="0" presId="urn:microsoft.com/office/officeart/2005/8/layout/chevron2"/>
    <dgm:cxn modelId="{2F7FFBC6-AB78-284B-87E6-FB399E76246F}" type="presParOf" srcId="{CD4FA900-8BA7-A340-81E3-B240B9617D43}" destId="{4D43E9C2-A021-AD47-991C-E6B9B6CD69A0}" srcOrd="8" destOrd="0" presId="urn:microsoft.com/office/officeart/2005/8/layout/chevron2"/>
    <dgm:cxn modelId="{24AF29CE-316F-DB4B-BDE1-EEFC8377E85C}" type="presParOf" srcId="{4D43E9C2-A021-AD47-991C-E6B9B6CD69A0}" destId="{FCB0DDB6-27FE-F840-A610-115BDC9EDA8C}" srcOrd="0" destOrd="0" presId="urn:microsoft.com/office/officeart/2005/8/layout/chevron2"/>
    <dgm:cxn modelId="{1BF36023-0422-6A4D-8729-FB555B053E31}" type="presParOf" srcId="{4D43E9C2-A021-AD47-991C-E6B9B6CD69A0}" destId="{953062FA-AAAA-404E-B597-E1A5291859D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8162EF-B564-EB42-8989-2E70197B5A31}"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en-US"/>
        </a:p>
      </dgm:t>
    </dgm:pt>
    <dgm:pt modelId="{7E4B3036-E864-4040-BAF8-96C43BB0C819}">
      <dgm:prSet phldrT="[Text]"/>
      <dgm:spPr>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endParaRPr lang="en-US" dirty="0"/>
        </a:p>
      </dgm:t>
    </dgm:pt>
    <dgm:pt modelId="{EDD7B1C2-FC16-C946-84B7-B4D9384955FC}" type="parTrans" cxnId="{38B526D5-B730-8A41-BF78-D0170CF3F882}">
      <dgm:prSet/>
      <dgm:spPr/>
      <dgm:t>
        <a:bodyPr/>
        <a:lstStyle/>
        <a:p>
          <a:endParaRPr lang="en-US"/>
        </a:p>
      </dgm:t>
    </dgm:pt>
    <dgm:pt modelId="{37A1F7B1-8C85-9947-9AA4-B2DA9C638D91}" type="sibTrans" cxnId="{38B526D5-B730-8A41-BF78-D0170CF3F882}">
      <dgm:prSet/>
      <dgm:spPr/>
      <dgm:t>
        <a:bodyPr/>
        <a:lstStyle/>
        <a:p>
          <a:endParaRPr lang="en-US"/>
        </a:p>
      </dgm:t>
    </dgm:pt>
    <dgm:pt modelId="{64088334-19AE-6649-83DD-8A336D6315FA}">
      <dgm:prSet phldrT="[Text]"/>
      <dgm:spPr/>
      <dgm:t>
        <a:bodyPr/>
        <a:lstStyle/>
        <a:p>
          <a:endParaRPr lang="en-US" dirty="0"/>
        </a:p>
      </dgm:t>
    </dgm:pt>
    <dgm:pt modelId="{FA5A22C5-EEF5-E348-847A-E1E0CCE6E4AC}" type="parTrans" cxnId="{5A946808-174D-0048-8565-FBEF67FCE951}">
      <dgm:prSet/>
      <dgm:spPr/>
      <dgm:t>
        <a:bodyPr/>
        <a:lstStyle/>
        <a:p>
          <a:endParaRPr lang="en-US"/>
        </a:p>
      </dgm:t>
    </dgm:pt>
    <dgm:pt modelId="{DBB9F645-824B-4843-BAB7-324465B40361}" type="sibTrans" cxnId="{5A946808-174D-0048-8565-FBEF67FCE951}">
      <dgm:prSet/>
      <dgm:spPr/>
      <dgm:t>
        <a:bodyPr/>
        <a:lstStyle/>
        <a:p>
          <a:endParaRPr lang="en-US"/>
        </a:p>
      </dgm:t>
    </dgm:pt>
    <dgm:pt modelId="{90872D69-3DDE-8B49-BB63-80A0DAF65103}">
      <dgm:prSet/>
      <dgm:spPr/>
      <dgm:t>
        <a:bodyPr/>
        <a:lstStyle/>
        <a:p>
          <a:pPr>
            <a:buFont typeface="+mj-lt"/>
            <a:buAutoNum type="arabicPeriod"/>
          </a:pPr>
          <a:r>
            <a:rPr lang="en-US" b="0" dirty="0">
              <a:solidFill>
                <a:schemeClr val="bg2">
                  <a:lumMod val="75000"/>
                </a:schemeClr>
              </a:solidFill>
            </a:rPr>
            <a:t> Sexual behavior proportions – “general” and “key” populations</a:t>
          </a:r>
        </a:p>
      </dgm:t>
    </dgm:pt>
    <dgm:pt modelId="{6DE664EC-3BD9-E54D-9378-2A618D1A3C6A}" type="parTrans" cxnId="{BFFA2923-ABC8-C24C-BA09-A3408A15D00A}">
      <dgm:prSet/>
      <dgm:spPr/>
      <dgm:t>
        <a:bodyPr/>
        <a:lstStyle/>
        <a:p>
          <a:endParaRPr lang="en-US"/>
        </a:p>
      </dgm:t>
    </dgm:pt>
    <dgm:pt modelId="{45B7E0E3-2274-1748-978F-3F2A4D095D4B}" type="sibTrans" cxnId="{BFFA2923-ABC8-C24C-BA09-A3408A15D00A}">
      <dgm:prSet/>
      <dgm:spPr/>
      <dgm:t>
        <a:bodyPr/>
        <a:lstStyle/>
        <a:p>
          <a:endParaRPr lang="en-US"/>
        </a:p>
      </dgm:t>
    </dgm:pt>
    <dgm:pt modelId="{98FDCA72-8275-914A-8587-36DD4AB98C10}">
      <dgm:prSet/>
      <dgm:spPr/>
      <dgm:t>
        <a:bodyPr/>
        <a:lstStyle/>
        <a:p>
          <a:pPr>
            <a:buFont typeface="+mj-lt"/>
            <a:buAutoNum type="arabicPeriod" startAt="2"/>
          </a:pPr>
          <a:r>
            <a:rPr lang="en-US" b="1" dirty="0">
              <a:solidFill>
                <a:schemeClr val="tx1"/>
              </a:solidFill>
            </a:rPr>
            <a:t> Population sizes by </a:t>
          </a:r>
          <a:r>
            <a:rPr lang="en-US" b="1" dirty="0" err="1">
              <a:solidFill>
                <a:schemeClr val="tx1"/>
              </a:solidFill>
            </a:rPr>
            <a:t>behaviour</a:t>
          </a:r>
          <a:endParaRPr lang="en-US" b="1" dirty="0">
            <a:solidFill>
              <a:schemeClr val="tx1"/>
            </a:solidFill>
          </a:endParaRPr>
        </a:p>
      </dgm:t>
    </dgm:pt>
    <dgm:pt modelId="{CF8A489D-EB42-1949-A950-E8E1717275BF}" type="parTrans" cxnId="{A1A1F90A-29B4-1044-BC46-4DE3CB5A7FBC}">
      <dgm:prSet/>
      <dgm:spPr/>
      <dgm:t>
        <a:bodyPr/>
        <a:lstStyle/>
        <a:p>
          <a:endParaRPr lang="en-US"/>
        </a:p>
      </dgm:t>
    </dgm:pt>
    <dgm:pt modelId="{0CFF0529-D716-9549-956C-EC5C39C59A3B}" type="sibTrans" cxnId="{A1A1F90A-29B4-1044-BC46-4DE3CB5A7FBC}">
      <dgm:prSet/>
      <dgm:spPr/>
      <dgm:t>
        <a:bodyPr/>
        <a:lstStyle/>
        <a:p>
          <a:endParaRPr lang="en-US"/>
        </a:p>
      </dgm:t>
    </dgm:pt>
    <dgm:pt modelId="{E2D24C92-D22B-2C42-AE07-1916C894D7FC}">
      <dgm:prSet phldrT="[Text]"/>
      <dgm:spPr/>
      <dgm:t>
        <a:bodyPr/>
        <a:lstStyle/>
        <a:p>
          <a:endParaRPr lang="en-US" dirty="0"/>
        </a:p>
      </dgm:t>
    </dgm:pt>
    <dgm:pt modelId="{E1D8355B-D685-D840-8EC0-5E59E4CC462C}" type="sibTrans" cxnId="{CB3D32BB-7CE8-A649-AB32-54633EE1AC43}">
      <dgm:prSet/>
      <dgm:spPr/>
      <dgm:t>
        <a:bodyPr/>
        <a:lstStyle/>
        <a:p>
          <a:endParaRPr lang="en-US"/>
        </a:p>
      </dgm:t>
    </dgm:pt>
    <dgm:pt modelId="{D0FE1F69-BA5B-4142-B2C8-A5715F84C551}" type="parTrans" cxnId="{CB3D32BB-7CE8-A649-AB32-54633EE1AC43}">
      <dgm:prSet/>
      <dgm:spPr/>
      <dgm:t>
        <a:bodyPr/>
        <a:lstStyle/>
        <a:p>
          <a:endParaRPr lang="en-US"/>
        </a:p>
      </dgm:t>
    </dgm:pt>
    <dgm:pt modelId="{5962ED4E-9302-B14E-9FA3-711A7A285AD4}">
      <dgm:prSet/>
      <dgm:spPr/>
      <dgm:t>
        <a:bodyPr/>
        <a:lstStyle/>
        <a:p>
          <a:pPr>
            <a:buFont typeface="+mj-lt"/>
            <a:buAutoNum type="arabicPeriod" startAt="3"/>
          </a:pPr>
          <a:r>
            <a:rPr lang="en-US" b="0" dirty="0">
              <a:solidFill>
                <a:schemeClr val="bg2">
                  <a:lumMod val="75000"/>
                </a:schemeClr>
              </a:solidFill>
            </a:rPr>
            <a:t> HIV prevalence by </a:t>
          </a:r>
          <a:r>
            <a:rPr lang="en-US" b="0" dirty="0" err="1">
              <a:solidFill>
                <a:schemeClr val="bg2">
                  <a:lumMod val="75000"/>
                </a:schemeClr>
              </a:solidFill>
            </a:rPr>
            <a:t>behaviour</a:t>
          </a:r>
          <a:r>
            <a:rPr lang="en-US" b="0" dirty="0">
              <a:solidFill>
                <a:schemeClr val="bg2">
                  <a:lumMod val="75000"/>
                </a:schemeClr>
              </a:solidFill>
            </a:rPr>
            <a:t> </a:t>
          </a:r>
        </a:p>
      </dgm:t>
    </dgm:pt>
    <dgm:pt modelId="{F0D240AE-F686-4C4C-A813-631BE70D6F95}" type="parTrans" cxnId="{8191786E-E624-BB4F-B669-ED4302FB0A1E}">
      <dgm:prSet/>
      <dgm:spPr/>
      <dgm:t>
        <a:bodyPr/>
        <a:lstStyle/>
        <a:p>
          <a:endParaRPr lang="en-US"/>
        </a:p>
      </dgm:t>
    </dgm:pt>
    <dgm:pt modelId="{925DEE79-7533-7248-AA04-6479C3A2F29E}" type="sibTrans" cxnId="{8191786E-E624-BB4F-B669-ED4302FB0A1E}">
      <dgm:prSet/>
      <dgm:spPr/>
      <dgm:t>
        <a:bodyPr/>
        <a:lstStyle/>
        <a:p>
          <a:endParaRPr lang="en-US"/>
        </a:p>
      </dgm:t>
    </dgm:pt>
    <dgm:pt modelId="{5203834D-AEE4-6E44-8B0F-7158DA63B440}">
      <dgm:prSet/>
      <dgm:spPr/>
      <dgm:t>
        <a:bodyPr/>
        <a:lstStyle/>
        <a:p>
          <a:endParaRPr lang="en-US"/>
        </a:p>
      </dgm:t>
    </dgm:pt>
    <dgm:pt modelId="{9D38D9F7-400E-744F-8C84-35FE9358CF75}" type="parTrans" cxnId="{CDF91853-4D09-9B4D-BE6F-4E27353DB88E}">
      <dgm:prSet/>
      <dgm:spPr/>
      <dgm:t>
        <a:bodyPr/>
        <a:lstStyle/>
        <a:p>
          <a:endParaRPr lang="en-US"/>
        </a:p>
      </dgm:t>
    </dgm:pt>
    <dgm:pt modelId="{BEFE6893-E600-164E-A25F-35361C32ABED}" type="sibTrans" cxnId="{CDF91853-4D09-9B4D-BE6F-4E27353DB88E}">
      <dgm:prSet/>
      <dgm:spPr/>
      <dgm:t>
        <a:bodyPr/>
        <a:lstStyle/>
        <a:p>
          <a:endParaRPr lang="en-US"/>
        </a:p>
      </dgm:t>
    </dgm:pt>
    <dgm:pt modelId="{1A507AAC-03B3-1A4B-89FE-04C5DC83EFCE}">
      <dgm:prSet/>
      <dgm:spPr/>
      <dgm:t>
        <a:bodyPr/>
        <a:lstStyle/>
        <a:p>
          <a:pPr>
            <a:buFont typeface="+mj-lt"/>
            <a:buAutoNum type="arabicPeriod" startAt="4"/>
          </a:pPr>
          <a:r>
            <a:rPr lang="en-US" dirty="0">
              <a:solidFill>
                <a:schemeClr val="bg2">
                  <a:lumMod val="75000"/>
                </a:schemeClr>
              </a:solidFill>
            </a:rPr>
            <a:t> HIV incidence rates by </a:t>
          </a:r>
          <a:r>
            <a:rPr lang="en-US" dirty="0" err="1">
              <a:solidFill>
                <a:schemeClr val="bg2">
                  <a:lumMod val="75000"/>
                </a:schemeClr>
              </a:solidFill>
            </a:rPr>
            <a:t>behaviour</a:t>
          </a:r>
          <a:endParaRPr lang="en-US" dirty="0">
            <a:solidFill>
              <a:schemeClr val="bg2">
                <a:lumMod val="75000"/>
              </a:schemeClr>
            </a:solidFill>
          </a:endParaRPr>
        </a:p>
      </dgm:t>
    </dgm:pt>
    <dgm:pt modelId="{D7CA43E2-D51B-7A48-BA24-05496C2F8703}" type="parTrans" cxnId="{1A43FEF1-6DE0-7B4B-A771-076B35137C0E}">
      <dgm:prSet/>
      <dgm:spPr/>
      <dgm:t>
        <a:bodyPr/>
        <a:lstStyle/>
        <a:p>
          <a:endParaRPr lang="en-US"/>
        </a:p>
      </dgm:t>
    </dgm:pt>
    <dgm:pt modelId="{C1E9AD22-6EDE-0C4C-99E1-A363E8167146}" type="sibTrans" cxnId="{1A43FEF1-6DE0-7B4B-A771-076B35137C0E}">
      <dgm:prSet/>
      <dgm:spPr/>
      <dgm:t>
        <a:bodyPr/>
        <a:lstStyle/>
        <a:p>
          <a:endParaRPr lang="en-US"/>
        </a:p>
      </dgm:t>
    </dgm:pt>
    <dgm:pt modelId="{B3EBCFFF-A861-FF4C-9896-982C09693060}">
      <dgm:prSet/>
      <dgm:spPr/>
      <dgm:t>
        <a:bodyPr/>
        <a:lstStyle/>
        <a:p>
          <a:endParaRPr lang="en-US"/>
        </a:p>
      </dgm:t>
    </dgm:pt>
    <dgm:pt modelId="{4F90130C-1E1B-294E-8C3A-A6A7E1EFBA2F}" type="parTrans" cxnId="{50C42DFD-E228-2B4D-8EF9-15984BCCAC45}">
      <dgm:prSet/>
      <dgm:spPr/>
      <dgm:t>
        <a:bodyPr/>
        <a:lstStyle/>
        <a:p>
          <a:endParaRPr lang="en-US"/>
        </a:p>
      </dgm:t>
    </dgm:pt>
    <dgm:pt modelId="{9CDE52FF-26EF-B941-845F-94F77096D2E5}" type="sibTrans" cxnId="{50C42DFD-E228-2B4D-8EF9-15984BCCAC45}">
      <dgm:prSet/>
      <dgm:spPr/>
      <dgm:t>
        <a:bodyPr/>
        <a:lstStyle/>
        <a:p>
          <a:endParaRPr lang="en-US"/>
        </a:p>
      </dgm:t>
    </dgm:pt>
    <dgm:pt modelId="{79F41F54-277B-BD44-8F21-FBF7419CDCCC}">
      <dgm:prSet/>
      <dgm:spPr/>
      <dgm:t>
        <a:bodyPr/>
        <a:lstStyle/>
        <a:p>
          <a:pPr>
            <a:buFont typeface="+mj-lt"/>
            <a:buAutoNum type="arabicPeriod" startAt="5"/>
          </a:pPr>
          <a:r>
            <a:rPr lang="en-US" dirty="0">
              <a:solidFill>
                <a:schemeClr val="bg2">
                  <a:lumMod val="75000"/>
                </a:schemeClr>
              </a:solidFill>
            </a:rPr>
            <a:t> Number of new infections by </a:t>
          </a:r>
          <a:r>
            <a:rPr lang="en-US" dirty="0" err="1">
              <a:solidFill>
                <a:schemeClr val="bg2">
                  <a:lumMod val="75000"/>
                </a:schemeClr>
              </a:solidFill>
            </a:rPr>
            <a:t>behaviour</a:t>
          </a:r>
          <a:endParaRPr lang="en-US" dirty="0">
            <a:solidFill>
              <a:schemeClr val="bg2">
                <a:lumMod val="75000"/>
              </a:schemeClr>
            </a:solidFill>
          </a:endParaRPr>
        </a:p>
      </dgm:t>
    </dgm:pt>
    <dgm:pt modelId="{27867E6F-EAE4-CB4B-B822-6AFA04F607EA}" type="parTrans" cxnId="{46435F8E-F594-0F41-80B7-A82323F0B50A}">
      <dgm:prSet/>
      <dgm:spPr/>
      <dgm:t>
        <a:bodyPr/>
        <a:lstStyle/>
        <a:p>
          <a:endParaRPr lang="en-US"/>
        </a:p>
      </dgm:t>
    </dgm:pt>
    <dgm:pt modelId="{53BBF3DB-C989-6448-B179-9144554CD41E}" type="sibTrans" cxnId="{46435F8E-F594-0F41-80B7-A82323F0B50A}">
      <dgm:prSet/>
      <dgm:spPr/>
      <dgm:t>
        <a:bodyPr/>
        <a:lstStyle/>
        <a:p>
          <a:endParaRPr lang="en-US"/>
        </a:p>
      </dgm:t>
    </dgm:pt>
    <dgm:pt modelId="{CD4FA900-8BA7-A340-81E3-B240B9617D43}" type="pres">
      <dgm:prSet presAssocID="{618162EF-B564-EB42-8989-2E70197B5A31}" presName="linearFlow" presStyleCnt="0">
        <dgm:presLayoutVars>
          <dgm:dir/>
          <dgm:animLvl val="lvl"/>
          <dgm:resizeHandles val="exact"/>
        </dgm:presLayoutVars>
      </dgm:prSet>
      <dgm:spPr/>
    </dgm:pt>
    <dgm:pt modelId="{EDDC1155-CF79-8E4E-9B24-016E63E2257A}" type="pres">
      <dgm:prSet presAssocID="{7E4B3036-E864-4040-BAF8-96C43BB0C819}" presName="composite" presStyleCnt="0"/>
      <dgm:spPr/>
    </dgm:pt>
    <dgm:pt modelId="{F711B86A-AEFC-364C-B3D7-B22FAEE409CB}" type="pres">
      <dgm:prSet presAssocID="{7E4B3036-E864-4040-BAF8-96C43BB0C819}" presName="parentText" presStyleLbl="alignNode1" presStyleIdx="0" presStyleCnt="5">
        <dgm:presLayoutVars>
          <dgm:chMax val="1"/>
          <dgm:bulletEnabled val="1"/>
        </dgm:presLayoutVars>
      </dgm:prSet>
      <dgm:spPr/>
    </dgm:pt>
    <dgm:pt modelId="{2252DB26-4199-0948-A1BB-317559A84EC8}" type="pres">
      <dgm:prSet presAssocID="{7E4B3036-E864-4040-BAF8-96C43BB0C819}" presName="descendantText" presStyleLbl="alignAcc1" presStyleIdx="0" presStyleCnt="5">
        <dgm:presLayoutVars>
          <dgm:bulletEnabled val="1"/>
        </dgm:presLayoutVars>
      </dgm:prSet>
      <dgm:spPr/>
    </dgm:pt>
    <dgm:pt modelId="{3674B56A-099A-3443-A60B-09AEE61D9B19}" type="pres">
      <dgm:prSet presAssocID="{37A1F7B1-8C85-9947-9AA4-B2DA9C638D91}" presName="sp" presStyleCnt="0"/>
      <dgm:spPr/>
    </dgm:pt>
    <dgm:pt modelId="{BF67446F-01FE-8345-BF9B-14E52B80243B}" type="pres">
      <dgm:prSet presAssocID="{64088334-19AE-6649-83DD-8A336D6315FA}" presName="composite" presStyleCnt="0"/>
      <dgm:spPr/>
    </dgm:pt>
    <dgm:pt modelId="{D1E15CDC-ADFB-5244-AE18-10BF8D29B99B}" type="pres">
      <dgm:prSet presAssocID="{64088334-19AE-6649-83DD-8A336D6315FA}" presName="parentText" presStyleLbl="alignNode1" presStyleIdx="1" presStyleCnt="5">
        <dgm:presLayoutVars>
          <dgm:chMax val="1"/>
          <dgm:bulletEnabled val="1"/>
        </dgm:presLayoutVars>
      </dgm:prSet>
      <dgm:spPr/>
    </dgm:pt>
    <dgm:pt modelId="{277B5F38-855E-004C-9730-D96FF614B892}" type="pres">
      <dgm:prSet presAssocID="{64088334-19AE-6649-83DD-8A336D6315FA}" presName="descendantText" presStyleLbl="alignAcc1" presStyleIdx="1" presStyleCnt="5">
        <dgm:presLayoutVars>
          <dgm:bulletEnabled val="1"/>
        </dgm:presLayoutVars>
      </dgm:prSet>
      <dgm:spPr/>
    </dgm:pt>
    <dgm:pt modelId="{3CBD76B8-9821-184C-AB78-295322ACAB3A}" type="pres">
      <dgm:prSet presAssocID="{DBB9F645-824B-4843-BAB7-324465B40361}" presName="sp" presStyleCnt="0"/>
      <dgm:spPr/>
    </dgm:pt>
    <dgm:pt modelId="{93653F23-B13D-0B40-A2D8-30008221778A}" type="pres">
      <dgm:prSet presAssocID="{E2D24C92-D22B-2C42-AE07-1916C894D7FC}" presName="composite" presStyleCnt="0"/>
      <dgm:spPr/>
    </dgm:pt>
    <dgm:pt modelId="{BD3A39FA-7388-9944-80D1-28AB2C8629EE}" type="pres">
      <dgm:prSet presAssocID="{E2D24C92-D22B-2C42-AE07-1916C894D7FC}" presName="parentText" presStyleLbl="alignNode1" presStyleIdx="2" presStyleCnt="5">
        <dgm:presLayoutVars>
          <dgm:chMax val="1"/>
          <dgm:bulletEnabled val="1"/>
        </dgm:presLayoutVars>
      </dgm:prSet>
      <dgm:spPr/>
    </dgm:pt>
    <dgm:pt modelId="{BE94D1C1-5C4C-BF40-B978-BF133897B6A2}" type="pres">
      <dgm:prSet presAssocID="{E2D24C92-D22B-2C42-AE07-1916C894D7FC}" presName="descendantText" presStyleLbl="alignAcc1" presStyleIdx="2" presStyleCnt="5">
        <dgm:presLayoutVars>
          <dgm:bulletEnabled val="1"/>
        </dgm:presLayoutVars>
      </dgm:prSet>
      <dgm:spPr/>
    </dgm:pt>
    <dgm:pt modelId="{3F6D76E6-E61C-4740-9D61-3F65B8A6B0D8}" type="pres">
      <dgm:prSet presAssocID="{E1D8355B-D685-D840-8EC0-5E59E4CC462C}" presName="sp" presStyleCnt="0"/>
      <dgm:spPr/>
    </dgm:pt>
    <dgm:pt modelId="{7DE5CA60-2794-6E43-B42D-8BA082BF8245}" type="pres">
      <dgm:prSet presAssocID="{5203834D-AEE4-6E44-8B0F-7158DA63B440}" presName="composite" presStyleCnt="0"/>
      <dgm:spPr/>
    </dgm:pt>
    <dgm:pt modelId="{9B7701A7-242F-6645-8125-7E2FBFBCA0C9}" type="pres">
      <dgm:prSet presAssocID="{5203834D-AEE4-6E44-8B0F-7158DA63B440}" presName="parentText" presStyleLbl="alignNode1" presStyleIdx="3" presStyleCnt="5">
        <dgm:presLayoutVars>
          <dgm:chMax val="1"/>
          <dgm:bulletEnabled val="1"/>
        </dgm:presLayoutVars>
      </dgm:prSet>
      <dgm:spPr/>
    </dgm:pt>
    <dgm:pt modelId="{527487C6-CD36-4742-BE33-088E248EA9E0}" type="pres">
      <dgm:prSet presAssocID="{5203834D-AEE4-6E44-8B0F-7158DA63B440}" presName="descendantText" presStyleLbl="alignAcc1" presStyleIdx="3" presStyleCnt="5">
        <dgm:presLayoutVars>
          <dgm:bulletEnabled val="1"/>
        </dgm:presLayoutVars>
      </dgm:prSet>
      <dgm:spPr/>
    </dgm:pt>
    <dgm:pt modelId="{5C9E7D4D-7EE9-3E4D-AFBE-98B1F01897D3}" type="pres">
      <dgm:prSet presAssocID="{BEFE6893-E600-164E-A25F-35361C32ABED}" presName="sp" presStyleCnt="0"/>
      <dgm:spPr/>
    </dgm:pt>
    <dgm:pt modelId="{4D43E9C2-A021-AD47-991C-E6B9B6CD69A0}" type="pres">
      <dgm:prSet presAssocID="{B3EBCFFF-A861-FF4C-9896-982C09693060}" presName="composite" presStyleCnt="0"/>
      <dgm:spPr/>
    </dgm:pt>
    <dgm:pt modelId="{FCB0DDB6-27FE-F840-A610-115BDC9EDA8C}" type="pres">
      <dgm:prSet presAssocID="{B3EBCFFF-A861-FF4C-9896-982C09693060}" presName="parentText" presStyleLbl="alignNode1" presStyleIdx="4" presStyleCnt="5">
        <dgm:presLayoutVars>
          <dgm:chMax val="1"/>
          <dgm:bulletEnabled val="1"/>
        </dgm:presLayoutVars>
      </dgm:prSet>
      <dgm:spPr/>
    </dgm:pt>
    <dgm:pt modelId="{953062FA-AAAA-404E-B597-E1A5291859D3}" type="pres">
      <dgm:prSet presAssocID="{B3EBCFFF-A861-FF4C-9896-982C09693060}" presName="descendantText" presStyleLbl="alignAcc1" presStyleIdx="4" presStyleCnt="5">
        <dgm:presLayoutVars>
          <dgm:bulletEnabled val="1"/>
        </dgm:presLayoutVars>
      </dgm:prSet>
      <dgm:spPr/>
    </dgm:pt>
  </dgm:ptLst>
  <dgm:cxnLst>
    <dgm:cxn modelId="{6CEFDF06-3C86-F24C-8AE1-9BC0A4910BDE}" type="presOf" srcId="{64088334-19AE-6649-83DD-8A336D6315FA}" destId="{D1E15CDC-ADFB-5244-AE18-10BF8D29B99B}" srcOrd="0" destOrd="0" presId="urn:microsoft.com/office/officeart/2005/8/layout/chevron2"/>
    <dgm:cxn modelId="{5A946808-174D-0048-8565-FBEF67FCE951}" srcId="{618162EF-B564-EB42-8989-2E70197B5A31}" destId="{64088334-19AE-6649-83DD-8A336D6315FA}" srcOrd="1" destOrd="0" parTransId="{FA5A22C5-EEF5-E348-847A-E1E0CCE6E4AC}" sibTransId="{DBB9F645-824B-4843-BAB7-324465B40361}"/>
    <dgm:cxn modelId="{A1A1F90A-29B4-1044-BC46-4DE3CB5A7FBC}" srcId="{64088334-19AE-6649-83DD-8A336D6315FA}" destId="{98FDCA72-8275-914A-8587-36DD4AB98C10}" srcOrd="0" destOrd="0" parTransId="{CF8A489D-EB42-1949-A950-E8E1717275BF}" sibTransId="{0CFF0529-D716-9549-956C-EC5C39C59A3B}"/>
    <dgm:cxn modelId="{C6DF730C-A863-1D42-9D32-3AAAFA911D3E}" type="presOf" srcId="{98FDCA72-8275-914A-8587-36DD4AB98C10}" destId="{277B5F38-855E-004C-9730-D96FF614B892}" srcOrd="0" destOrd="0" presId="urn:microsoft.com/office/officeart/2005/8/layout/chevron2"/>
    <dgm:cxn modelId="{BFFA2923-ABC8-C24C-BA09-A3408A15D00A}" srcId="{7E4B3036-E864-4040-BAF8-96C43BB0C819}" destId="{90872D69-3DDE-8B49-BB63-80A0DAF65103}" srcOrd="0" destOrd="0" parTransId="{6DE664EC-3BD9-E54D-9378-2A618D1A3C6A}" sibTransId="{45B7E0E3-2274-1748-978F-3F2A4D095D4B}"/>
    <dgm:cxn modelId="{5B22D623-F4DF-7040-BD1D-97712D982740}" type="presOf" srcId="{90872D69-3DDE-8B49-BB63-80A0DAF65103}" destId="{2252DB26-4199-0948-A1BB-317559A84EC8}" srcOrd="0" destOrd="0" presId="urn:microsoft.com/office/officeart/2005/8/layout/chevron2"/>
    <dgm:cxn modelId="{CDF91853-4D09-9B4D-BE6F-4E27353DB88E}" srcId="{618162EF-B564-EB42-8989-2E70197B5A31}" destId="{5203834D-AEE4-6E44-8B0F-7158DA63B440}" srcOrd="3" destOrd="0" parTransId="{9D38D9F7-400E-744F-8C84-35FE9358CF75}" sibTransId="{BEFE6893-E600-164E-A25F-35361C32ABED}"/>
    <dgm:cxn modelId="{5FBE5D55-AF0B-D54E-A37B-1DB75FC2CFC9}" type="presOf" srcId="{5962ED4E-9302-B14E-9FA3-711A7A285AD4}" destId="{BE94D1C1-5C4C-BF40-B978-BF133897B6A2}" srcOrd="0" destOrd="0" presId="urn:microsoft.com/office/officeart/2005/8/layout/chevron2"/>
    <dgm:cxn modelId="{5AEA5757-45D6-3C49-AA7E-827A73C073B0}" type="presOf" srcId="{79F41F54-277B-BD44-8F21-FBF7419CDCCC}" destId="{953062FA-AAAA-404E-B597-E1A5291859D3}" srcOrd="0" destOrd="0" presId="urn:microsoft.com/office/officeart/2005/8/layout/chevron2"/>
    <dgm:cxn modelId="{DB4D8C68-1E42-8E4F-9F18-7CCD9D639662}" type="presOf" srcId="{B3EBCFFF-A861-FF4C-9896-982C09693060}" destId="{FCB0DDB6-27FE-F840-A610-115BDC9EDA8C}" srcOrd="0" destOrd="0" presId="urn:microsoft.com/office/officeart/2005/8/layout/chevron2"/>
    <dgm:cxn modelId="{8191786E-E624-BB4F-B669-ED4302FB0A1E}" srcId="{E2D24C92-D22B-2C42-AE07-1916C894D7FC}" destId="{5962ED4E-9302-B14E-9FA3-711A7A285AD4}" srcOrd="0" destOrd="0" parTransId="{F0D240AE-F686-4C4C-A813-631BE70D6F95}" sibTransId="{925DEE79-7533-7248-AA04-6479C3A2F29E}"/>
    <dgm:cxn modelId="{46435F8E-F594-0F41-80B7-A82323F0B50A}" srcId="{B3EBCFFF-A861-FF4C-9896-982C09693060}" destId="{79F41F54-277B-BD44-8F21-FBF7419CDCCC}" srcOrd="0" destOrd="0" parTransId="{27867E6F-EAE4-CB4B-B822-6AFA04F607EA}" sibTransId="{53BBF3DB-C989-6448-B179-9144554CD41E}"/>
    <dgm:cxn modelId="{C4E3F296-A9B8-CC40-A8B2-1F4BDC8F2E72}" type="presOf" srcId="{7E4B3036-E864-4040-BAF8-96C43BB0C819}" destId="{F711B86A-AEFC-364C-B3D7-B22FAEE409CB}" srcOrd="0" destOrd="0" presId="urn:microsoft.com/office/officeart/2005/8/layout/chevron2"/>
    <dgm:cxn modelId="{1518DEA5-7A33-4D43-8B74-2207D6BBF056}" type="presOf" srcId="{E2D24C92-D22B-2C42-AE07-1916C894D7FC}" destId="{BD3A39FA-7388-9944-80D1-28AB2C8629EE}" srcOrd="0" destOrd="0" presId="urn:microsoft.com/office/officeart/2005/8/layout/chevron2"/>
    <dgm:cxn modelId="{CB3D32BB-7CE8-A649-AB32-54633EE1AC43}" srcId="{618162EF-B564-EB42-8989-2E70197B5A31}" destId="{E2D24C92-D22B-2C42-AE07-1916C894D7FC}" srcOrd="2" destOrd="0" parTransId="{D0FE1F69-BA5B-4142-B2C8-A5715F84C551}" sibTransId="{E1D8355B-D685-D840-8EC0-5E59E4CC462C}"/>
    <dgm:cxn modelId="{8E7891BE-BB2A-8647-A41B-14C4B8A8EE05}" type="presOf" srcId="{618162EF-B564-EB42-8989-2E70197B5A31}" destId="{CD4FA900-8BA7-A340-81E3-B240B9617D43}" srcOrd="0" destOrd="0" presId="urn:microsoft.com/office/officeart/2005/8/layout/chevron2"/>
    <dgm:cxn modelId="{FD8F6ACB-5AEA-CC4A-8FC3-9E5D36A46499}" type="presOf" srcId="{5203834D-AEE4-6E44-8B0F-7158DA63B440}" destId="{9B7701A7-242F-6645-8125-7E2FBFBCA0C9}" srcOrd="0" destOrd="0" presId="urn:microsoft.com/office/officeart/2005/8/layout/chevron2"/>
    <dgm:cxn modelId="{38B526D5-B730-8A41-BF78-D0170CF3F882}" srcId="{618162EF-B564-EB42-8989-2E70197B5A31}" destId="{7E4B3036-E864-4040-BAF8-96C43BB0C819}" srcOrd="0" destOrd="0" parTransId="{EDD7B1C2-FC16-C946-84B7-B4D9384955FC}" sibTransId="{37A1F7B1-8C85-9947-9AA4-B2DA9C638D91}"/>
    <dgm:cxn modelId="{1A43FEF1-6DE0-7B4B-A771-076B35137C0E}" srcId="{5203834D-AEE4-6E44-8B0F-7158DA63B440}" destId="{1A507AAC-03B3-1A4B-89FE-04C5DC83EFCE}" srcOrd="0" destOrd="0" parTransId="{D7CA43E2-D51B-7A48-BA24-05496C2F8703}" sibTransId="{C1E9AD22-6EDE-0C4C-99E1-A363E8167146}"/>
    <dgm:cxn modelId="{0A8793F5-DB2D-3143-9F61-8B961BC3C726}" type="presOf" srcId="{1A507AAC-03B3-1A4B-89FE-04C5DC83EFCE}" destId="{527487C6-CD36-4742-BE33-088E248EA9E0}" srcOrd="0" destOrd="0" presId="urn:microsoft.com/office/officeart/2005/8/layout/chevron2"/>
    <dgm:cxn modelId="{50C42DFD-E228-2B4D-8EF9-15984BCCAC45}" srcId="{618162EF-B564-EB42-8989-2E70197B5A31}" destId="{B3EBCFFF-A861-FF4C-9896-982C09693060}" srcOrd="4" destOrd="0" parTransId="{4F90130C-1E1B-294E-8C3A-A6A7E1EFBA2F}" sibTransId="{9CDE52FF-26EF-B941-845F-94F77096D2E5}"/>
    <dgm:cxn modelId="{2FE3AE9A-F7B9-7D4E-BB84-2CBC2C23BDAB}" type="presParOf" srcId="{CD4FA900-8BA7-A340-81E3-B240B9617D43}" destId="{EDDC1155-CF79-8E4E-9B24-016E63E2257A}" srcOrd="0" destOrd="0" presId="urn:microsoft.com/office/officeart/2005/8/layout/chevron2"/>
    <dgm:cxn modelId="{04ECB052-C968-204F-BA62-0F539B1B5592}" type="presParOf" srcId="{EDDC1155-CF79-8E4E-9B24-016E63E2257A}" destId="{F711B86A-AEFC-364C-B3D7-B22FAEE409CB}" srcOrd="0" destOrd="0" presId="urn:microsoft.com/office/officeart/2005/8/layout/chevron2"/>
    <dgm:cxn modelId="{A684FD6B-4E05-B54A-B461-34FD35E43B8D}" type="presParOf" srcId="{EDDC1155-CF79-8E4E-9B24-016E63E2257A}" destId="{2252DB26-4199-0948-A1BB-317559A84EC8}" srcOrd="1" destOrd="0" presId="urn:microsoft.com/office/officeart/2005/8/layout/chevron2"/>
    <dgm:cxn modelId="{5D63EAD0-89DE-B04F-92B3-22C8EDAB9081}" type="presParOf" srcId="{CD4FA900-8BA7-A340-81E3-B240B9617D43}" destId="{3674B56A-099A-3443-A60B-09AEE61D9B19}" srcOrd="1" destOrd="0" presId="urn:microsoft.com/office/officeart/2005/8/layout/chevron2"/>
    <dgm:cxn modelId="{2C1285FF-01DE-E04E-A3CB-F70996A0A6EF}" type="presParOf" srcId="{CD4FA900-8BA7-A340-81E3-B240B9617D43}" destId="{BF67446F-01FE-8345-BF9B-14E52B80243B}" srcOrd="2" destOrd="0" presId="urn:microsoft.com/office/officeart/2005/8/layout/chevron2"/>
    <dgm:cxn modelId="{97D843EC-6938-A145-A747-E2BEA6613D07}" type="presParOf" srcId="{BF67446F-01FE-8345-BF9B-14E52B80243B}" destId="{D1E15CDC-ADFB-5244-AE18-10BF8D29B99B}" srcOrd="0" destOrd="0" presId="urn:microsoft.com/office/officeart/2005/8/layout/chevron2"/>
    <dgm:cxn modelId="{41E8D981-41D4-D149-9D77-5858B814CBCE}" type="presParOf" srcId="{BF67446F-01FE-8345-BF9B-14E52B80243B}" destId="{277B5F38-855E-004C-9730-D96FF614B892}" srcOrd="1" destOrd="0" presId="urn:microsoft.com/office/officeart/2005/8/layout/chevron2"/>
    <dgm:cxn modelId="{56BE879B-BEFF-5F4E-9445-D13B1CF6C704}" type="presParOf" srcId="{CD4FA900-8BA7-A340-81E3-B240B9617D43}" destId="{3CBD76B8-9821-184C-AB78-295322ACAB3A}" srcOrd="3" destOrd="0" presId="urn:microsoft.com/office/officeart/2005/8/layout/chevron2"/>
    <dgm:cxn modelId="{F4D48EDF-DC1C-AA41-932F-B070A424F24B}" type="presParOf" srcId="{CD4FA900-8BA7-A340-81E3-B240B9617D43}" destId="{93653F23-B13D-0B40-A2D8-30008221778A}" srcOrd="4" destOrd="0" presId="urn:microsoft.com/office/officeart/2005/8/layout/chevron2"/>
    <dgm:cxn modelId="{AF8C15E5-89E4-034C-8430-4E59A91F4545}" type="presParOf" srcId="{93653F23-B13D-0B40-A2D8-30008221778A}" destId="{BD3A39FA-7388-9944-80D1-28AB2C8629EE}" srcOrd="0" destOrd="0" presId="urn:microsoft.com/office/officeart/2005/8/layout/chevron2"/>
    <dgm:cxn modelId="{EF492134-6E60-4E46-9859-93EBD89CF2A3}" type="presParOf" srcId="{93653F23-B13D-0B40-A2D8-30008221778A}" destId="{BE94D1C1-5C4C-BF40-B978-BF133897B6A2}" srcOrd="1" destOrd="0" presId="urn:microsoft.com/office/officeart/2005/8/layout/chevron2"/>
    <dgm:cxn modelId="{0F74D6F2-F874-254B-A46C-73DDE0CB94BD}" type="presParOf" srcId="{CD4FA900-8BA7-A340-81E3-B240B9617D43}" destId="{3F6D76E6-E61C-4740-9D61-3F65B8A6B0D8}" srcOrd="5" destOrd="0" presId="urn:microsoft.com/office/officeart/2005/8/layout/chevron2"/>
    <dgm:cxn modelId="{661B94DA-FC5C-DB4F-B284-0F1DE79991E1}" type="presParOf" srcId="{CD4FA900-8BA7-A340-81E3-B240B9617D43}" destId="{7DE5CA60-2794-6E43-B42D-8BA082BF8245}" srcOrd="6" destOrd="0" presId="urn:microsoft.com/office/officeart/2005/8/layout/chevron2"/>
    <dgm:cxn modelId="{6070BF98-570B-CA4F-B861-FA545E163BF9}" type="presParOf" srcId="{7DE5CA60-2794-6E43-B42D-8BA082BF8245}" destId="{9B7701A7-242F-6645-8125-7E2FBFBCA0C9}" srcOrd="0" destOrd="0" presId="urn:microsoft.com/office/officeart/2005/8/layout/chevron2"/>
    <dgm:cxn modelId="{A4D765CB-1013-8242-8328-C107BC204A89}" type="presParOf" srcId="{7DE5CA60-2794-6E43-B42D-8BA082BF8245}" destId="{527487C6-CD36-4742-BE33-088E248EA9E0}" srcOrd="1" destOrd="0" presId="urn:microsoft.com/office/officeart/2005/8/layout/chevron2"/>
    <dgm:cxn modelId="{AF988DE2-CFFC-884B-AFCD-29C340983E9A}" type="presParOf" srcId="{CD4FA900-8BA7-A340-81E3-B240B9617D43}" destId="{5C9E7D4D-7EE9-3E4D-AFBE-98B1F01897D3}" srcOrd="7" destOrd="0" presId="urn:microsoft.com/office/officeart/2005/8/layout/chevron2"/>
    <dgm:cxn modelId="{2F7FFBC6-AB78-284B-87E6-FB399E76246F}" type="presParOf" srcId="{CD4FA900-8BA7-A340-81E3-B240B9617D43}" destId="{4D43E9C2-A021-AD47-991C-E6B9B6CD69A0}" srcOrd="8" destOrd="0" presId="urn:microsoft.com/office/officeart/2005/8/layout/chevron2"/>
    <dgm:cxn modelId="{24AF29CE-316F-DB4B-BDE1-EEFC8377E85C}" type="presParOf" srcId="{4D43E9C2-A021-AD47-991C-E6B9B6CD69A0}" destId="{FCB0DDB6-27FE-F840-A610-115BDC9EDA8C}" srcOrd="0" destOrd="0" presId="urn:microsoft.com/office/officeart/2005/8/layout/chevron2"/>
    <dgm:cxn modelId="{1BF36023-0422-6A4D-8729-FB555B053E31}" type="presParOf" srcId="{4D43E9C2-A021-AD47-991C-E6B9B6CD69A0}" destId="{953062FA-AAAA-404E-B597-E1A5291859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8162EF-B564-EB42-8989-2E70197B5A31}"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en-US"/>
        </a:p>
      </dgm:t>
    </dgm:pt>
    <dgm:pt modelId="{7E4B3036-E864-4040-BAF8-96C43BB0C819}">
      <dgm:prSet phldrT="[Text]"/>
      <dgm:spPr>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endParaRPr lang="en-US" dirty="0"/>
        </a:p>
      </dgm:t>
    </dgm:pt>
    <dgm:pt modelId="{EDD7B1C2-FC16-C946-84B7-B4D9384955FC}" type="parTrans" cxnId="{38B526D5-B730-8A41-BF78-D0170CF3F882}">
      <dgm:prSet/>
      <dgm:spPr/>
      <dgm:t>
        <a:bodyPr/>
        <a:lstStyle/>
        <a:p>
          <a:endParaRPr lang="en-US"/>
        </a:p>
      </dgm:t>
    </dgm:pt>
    <dgm:pt modelId="{37A1F7B1-8C85-9947-9AA4-B2DA9C638D91}" type="sibTrans" cxnId="{38B526D5-B730-8A41-BF78-D0170CF3F882}">
      <dgm:prSet/>
      <dgm:spPr/>
      <dgm:t>
        <a:bodyPr/>
        <a:lstStyle/>
        <a:p>
          <a:endParaRPr lang="en-US"/>
        </a:p>
      </dgm:t>
    </dgm:pt>
    <dgm:pt modelId="{64088334-19AE-6649-83DD-8A336D6315FA}">
      <dgm:prSet phldrT="[Text]"/>
      <dgm:spPr/>
      <dgm:t>
        <a:bodyPr/>
        <a:lstStyle/>
        <a:p>
          <a:endParaRPr lang="en-US" dirty="0"/>
        </a:p>
      </dgm:t>
    </dgm:pt>
    <dgm:pt modelId="{FA5A22C5-EEF5-E348-847A-E1E0CCE6E4AC}" type="parTrans" cxnId="{5A946808-174D-0048-8565-FBEF67FCE951}">
      <dgm:prSet/>
      <dgm:spPr/>
      <dgm:t>
        <a:bodyPr/>
        <a:lstStyle/>
        <a:p>
          <a:endParaRPr lang="en-US"/>
        </a:p>
      </dgm:t>
    </dgm:pt>
    <dgm:pt modelId="{DBB9F645-824B-4843-BAB7-324465B40361}" type="sibTrans" cxnId="{5A946808-174D-0048-8565-FBEF67FCE951}">
      <dgm:prSet/>
      <dgm:spPr/>
      <dgm:t>
        <a:bodyPr/>
        <a:lstStyle/>
        <a:p>
          <a:endParaRPr lang="en-US"/>
        </a:p>
      </dgm:t>
    </dgm:pt>
    <dgm:pt modelId="{90872D69-3DDE-8B49-BB63-80A0DAF65103}">
      <dgm:prSet/>
      <dgm:spPr/>
      <dgm:t>
        <a:bodyPr/>
        <a:lstStyle/>
        <a:p>
          <a:pPr>
            <a:buFont typeface="+mj-lt"/>
            <a:buAutoNum type="arabicPeriod"/>
          </a:pPr>
          <a:r>
            <a:rPr lang="en-US" b="0" dirty="0">
              <a:solidFill>
                <a:schemeClr val="bg2">
                  <a:lumMod val="75000"/>
                </a:schemeClr>
              </a:solidFill>
            </a:rPr>
            <a:t> Sexual behavior proportions – “general” and “key” populations</a:t>
          </a:r>
        </a:p>
      </dgm:t>
    </dgm:pt>
    <dgm:pt modelId="{6DE664EC-3BD9-E54D-9378-2A618D1A3C6A}" type="parTrans" cxnId="{BFFA2923-ABC8-C24C-BA09-A3408A15D00A}">
      <dgm:prSet/>
      <dgm:spPr/>
      <dgm:t>
        <a:bodyPr/>
        <a:lstStyle/>
        <a:p>
          <a:endParaRPr lang="en-US"/>
        </a:p>
      </dgm:t>
    </dgm:pt>
    <dgm:pt modelId="{45B7E0E3-2274-1748-978F-3F2A4D095D4B}" type="sibTrans" cxnId="{BFFA2923-ABC8-C24C-BA09-A3408A15D00A}">
      <dgm:prSet/>
      <dgm:spPr/>
      <dgm:t>
        <a:bodyPr/>
        <a:lstStyle/>
        <a:p>
          <a:endParaRPr lang="en-US"/>
        </a:p>
      </dgm:t>
    </dgm:pt>
    <dgm:pt modelId="{98FDCA72-8275-914A-8587-36DD4AB98C10}">
      <dgm:prSet/>
      <dgm:spPr/>
      <dgm:t>
        <a:bodyPr/>
        <a:lstStyle/>
        <a:p>
          <a:pPr>
            <a:buFont typeface="+mj-lt"/>
            <a:buAutoNum type="arabicPeriod" startAt="2"/>
          </a:pPr>
          <a:r>
            <a:rPr lang="en-US" b="0" dirty="0">
              <a:solidFill>
                <a:schemeClr val="bg2">
                  <a:lumMod val="75000"/>
                </a:schemeClr>
              </a:solidFill>
            </a:rPr>
            <a:t> Population sizes by </a:t>
          </a:r>
          <a:r>
            <a:rPr lang="en-US" b="0" dirty="0" err="1">
              <a:solidFill>
                <a:schemeClr val="bg2">
                  <a:lumMod val="75000"/>
                </a:schemeClr>
              </a:solidFill>
            </a:rPr>
            <a:t>behaviour</a:t>
          </a:r>
          <a:endParaRPr lang="en-US" b="0" dirty="0">
            <a:solidFill>
              <a:schemeClr val="bg2">
                <a:lumMod val="75000"/>
              </a:schemeClr>
            </a:solidFill>
          </a:endParaRPr>
        </a:p>
      </dgm:t>
    </dgm:pt>
    <dgm:pt modelId="{CF8A489D-EB42-1949-A950-E8E1717275BF}" type="parTrans" cxnId="{A1A1F90A-29B4-1044-BC46-4DE3CB5A7FBC}">
      <dgm:prSet/>
      <dgm:spPr/>
      <dgm:t>
        <a:bodyPr/>
        <a:lstStyle/>
        <a:p>
          <a:endParaRPr lang="en-US"/>
        </a:p>
      </dgm:t>
    </dgm:pt>
    <dgm:pt modelId="{0CFF0529-D716-9549-956C-EC5C39C59A3B}" type="sibTrans" cxnId="{A1A1F90A-29B4-1044-BC46-4DE3CB5A7FBC}">
      <dgm:prSet/>
      <dgm:spPr/>
      <dgm:t>
        <a:bodyPr/>
        <a:lstStyle/>
        <a:p>
          <a:endParaRPr lang="en-US"/>
        </a:p>
      </dgm:t>
    </dgm:pt>
    <dgm:pt modelId="{E2D24C92-D22B-2C42-AE07-1916C894D7FC}">
      <dgm:prSet phldrT="[Text]"/>
      <dgm:spPr/>
      <dgm:t>
        <a:bodyPr/>
        <a:lstStyle/>
        <a:p>
          <a:endParaRPr lang="en-US" dirty="0"/>
        </a:p>
      </dgm:t>
    </dgm:pt>
    <dgm:pt modelId="{E1D8355B-D685-D840-8EC0-5E59E4CC462C}" type="sibTrans" cxnId="{CB3D32BB-7CE8-A649-AB32-54633EE1AC43}">
      <dgm:prSet/>
      <dgm:spPr/>
      <dgm:t>
        <a:bodyPr/>
        <a:lstStyle/>
        <a:p>
          <a:endParaRPr lang="en-US"/>
        </a:p>
      </dgm:t>
    </dgm:pt>
    <dgm:pt modelId="{D0FE1F69-BA5B-4142-B2C8-A5715F84C551}" type="parTrans" cxnId="{CB3D32BB-7CE8-A649-AB32-54633EE1AC43}">
      <dgm:prSet/>
      <dgm:spPr/>
      <dgm:t>
        <a:bodyPr/>
        <a:lstStyle/>
        <a:p>
          <a:endParaRPr lang="en-US"/>
        </a:p>
      </dgm:t>
    </dgm:pt>
    <dgm:pt modelId="{5962ED4E-9302-B14E-9FA3-711A7A285AD4}">
      <dgm:prSet/>
      <dgm:spPr/>
      <dgm:t>
        <a:bodyPr/>
        <a:lstStyle/>
        <a:p>
          <a:pPr>
            <a:buFont typeface="+mj-lt"/>
            <a:buAutoNum type="arabicPeriod" startAt="3"/>
          </a:pPr>
          <a:r>
            <a:rPr lang="en-US" b="1" dirty="0">
              <a:solidFill>
                <a:schemeClr val="tx1"/>
              </a:solidFill>
            </a:rPr>
            <a:t>HIV prevalence by </a:t>
          </a:r>
          <a:r>
            <a:rPr lang="en-US" b="1" dirty="0" err="1">
              <a:solidFill>
                <a:schemeClr val="tx1"/>
              </a:solidFill>
            </a:rPr>
            <a:t>behaviour</a:t>
          </a:r>
          <a:endParaRPr lang="en-US" b="1" dirty="0">
            <a:solidFill>
              <a:schemeClr val="tx1"/>
            </a:solidFill>
          </a:endParaRPr>
        </a:p>
      </dgm:t>
    </dgm:pt>
    <dgm:pt modelId="{F0D240AE-F686-4C4C-A813-631BE70D6F95}" type="parTrans" cxnId="{8191786E-E624-BB4F-B669-ED4302FB0A1E}">
      <dgm:prSet/>
      <dgm:spPr/>
      <dgm:t>
        <a:bodyPr/>
        <a:lstStyle/>
        <a:p>
          <a:endParaRPr lang="en-US"/>
        </a:p>
      </dgm:t>
    </dgm:pt>
    <dgm:pt modelId="{925DEE79-7533-7248-AA04-6479C3A2F29E}" type="sibTrans" cxnId="{8191786E-E624-BB4F-B669-ED4302FB0A1E}">
      <dgm:prSet/>
      <dgm:spPr/>
      <dgm:t>
        <a:bodyPr/>
        <a:lstStyle/>
        <a:p>
          <a:endParaRPr lang="en-US"/>
        </a:p>
      </dgm:t>
    </dgm:pt>
    <dgm:pt modelId="{5203834D-AEE4-6E44-8B0F-7158DA63B440}">
      <dgm:prSet/>
      <dgm:spPr/>
      <dgm:t>
        <a:bodyPr/>
        <a:lstStyle/>
        <a:p>
          <a:endParaRPr lang="en-US"/>
        </a:p>
      </dgm:t>
    </dgm:pt>
    <dgm:pt modelId="{9D38D9F7-400E-744F-8C84-35FE9358CF75}" type="parTrans" cxnId="{CDF91853-4D09-9B4D-BE6F-4E27353DB88E}">
      <dgm:prSet/>
      <dgm:spPr/>
      <dgm:t>
        <a:bodyPr/>
        <a:lstStyle/>
        <a:p>
          <a:endParaRPr lang="en-US"/>
        </a:p>
      </dgm:t>
    </dgm:pt>
    <dgm:pt modelId="{BEFE6893-E600-164E-A25F-35361C32ABED}" type="sibTrans" cxnId="{CDF91853-4D09-9B4D-BE6F-4E27353DB88E}">
      <dgm:prSet/>
      <dgm:spPr/>
      <dgm:t>
        <a:bodyPr/>
        <a:lstStyle/>
        <a:p>
          <a:endParaRPr lang="en-US"/>
        </a:p>
      </dgm:t>
    </dgm:pt>
    <dgm:pt modelId="{1A507AAC-03B3-1A4B-89FE-04C5DC83EFCE}">
      <dgm:prSet/>
      <dgm:spPr/>
      <dgm:t>
        <a:bodyPr/>
        <a:lstStyle/>
        <a:p>
          <a:pPr>
            <a:buFont typeface="+mj-lt"/>
            <a:buAutoNum type="arabicPeriod" startAt="4"/>
          </a:pPr>
          <a:r>
            <a:rPr lang="en-US" dirty="0">
              <a:solidFill>
                <a:schemeClr val="bg2">
                  <a:lumMod val="75000"/>
                </a:schemeClr>
              </a:solidFill>
            </a:rPr>
            <a:t> HIV incidence rates by </a:t>
          </a:r>
          <a:r>
            <a:rPr lang="en-US" dirty="0" err="1">
              <a:solidFill>
                <a:schemeClr val="bg2">
                  <a:lumMod val="75000"/>
                </a:schemeClr>
              </a:solidFill>
            </a:rPr>
            <a:t>behaviour</a:t>
          </a:r>
          <a:endParaRPr lang="en-US" dirty="0">
            <a:solidFill>
              <a:schemeClr val="bg2">
                <a:lumMod val="75000"/>
              </a:schemeClr>
            </a:solidFill>
          </a:endParaRPr>
        </a:p>
      </dgm:t>
    </dgm:pt>
    <dgm:pt modelId="{D7CA43E2-D51B-7A48-BA24-05496C2F8703}" type="parTrans" cxnId="{1A43FEF1-6DE0-7B4B-A771-076B35137C0E}">
      <dgm:prSet/>
      <dgm:spPr/>
      <dgm:t>
        <a:bodyPr/>
        <a:lstStyle/>
        <a:p>
          <a:endParaRPr lang="en-US"/>
        </a:p>
      </dgm:t>
    </dgm:pt>
    <dgm:pt modelId="{C1E9AD22-6EDE-0C4C-99E1-A363E8167146}" type="sibTrans" cxnId="{1A43FEF1-6DE0-7B4B-A771-076B35137C0E}">
      <dgm:prSet/>
      <dgm:spPr/>
      <dgm:t>
        <a:bodyPr/>
        <a:lstStyle/>
        <a:p>
          <a:endParaRPr lang="en-US"/>
        </a:p>
      </dgm:t>
    </dgm:pt>
    <dgm:pt modelId="{B3EBCFFF-A861-FF4C-9896-982C09693060}">
      <dgm:prSet/>
      <dgm:spPr/>
      <dgm:t>
        <a:bodyPr/>
        <a:lstStyle/>
        <a:p>
          <a:endParaRPr lang="en-US"/>
        </a:p>
      </dgm:t>
    </dgm:pt>
    <dgm:pt modelId="{4F90130C-1E1B-294E-8C3A-A6A7E1EFBA2F}" type="parTrans" cxnId="{50C42DFD-E228-2B4D-8EF9-15984BCCAC45}">
      <dgm:prSet/>
      <dgm:spPr/>
      <dgm:t>
        <a:bodyPr/>
        <a:lstStyle/>
        <a:p>
          <a:endParaRPr lang="en-US"/>
        </a:p>
      </dgm:t>
    </dgm:pt>
    <dgm:pt modelId="{9CDE52FF-26EF-B941-845F-94F77096D2E5}" type="sibTrans" cxnId="{50C42DFD-E228-2B4D-8EF9-15984BCCAC45}">
      <dgm:prSet/>
      <dgm:spPr/>
      <dgm:t>
        <a:bodyPr/>
        <a:lstStyle/>
        <a:p>
          <a:endParaRPr lang="en-US"/>
        </a:p>
      </dgm:t>
    </dgm:pt>
    <dgm:pt modelId="{79F41F54-277B-BD44-8F21-FBF7419CDCCC}">
      <dgm:prSet/>
      <dgm:spPr/>
      <dgm:t>
        <a:bodyPr/>
        <a:lstStyle/>
        <a:p>
          <a:pPr>
            <a:buFont typeface="+mj-lt"/>
            <a:buAutoNum type="arabicPeriod" startAt="5"/>
          </a:pPr>
          <a:r>
            <a:rPr lang="en-US" dirty="0">
              <a:solidFill>
                <a:schemeClr val="bg2">
                  <a:lumMod val="75000"/>
                </a:schemeClr>
              </a:solidFill>
            </a:rPr>
            <a:t> Number of new infections by </a:t>
          </a:r>
          <a:r>
            <a:rPr lang="en-US" dirty="0" err="1">
              <a:solidFill>
                <a:schemeClr val="bg2">
                  <a:lumMod val="75000"/>
                </a:schemeClr>
              </a:solidFill>
            </a:rPr>
            <a:t>behaviour</a:t>
          </a:r>
          <a:endParaRPr lang="en-US" dirty="0">
            <a:solidFill>
              <a:schemeClr val="bg2">
                <a:lumMod val="75000"/>
              </a:schemeClr>
            </a:solidFill>
          </a:endParaRPr>
        </a:p>
      </dgm:t>
    </dgm:pt>
    <dgm:pt modelId="{27867E6F-EAE4-CB4B-B822-6AFA04F607EA}" type="parTrans" cxnId="{46435F8E-F594-0F41-80B7-A82323F0B50A}">
      <dgm:prSet/>
      <dgm:spPr/>
      <dgm:t>
        <a:bodyPr/>
        <a:lstStyle/>
        <a:p>
          <a:endParaRPr lang="en-US"/>
        </a:p>
      </dgm:t>
    </dgm:pt>
    <dgm:pt modelId="{53BBF3DB-C989-6448-B179-9144554CD41E}" type="sibTrans" cxnId="{46435F8E-F594-0F41-80B7-A82323F0B50A}">
      <dgm:prSet/>
      <dgm:spPr/>
      <dgm:t>
        <a:bodyPr/>
        <a:lstStyle/>
        <a:p>
          <a:endParaRPr lang="en-US"/>
        </a:p>
      </dgm:t>
    </dgm:pt>
    <dgm:pt modelId="{CD4FA900-8BA7-A340-81E3-B240B9617D43}" type="pres">
      <dgm:prSet presAssocID="{618162EF-B564-EB42-8989-2E70197B5A31}" presName="linearFlow" presStyleCnt="0">
        <dgm:presLayoutVars>
          <dgm:dir/>
          <dgm:animLvl val="lvl"/>
          <dgm:resizeHandles val="exact"/>
        </dgm:presLayoutVars>
      </dgm:prSet>
      <dgm:spPr/>
    </dgm:pt>
    <dgm:pt modelId="{EDDC1155-CF79-8E4E-9B24-016E63E2257A}" type="pres">
      <dgm:prSet presAssocID="{7E4B3036-E864-4040-BAF8-96C43BB0C819}" presName="composite" presStyleCnt="0"/>
      <dgm:spPr/>
    </dgm:pt>
    <dgm:pt modelId="{F711B86A-AEFC-364C-B3D7-B22FAEE409CB}" type="pres">
      <dgm:prSet presAssocID="{7E4B3036-E864-4040-BAF8-96C43BB0C819}" presName="parentText" presStyleLbl="alignNode1" presStyleIdx="0" presStyleCnt="5">
        <dgm:presLayoutVars>
          <dgm:chMax val="1"/>
          <dgm:bulletEnabled val="1"/>
        </dgm:presLayoutVars>
      </dgm:prSet>
      <dgm:spPr/>
    </dgm:pt>
    <dgm:pt modelId="{2252DB26-4199-0948-A1BB-317559A84EC8}" type="pres">
      <dgm:prSet presAssocID="{7E4B3036-E864-4040-BAF8-96C43BB0C819}" presName="descendantText" presStyleLbl="alignAcc1" presStyleIdx="0" presStyleCnt="5">
        <dgm:presLayoutVars>
          <dgm:bulletEnabled val="1"/>
        </dgm:presLayoutVars>
      </dgm:prSet>
      <dgm:spPr/>
    </dgm:pt>
    <dgm:pt modelId="{3674B56A-099A-3443-A60B-09AEE61D9B19}" type="pres">
      <dgm:prSet presAssocID="{37A1F7B1-8C85-9947-9AA4-B2DA9C638D91}" presName="sp" presStyleCnt="0"/>
      <dgm:spPr/>
    </dgm:pt>
    <dgm:pt modelId="{BF67446F-01FE-8345-BF9B-14E52B80243B}" type="pres">
      <dgm:prSet presAssocID="{64088334-19AE-6649-83DD-8A336D6315FA}" presName="composite" presStyleCnt="0"/>
      <dgm:spPr/>
    </dgm:pt>
    <dgm:pt modelId="{D1E15CDC-ADFB-5244-AE18-10BF8D29B99B}" type="pres">
      <dgm:prSet presAssocID="{64088334-19AE-6649-83DD-8A336D6315FA}" presName="parentText" presStyleLbl="alignNode1" presStyleIdx="1" presStyleCnt="5">
        <dgm:presLayoutVars>
          <dgm:chMax val="1"/>
          <dgm:bulletEnabled val="1"/>
        </dgm:presLayoutVars>
      </dgm:prSet>
      <dgm:spPr/>
    </dgm:pt>
    <dgm:pt modelId="{277B5F38-855E-004C-9730-D96FF614B892}" type="pres">
      <dgm:prSet presAssocID="{64088334-19AE-6649-83DD-8A336D6315FA}" presName="descendantText" presStyleLbl="alignAcc1" presStyleIdx="1" presStyleCnt="5">
        <dgm:presLayoutVars>
          <dgm:bulletEnabled val="1"/>
        </dgm:presLayoutVars>
      </dgm:prSet>
      <dgm:spPr/>
    </dgm:pt>
    <dgm:pt modelId="{3CBD76B8-9821-184C-AB78-295322ACAB3A}" type="pres">
      <dgm:prSet presAssocID="{DBB9F645-824B-4843-BAB7-324465B40361}" presName="sp" presStyleCnt="0"/>
      <dgm:spPr/>
    </dgm:pt>
    <dgm:pt modelId="{93653F23-B13D-0B40-A2D8-30008221778A}" type="pres">
      <dgm:prSet presAssocID="{E2D24C92-D22B-2C42-AE07-1916C894D7FC}" presName="composite" presStyleCnt="0"/>
      <dgm:spPr/>
    </dgm:pt>
    <dgm:pt modelId="{BD3A39FA-7388-9944-80D1-28AB2C8629EE}" type="pres">
      <dgm:prSet presAssocID="{E2D24C92-D22B-2C42-AE07-1916C894D7FC}" presName="parentText" presStyleLbl="alignNode1" presStyleIdx="2" presStyleCnt="5">
        <dgm:presLayoutVars>
          <dgm:chMax val="1"/>
          <dgm:bulletEnabled val="1"/>
        </dgm:presLayoutVars>
      </dgm:prSet>
      <dgm:spPr/>
    </dgm:pt>
    <dgm:pt modelId="{BE94D1C1-5C4C-BF40-B978-BF133897B6A2}" type="pres">
      <dgm:prSet presAssocID="{E2D24C92-D22B-2C42-AE07-1916C894D7FC}" presName="descendantText" presStyleLbl="alignAcc1" presStyleIdx="2" presStyleCnt="5">
        <dgm:presLayoutVars>
          <dgm:bulletEnabled val="1"/>
        </dgm:presLayoutVars>
      </dgm:prSet>
      <dgm:spPr/>
    </dgm:pt>
    <dgm:pt modelId="{3F6D76E6-E61C-4740-9D61-3F65B8A6B0D8}" type="pres">
      <dgm:prSet presAssocID="{E1D8355B-D685-D840-8EC0-5E59E4CC462C}" presName="sp" presStyleCnt="0"/>
      <dgm:spPr/>
    </dgm:pt>
    <dgm:pt modelId="{7DE5CA60-2794-6E43-B42D-8BA082BF8245}" type="pres">
      <dgm:prSet presAssocID="{5203834D-AEE4-6E44-8B0F-7158DA63B440}" presName="composite" presStyleCnt="0"/>
      <dgm:spPr/>
    </dgm:pt>
    <dgm:pt modelId="{9B7701A7-242F-6645-8125-7E2FBFBCA0C9}" type="pres">
      <dgm:prSet presAssocID="{5203834D-AEE4-6E44-8B0F-7158DA63B440}" presName="parentText" presStyleLbl="alignNode1" presStyleIdx="3" presStyleCnt="5">
        <dgm:presLayoutVars>
          <dgm:chMax val="1"/>
          <dgm:bulletEnabled val="1"/>
        </dgm:presLayoutVars>
      </dgm:prSet>
      <dgm:spPr/>
    </dgm:pt>
    <dgm:pt modelId="{527487C6-CD36-4742-BE33-088E248EA9E0}" type="pres">
      <dgm:prSet presAssocID="{5203834D-AEE4-6E44-8B0F-7158DA63B440}" presName="descendantText" presStyleLbl="alignAcc1" presStyleIdx="3" presStyleCnt="5">
        <dgm:presLayoutVars>
          <dgm:bulletEnabled val="1"/>
        </dgm:presLayoutVars>
      </dgm:prSet>
      <dgm:spPr/>
    </dgm:pt>
    <dgm:pt modelId="{5C9E7D4D-7EE9-3E4D-AFBE-98B1F01897D3}" type="pres">
      <dgm:prSet presAssocID="{BEFE6893-E600-164E-A25F-35361C32ABED}" presName="sp" presStyleCnt="0"/>
      <dgm:spPr/>
    </dgm:pt>
    <dgm:pt modelId="{4D43E9C2-A021-AD47-991C-E6B9B6CD69A0}" type="pres">
      <dgm:prSet presAssocID="{B3EBCFFF-A861-FF4C-9896-982C09693060}" presName="composite" presStyleCnt="0"/>
      <dgm:spPr/>
    </dgm:pt>
    <dgm:pt modelId="{FCB0DDB6-27FE-F840-A610-115BDC9EDA8C}" type="pres">
      <dgm:prSet presAssocID="{B3EBCFFF-A861-FF4C-9896-982C09693060}" presName="parentText" presStyleLbl="alignNode1" presStyleIdx="4" presStyleCnt="5">
        <dgm:presLayoutVars>
          <dgm:chMax val="1"/>
          <dgm:bulletEnabled val="1"/>
        </dgm:presLayoutVars>
      </dgm:prSet>
      <dgm:spPr/>
    </dgm:pt>
    <dgm:pt modelId="{953062FA-AAAA-404E-B597-E1A5291859D3}" type="pres">
      <dgm:prSet presAssocID="{B3EBCFFF-A861-FF4C-9896-982C09693060}" presName="descendantText" presStyleLbl="alignAcc1" presStyleIdx="4" presStyleCnt="5">
        <dgm:presLayoutVars>
          <dgm:bulletEnabled val="1"/>
        </dgm:presLayoutVars>
      </dgm:prSet>
      <dgm:spPr/>
    </dgm:pt>
  </dgm:ptLst>
  <dgm:cxnLst>
    <dgm:cxn modelId="{6CEFDF06-3C86-F24C-8AE1-9BC0A4910BDE}" type="presOf" srcId="{64088334-19AE-6649-83DD-8A336D6315FA}" destId="{D1E15CDC-ADFB-5244-AE18-10BF8D29B99B}" srcOrd="0" destOrd="0" presId="urn:microsoft.com/office/officeart/2005/8/layout/chevron2"/>
    <dgm:cxn modelId="{5A946808-174D-0048-8565-FBEF67FCE951}" srcId="{618162EF-B564-EB42-8989-2E70197B5A31}" destId="{64088334-19AE-6649-83DD-8A336D6315FA}" srcOrd="1" destOrd="0" parTransId="{FA5A22C5-EEF5-E348-847A-E1E0CCE6E4AC}" sibTransId="{DBB9F645-824B-4843-BAB7-324465B40361}"/>
    <dgm:cxn modelId="{A1A1F90A-29B4-1044-BC46-4DE3CB5A7FBC}" srcId="{64088334-19AE-6649-83DD-8A336D6315FA}" destId="{98FDCA72-8275-914A-8587-36DD4AB98C10}" srcOrd="0" destOrd="0" parTransId="{CF8A489D-EB42-1949-A950-E8E1717275BF}" sibTransId="{0CFF0529-D716-9549-956C-EC5C39C59A3B}"/>
    <dgm:cxn modelId="{C6DF730C-A863-1D42-9D32-3AAAFA911D3E}" type="presOf" srcId="{98FDCA72-8275-914A-8587-36DD4AB98C10}" destId="{277B5F38-855E-004C-9730-D96FF614B892}" srcOrd="0" destOrd="0" presId="urn:microsoft.com/office/officeart/2005/8/layout/chevron2"/>
    <dgm:cxn modelId="{BFFA2923-ABC8-C24C-BA09-A3408A15D00A}" srcId="{7E4B3036-E864-4040-BAF8-96C43BB0C819}" destId="{90872D69-3DDE-8B49-BB63-80A0DAF65103}" srcOrd="0" destOrd="0" parTransId="{6DE664EC-3BD9-E54D-9378-2A618D1A3C6A}" sibTransId="{45B7E0E3-2274-1748-978F-3F2A4D095D4B}"/>
    <dgm:cxn modelId="{5B22D623-F4DF-7040-BD1D-97712D982740}" type="presOf" srcId="{90872D69-3DDE-8B49-BB63-80A0DAF65103}" destId="{2252DB26-4199-0948-A1BB-317559A84EC8}" srcOrd="0" destOrd="0" presId="urn:microsoft.com/office/officeart/2005/8/layout/chevron2"/>
    <dgm:cxn modelId="{CDF91853-4D09-9B4D-BE6F-4E27353DB88E}" srcId="{618162EF-B564-EB42-8989-2E70197B5A31}" destId="{5203834D-AEE4-6E44-8B0F-7158DA63B440}" srcOrd="3" destOrd="0" parTransId="{9D38D9F7-400E-744F-8C84-35FE9358CF75}" sibTransId="{BEFE6893-E600-164E-A25F-35361C32ABED}"/>
    <dgm:cxn modelId="{5FBE5D55-AF0B-D54E-A37B-1DB75FC2CFC9}" type="presOf" srcId="{5962ED4E-9302-B14E-9FA3-711A7A285AD4}" destId="{BE94D1C1-5C4C-BF40-B978-BF133897B6A2}" srcOrd="0" destOrd="0" presId="urn:microsoft.com/office/officeart/2005/8/layout/chevron2"/>
    <dgm:cxn modelId="{5AEA5757-45D6-3C49-AA7E-827A73C073B0}" type="presOf" srcId="{79F41F54-277B-BD44-8F21-FBF7419CDCCC}" destId="{953062FA-AAAA-404E-B597-E1A5291859D3}" srcOrd="0" destOrd="0" presId="urn:microsoft.com/office/officeart/2005/8/layout/chevron2"/>
    <dgm:cxn modelId="{DB4D8C68-1E42-8E4F-9F18-7CCD9D639662}" type="presOf" srcId="{B3EBCFFF-A861-FF4C-9896-982C09693060}" destId="{FCB0DDB6-27FE-F840-A610-115BDC9EDA8C}" srcOrd="0" destOrd="0" presId="urn:microsoft.com/office/officeart/2005/8/layout/chevron2"/>
    <dgm:cxn modelId="{8191786E-E624-BB4F-B669-ED4302FB0A1E}" srcId="{E2D24C92-D22B-2C42-AE07-1916C894D7FC}" destId="{5962ED4E-9302-B14E-9FA3-711A7A285AD4}" srcOrd="0" destOrd="0" parTransId="{F0D240AE-F686-4C4C-A813-631BE70D6F95}" sibTransId="{925DEE79-7533-7248-AA04-6479C3A2F29E}"/>
    <dgm:cxn modelId="{46435F8E-F594-0F41-80B7-A82323F0B50A}" srcId="{B3EBCFFF-A861-FF4C-9896-982C09693060}" destId="{79F41F54-277B-BD44-8F21-FBF7419CDCCC}" srcOrd="0" destOrd="0" parTransId="{27867E6F-EAE4-CB4B-B822-6AFA04F607EA}" sibTransId="{53BBF3DB-C989-6448-B179-9144554CD41E}"/>
    <dgm:cxn modelId="{C4E3F296-A9B8-CC40-A8B2-1F4BDC8F2E72}" type="presOf" srcId="{7E4B3036-E864-4040-BAF8-96C43BB0C819}" destId="{F711B86A-AEFC-364C-B3D7-B22FAEE409CB}" srcOrd="0" destOrd="0" presId="urn:microsoft.com/office/officeart/2005/8/layout/chevron2"/>
    <dgm:cxn modelId="{1518DEA5-7A33-4D43-8B74-2207D6BBF056}" type="presOf" srcId="{E2D24C92-D22B-2C42-AE07-1916C894D7FC}" destId="{BD3A39FA-7388-9944-80D1-28AB2C8629EE}" srcOrd="0" destOrd="0" presId="urn:microsoft.com/office/officeart/2005/8/layout/chevron2"/>
    <dgm:cxn modelId="{CB3D32BB-7CE8-A649-AB32-54633EE1AC43}" srcId="{618162EF-B564-EB42-8989-2E70197B5A31}" destId="{E2D24C92-D22B-2C42-AE07-1916C894D7FC}" srcOrd="2" destOrd="0" parTransId="{D0FE1F69-BA5B-4142-B2C8-A5715F84C551}" sibTransId="{E1D8355B-D685-D840-8EC0-5E59E4CC462C}"/>
    <dgm:cxn modelId="{8E7891BE-BB2A-8647-A41B-14C4B8A8EE05}" type="presOf" srcId="{618162EF-B564-EB42-8989-2E70197B5A31}" destId="{CD4FA900-8BA7-A340-81E3-B240B9617D43}" srcOrd="0" destOrd="0" presId="urn:microsoft.com/office/officeart/2005/8/layout/chevron2"/>
    <dgm:cxn modelId="{FD8F6ACB-5AEA-CC4A-8FC3-9E5D36A46499}" type="presOf" srcId="{5203834D-AEE4-6E44-8B0F-7158DA63B440}" destId="{9B7701A7-242F-6645-8125-7E2FBFBCA0C9}" srcOrd="0" destOrd="0" presId="urn:microsoft.com/office/officeart/2005/8/layout/chevron2"/>
    <dgm:cxn modelId="{38B526D5-B730-8A41-BF78-D0170CF3F882}" srcId="{618162EF-B564-EB42-8989-2E70197B5A31}" destId="{7E4B3036-E864-4040-BAF8-96C43BB0C819}" srcOrd="0" destOrd="0" parTransId="{EDD7B1C2-FC16-C946-84B7-B4D9384955FC}" sibTransId="{37A1F7B1-8C85-9947-9AA4-B2DA9C638D91}"/>
    <dgm:cxn modelId="{1A43FEF1-6DE0-7B4B-A771-076B35137C0E}" srcId="{5203834D-AEE4-6E44-8B0F-7158DA63B440}" destId="{1A507AAC-03B3-1A4B-89FE-04C5DC83EFCE}" srcOrd="0" destOrd="0" parTransId="{D7CA43E2-D51B-7A48-BA24-05496C2F8703}" sibTransId="{C1E9AD22-6EDE-0C4C-99E1-A363E8167146}"/>
    <dgm:cxn modelId="{0A8793F5-DB2D-3143-9F61-8B961BC3C726}" type="presOf" srcId="{1A507AAC-03B3-1A4B-89FE-04C5DC83EFCE}" destId="{527487C6-CD36-4742-BE33-088E248EA9E0}" srcOrd="0" destOrd="0" presId="urn:microsoft.com/office/officeart/2005/8/layout/chevron2"/>
    <dgm:cxn modelId="{50C42DFD-E228-2B4D-8EF9-15984BCCAC45}" srcId="{618162EF-B564-EB42-8989-2E70197B5A31}" destId="{B3EBCFFF-A861-FF4C-9896-982C09693060}" srcOrd="4" destOrd="0" parTransId="{4F90130C-1E1B-294E-8C3A-A6A7E1EFBA2F}" sibTransId="{9CDE52FF-26EF-B941-845F-94F77096D2E5}"/>
    <dgm:cxn modelId="{2FE3AE9A-F7B9-7D4E-BB84-2CBC2C23BDAB}" type="presParOf" srcId="{CD4FA900-8BA7-A340-81E3-B240B9617D43}" destId="{EDDC1155-CF79-8E4E-9B24-016E63E2257A}" srcOrd="0" destOrd="0" presId="urn:microsoft.com/office/officeart/2005/8/layout/chevron2"/>
    <dgm:cxn modelId="{04ECB052-C968-204F-BA62-0F539B1B5592}" type="presParOf" srcId="{EDDC1155-CF79-8E4E-9B24-016E63E2257A}" destId="{F711B86A-AEFC-364C-B3D7-B22FAEE409CB}" srcOrd="0" destOrd="0" presId="urn:microsoft.com/office/officeart/2005/8/layout/chevron2"/>
    <dgm:cxn modelId="{A684FD6B-4E05-B54A-B461-34FD35E43B8D}" type="presParOf" srcId="{EDDC1155-CF79-8E4E-9B24-016E63E2257A}" destId="{2252DB26-4199-0948-A1BB-317559A84EC8}" srcOrd="1" destOrd="0" presId="urn:microsoft.com/office/officeart/2005/8/layout/chevron2"/>
    <dgm:cxn modelId="{5D63EAD0-89DE-B04F-92B3-22C8EDAB9081}" type="presParOf" srcId="{CD4FA900-8BA7-A340-81E3-B240B9617D43}" destId="{3674B56A-099A-3443-A60B-09AEE61D9B19}" srcOrd="1" destOrd="0" presId="urn:microsoft.com/office/officeart/2005/8/layout/chevron2"/>
    <dgm:cxn modelId="{2C1285FF-01DE-E04E-A3CB-F70996A0A6EF}" type="presParOf" srcId="{CD4FA900-8BA7-A340-81E3-B240B9617D43}" destId="{BF67446F-01FE-8345-BF9B-14E52B80243B}" srcOrd="2" destOrd="0" presId="urn:microsoft.com/office/officeart/2005/8/layout/chevron2"/>
    <dgm:cxn modelId="{97D843EC-6938-A145-A747-E2BEA6613D07}" type="presParOf" srcId="{BF67446F-01FE-8345-BF9B-14E52B80243B}" destId="{D1E15CDC-ADFB-5244-AE18-10BF8D29B99B}" srcOrd="0" destOrd="0" presId="urn:microsoft.com/office/officeart/2005/8/layout/chevron2"/>
    <dgm:cxn modelId="{41E8D981-41D4-D149-9D77-5858B814CBCE}" type="presParOf" srcId="{BF67446F-01FE-8345-BF9B-14E52B80243B}" destId="{277B5F38-855E-004C-9730-D96FF614B892}" srcOrd="1" destOrd="0" presId="urn:microsoft.com/office/officeart/2005/8/layout/chevron2"/>
    <dgm:cxn modelId="{56BE879B-BEFF-5F4E-9445-D13B1CF6C704}" type="presParOf" srcId="{CD4FA900-8BA7-A340-81E3-B240B9617D43}" destId="{3CBD76B8-9821-184C-AB78-295322ACAB3A}" srcOrd="3" destOrd="0" presId="urn:microsoft.com/office/officeart/2005/8/layout/chevron2"/>
    <dgm:cxn modelId="{F4D48EDF-DC1C-AA41-932F-B070A424F24B}" type="presParOf" srcId="{CD4FA900-8BA7-A340-81E3-B240B9617D43}" destId="{93653F23-B13D-0B40-A2D8-30008221778A}" srcOrd="4" destOrd="0" presId="urn:microsoft.com/office/officeart/2005/8/layout/chevron2"/>
    <dgm:cxn modelId="{AF8C15E5-89E4-034C-8430-4E59A91F4545}" type="presParOf" srcId="{93653F23-B13D-0B40-A2D8-30008221778A}" destId="{BD3A39FA-7388-9944-80D1-28AB2C8629EE}" srcOrd="0" destOrd="0" presId="urn:microsoft.com/office/officeart/2005/8/layout/chevron2"/>
    <dgm:cxn modelId="{EF492134-6E60-4E46-9859-93EBD89CF2A3}" type="presParOf" srcId="{93653F23-B13D-0B40-A2D8-30008221778A}" destId="{BE94D1C1-5C4C-BF40-B978-BF133897B6A2}" srcOrd="1" destOrd="0" presId="urn:microsoft.com/office/officeart/2005/8/layout/chevron2"/>
    <dgm:cxn modelId="{0F74D6F2-F874-254B-A46C-73DDE0CB94BD}" type="presParOf" srcId="{CD4FA900-8BA7-A340-81E3-B240B9617D43}" destId="{3F6D76E6-E61C-4740-9D61-3F65B8A6B0D8}" srcOrd="5" destOrd="0" presId="urn:microsoft.com/office/officeart/2005/8/layout/chevron2"/>
    <dgm:cxn modelId="{661B94DA-FC5C-DB4F-B284-0F1DE79991E1}" type="presParOf" srcId="{CD4FA900-8BA7-A340-81E3-B240B9617D43}" destId="{7DE5CA60-2794-6E43-B42D-8BA082BF8245}" srcOrd="6" destOrd="0" presId="urn:microsoft.com/office/officeart/2005/8/layout/chevron2"/>
    <dgm:cxn modelId="{6070BF98-570B-CA4F-B861-FA545E163BF9}" type="presParOf" srcId="{7DE5CA60-2794-6E43-B42D-8BA082BF8245}" destId="{9B7701A7-242F-6645-8125-7E2FBFBCA0C9}" srcOrd="0" destOrd="0" presId="urn:microsoft.com/office/officeart/2005/8/layout/chevron2"/>
    <dgm:cxn modelId="{A4D765CB-1013-8242-8328-C107BC204A89}" type="presParOf" srcId="{7DE5CA60-2794-6E43-B42D-8BA082BF8245}" destId="{527487C6-CD36-4742-BE33-088E248EA9E0}" srcOrd="1" destOrd="0" presId="urn:microsoft.com/office/officeart/2005/8/layout/chevron2"/>
    <dgm:cxn modelId="{AF988DE2-CFFC-884B-AFCD-29C340983E9A}" type="presParOf" srcId="{CD4FA900-8BA7-A340-81E3-B240B9617D43}" destId="{5C9E7D4D-7EE9-3E4D-AFBE-98B1F01897D3}" srcOrd="7" destOrd="0" presId="urn:microsoft.com/office/officeart/2005/8/layout/chevron2"/>
    <dgm:cxn modelId="{2F7FFBC6-AB78-284B-87E6-FB399E76246F}" type="presParOf" srcId="{CD4FA900-8BA7-A340-81E3-B240B9617D43}" destId="{4D43E9C2-A021-AD47-991C-E6B9B6CD69A0}" srcOrd="8" destOrd="0" presId="urn:microsoft.com/office/officeart/2005/8/layout/chevron2"/>
    <dgm:cxn modelId="{24AF29CE-316F-DB4B-BDE1-EEFC8377E85C}" type="presParOf" srcId="{4D43E9C2-A021-AD47-991C-E6B9B6CD69A0}" destId="{FCB0DDB6-27FE-F840-A610-115BDC9EDA8C}" srcOrd="0" destOrd="0" presId="urn:microsoft.com/office/officeart/2005/8/layout/chevron2"/>
    <dgm:cxn modelId="{1BF36023-0422-6A4D-8729-FB555B053E31}" type="presParOf" srcId="{4D43E9C2-A021-AD47-991C-E6B9B6CD69A0}" destId="{953062FA-AAAA-404E-B597-E1A5291859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8162EF-B564-EB42-8989-2E70197B5A31}"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en-US"/>
        </a:p>
      </dgm:t>
    </dgm:pt>
    <dgm:pt modelId="{7E4B3036-E864-4040-BAF8-96C43BB0C819}">
      <dgm:prSet phldrT="[Text]"/>
      <dgm:spPr>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gradFill>
      </dgm:spPr>
      <dgm:t>
        <a:bodyPr/>
        <a:lstStyle/>
        <a:p>
          <a:endParaRPr lang="en-US" dirty="0"/>
        </a:p>
      </dgm:t>
    </dgm:pt>
    <dgm:pt modelId="{EDD7B1C2-FC16-C946-84B7-B4D9384955FC}" type="parTrans" cxnId="{38B526D5-B730-8A41-BF78-D0170CF3F882}">
      <dgm:prSet/>
      <dgm:spPr/>
      <dgm:t>
        <a:bodyPr/>
        <a:lstStyle/>
        <a:p>
          <a:endParaRPr lang="en-US"/>
        </a:p>
      </dgm:t>
    </dgm:pt>
    <dgm:pt modelId="{37A1F7B1-8C85-9947-9AA4-B2DA9C638D91}" type="sibTrans" cxnId="{38B526D5-B730-8A41-BF78-D0170CF3F882}">
      <dgm:prSet/>
      <dgm:spPr/>
      <dgm:t>
        <a:bodyPr/>
        <a:lstStyle/>
        <a:p>
          <a:endParaRPr lang="en-US"/>
        </a:p>
      </dgm:t>
    </dgm:pt>
    <dgm:pt modelId="{64088334-19AE-6649-83DD-8A336D6315FA}">
      <dgm:prSet phldrT="[Text]"/>
      <dgm:spPr/>
      <dgm:t>
        <a:bodyPr/>
        <a:lstStyle/>
        <a:p>
          <a:endParaRPr lang="en-US" dirty="0"/>
        </a:p>
      </dgm:t>
    </dgm:pt>
    <dgm:pt modelId="{FA5A22C5-EEF5-E348-847A-E1E0CCE6E4AC}" type="parTrans" cxnId="{5A946808-174D-0048-8565-FBEF67FCE951}">
      <dgm:prSet/>
      <dgm:spPr/>
      <dgm:t>
        <a:bodyPr/>
        <a:lstStyle/>
        <a:p>
          <a:endParaRPr lang="en-US"/>
        </a:p>
      </dgm:t>
    </dgm:pt>
    <dgm:pt modelId="{DBB9F645-824B-4843-BAB7-324465B40361}" type="sibTrans" cxnId="{5A946808-174D-0048-8565-FBEF67FCE951}">
      <dgm:prSet/>
      <dgm:spPr/>
      <dgm:t>
        <a:bodyPr/>
        <a:lstStyle/>
        <a:p>
          <a:endParaRPr lang="en-US"/>
        </a:p>
      </dgm:t>
    </dgm:pt>
    <dgm:pt modelId="{90872D69-3DDE-8B49-BB63-80A0DAF65103}">
      <dgm:prSet/>
      <dgm:spPr/>
      <dgm:t>
        <a:bodyPr/>
        <a:lstStyle/>
        <a:p>
          <a:pPr>
            <a:buFont typeface="+mj-lt"/>
            <a:buAutoNum type="arabicPeriod"/>
          </a:pPr>
          <a:r>
            <a:rPr lang="en-US" b="0" dirty="0">
              <a:solidFill>
                <a:schemeClr val="bg2">
                  <a:lumMod val="75000"/>
                </a:schemeClr>
              </a:solidFill>
            </a:rPr>
            <a:t> Sexual behavior proportions – “general” and “key” populations</a:t>
          </a:r>
        </a:p>
      </dgm:t>
    </dgm:pt>
    <dgm:pt modelId="{6DE664EC-3BD9-E54D-9378-2A618D1A3C6A}" type="parTrans" cxnId="{BFFA2923-ABC8-C24C-BA09-A3408A15D00A}">
      <dgm:prSet/>
      <dgm:spPr/>
      <dgm:t>
        <a:bodyPr/>
        <a:lstStyle/>
        <a:p>
          <a:endParaRPr lang="en-US"/>
        </a:p>
      </dgm:t>
    </dgm:pt>
    <dgm:pt modelId="{45B7E0E3-2274-1748-978F-3F2A4D095D4B}" type="sibTrans" cxnId="{BFFA2923-ABC8-C24C-BA09-A3408A15D00A}">
      <dgm:prSet/>
      <dgm:spPr/>
      <dgm:t>
        <a:bodyPr/>
        <a:lstStyle/>
        <a:p>
          <a:endParaRPr lang="en-US"/>
        </a:p>
      </dgm:t>
    </dgm:pt>
    <dgm:pt modelId="{98FDCA72-8275-914A-8587-36DD4AB98C10}">
      <dgm:prSet/>
      <dgm:spPr/>
      <dgm:t>
        <a:bodyPr/>
        <a:lstStyle/>
        <a:p>
          <a:pPr>
            <a:buFont typeface="+mj-lt"/>
            <a:buAutoNum type="arabicPeriod" startAt="2"/>
          </a:pPr>
          <a:r>
            <a:rPr lang="en-US" b="0" dirty="0">
              <a:solidFill>
                <a:schemeClr val="bg2">
                  <a:lumMod val="75000"/>
                </a:schemeClr>
              </a:solidFill>
            </a:rPr>
            <a:t> Population sizes by </a:t>
          </a:r>
          <a:r>
            <a:rPr lang="en-US" b="0" dirty="0" err="1">
              <a:solidFill>
                <a:schemeClr val="bg2">
                  <a:lumMod val="75000"/>
                </a:schemeClr>
              </a:solidFill>
            </a:rPr>
            <a:t>behaviour</a:t>
          </a:r>
          <a:endParaRPr lang="en-US" b="0" dirty="0">
            <a:solidFill>
              <a:schemeClr val="bg2">
                <a:lumMod val="75000"/>
              </a:schemeClr>
            </a:solidFill>
          </a:endParaRPr>
        </a:p>
      </dgm:t>
    </dgm:pt>
    <dgm:pt modelId="{CF8A489D-EB42-1949-A950-E8E1717275BF}" type="parTrans" cxnId="{A1A1F90A-29B4-1044-BC46-4DE3CB5A7FBC}">
      <dgm:prSet/>
      <dgm:spPr/>
      <dgm:t>
        <a:bodyPr/>
        <a:lstStyle/>
        <a:p>
          <a:endParaRPr lang="en-US"/>
        </a:p>
      </dgm:t>
    </dgm:pt>
    <dgm:pt modelId="{0CFF0529-D716-9549-956C-EC5C39C59A3B}" type="sibTrans" cxnId="{A1A1F90A-29B4-1044-BC46-4DE3CB5A7FBC}">
      <dgm:prSet/>
      <dgm:spPr/>
      <dgm:t>
        <a:bodyPr/>
        <a:lstStyle/>
        <a:p>
          <a:endParaRPr lang="en-US"/>
        </a:p>
      </dgm:t>
    </dgm:pt>
    <dgm:pt modelId="{E2D24C92-D22B-2C42-AE07-1916C894D7FC}">
      <dgm:prSet phldrT="[Text]"/>
      <dgm:spPr/>
      <dgm:t>
        <a:bodyPr/>
        <a:lstStyle/>
        <a:p>
          <a:endParaRPr lang="en-US" dirty="0"/>
        </a:p>
      </dgm:t>
    </dgm:pt>
    <dgm:pt modelId="{E1D8355B-D685-D840-8EC0-5E59E4CC462C}" type="sibTrans" cxnId="{CB3D32BB-7CE8-A649-AB32-54633EE1AC43}">
      <dgm:prSet/>
      <dgm:spPr/>
      <dgm:t>
        <a:bodyPr/>
        <a:lstStyle/>
        <a:p>
          <a:endParaRPr lang="en-US"/>
        </a:p>
      </dgm:t>
    </dgm:pt>
    <dgm:pt modelId="{D0FE1F69-BA5B-4142-B2C8-A5715F84C551}" type="parTrans" cxnId="{CB3D32BB-7CE8-A649-AB32-54633EE1AC43}">
      <dgm:prSet/>
      <dgm:spPr/>
      <dgm:t>
        <a:bodyPr/>
        <a:lstStyle/>
        <a:p>
          <a:endParaRPr lang="en-US"/>
        </a:p>
      </dgm:t>
    </dgm:pt>
    <dgm:pt modelId="{5962ED4E-9302-B14E-9FA3-711A7A285AD4}">
      <dgm:prSet/>
      <dgm:spPr/>
      <dgm:t>
        <a:bodyPr/>
        <a:lstStyle/>
        <a:p>
          <a:pPr>
            <a:buFont typeface="+mj-lt"/>
            <a:buAutoNum type="arabicPeriod" startAt="3"/>
          </a:pPr>
          <a:r>
            <a:rPr lang="en-US" b="0" dirty="0">
              <a:solidFill>
                <a:schemeClr val="bg2">
                  <a:lumMod val="75000"/>
                </a:schemeClr>
              </a:solidFill>
            </a:rPr>
            <a:t>HIV prevalence by </a:t>
          </a:r>
          <a:r>
            <a:rPr lang="en-US" b="0" dirty="0" err="1">
              <a:solidFill>
                <a:schemeClr val="bg2">
                  <a:lumMod val="75000"/>
                </a:schemeClr>
              </a:solidFill>
            </a:rPr>
            <a:t>behaviour</a:t>
          </a:r>
          <a:r>
            <a:rPr lang="en-US" b="0" dirty="0">
              <a:solidFill>
                <a:schemeClr val="bg2">
                  <a:lumMod val="75000"/>
                </a:schemeClr>
              </a:solidFill>
            </a:rPr>
            <a:t> </a:t>
          </a:r>
          <a:endParaRPr lang="en-US" dirty="0">
            <a:solidFill>
              <a:schemeClr val="bg2">
                <a:lumMod val="75000"/>
              </a:schemeClr>
            </a:solidFill>
          </a:endParaRPr>
        </a:p>
      </dgm:t>
    </dgm:pt>
    <dgm:pt modelId="{F0D240AE-F686-4C4C-A813-631BE70D6F95}" type="parTrans" cxnId="{8191786E-E624-BB4F-B669-ED4302FB0A1E}">
      <dgm:prSet/>
      <dgm:spPr/>
      <dgm:t>
        <a:bodyPr/>
        <a:lstStyle/>
        <a:p>
          <a:endParaRPr lang="en-US"/>
        </a:p>
      </dgm:t>
    </dgm:pt>
    <dgm:pt modelId="{925DEE79-7533-7248-AA04-6479C3A2F29E}" type="sibTrans" cxnId="{8191786E-E624-BB4F-B669-ED4302FB0A1E}">
      <dgm:prSet/>
      <dgm:spPr/>
      <dgm:t>
        <a:bodyPr/>
        <a:lstStyle/>
        <a:p>
          <a:endParaRPr lang="en-US"/>
        </a:p>
      </dgm:t>
    </dgm:pt>
    <dgm:pt modelId="{5203834D-AEE4-6E44-8B0F-7158DA63B440}">
      <dgm:prSet/>
      <dgm:spPr/>
      <dgm:t>
        <a:bodyPr/>
        <a:lstStyle/>
        <a:p>
          <a:endParaRPr lang="en-US"/>
        </a:p>
      </dgm:t>
    </dgm:pt>
    <dgm:pt modelId="{9D38D9F7-400E-744F-8C84-35FE9358CF75}" type="parTrans" cxnId="{CDF91853-4D09-9B4D-BE6F-4E27353DB88E}">
      <dgm:prSet/>
      <dgm:spPr/>
      <dgm:t>
        <a:bodyPr/>
        <a:lstStyle/>
        <a:p>
          <a:endParaRPr lang="en-US"/>
        </a:p>
      </dgm:t>
    </dgm:pt>
    <dgm:pt modelId="{BEFE6893-E600-164E-A25F-35361C32ABED}" type="sibTrans" cxnId="{CDF91853-4D09-9B4D-BE6F-4E27353DB88E}">
      <dgm:prSet/>
      <dgm:spPr/>
      <dgm:t>
        <a:bodyPr/>
        <a:lstStyle/>
        <a:p>
          <a:endParaRPr lang="en-US"/>
        </a:p>
      </dgm:t>
    </dgm:pt>
    <dgm:pt modelId="{1A507AAC-03B3-1A4B-89FE-04C5DC83EFCE}">
      <dgm:prSet/>
      <dgm:spPr/>
      <dgm:t>
        <a:bodyPr/>
        <a:lstStyle/>
        <a:p>
          <a:pPr>
            <a:buFont typeface="+mj-lt"/>
            <a:buAutoNum type="arabicPeriod" startAt="4"/>
          </a:pPr>
          <a:r>
            <a:rPr lang="en-US" b="1" dirty="0">
              <a:solidFill>
                <a:schemeClr val="tx1"/>
              </a:solidFill>
            </a:rPr>
            <a:t> HIV incidence rates by </a:t>
          </a:r>
          <a:r>
            <a:rPr lang="en-US" b="1" dirty="0" err="1">
              <a:solidFill>
                <a:schemeClr val="tx1"/>
              </a:solidFill>
            </a:rPr>
            <a:t>behaviour</a:t>
          </a:r>
          <a:endParaRPr lang="en-US" b="1" dirty="0">
            <a:solidFill>
              <a:schemeClr val="tx1"/>
            </a:solidFill>
          </a:endParaRPr>
        </a:p>
      </dgm:t>
    </dgm:pt>
    <dgm:pt modelId="{D7CA43E2-D51B-7A48-BA24-05496C2F8703}" type="parTrans" cxnId="{1A43FEF1-6DE0-7B4B-A771-076B35137C0E}">
      <dgm:prSet/>
      <dgm:spPr/>
      <dgm:t>
        <a:bodyPr/>
        <a:lstStyle/>
        <a:p>
          <a:endParaRPr lang="en-US"/>
        </a:p>
      </dgm:t>
    </dgm:pt>
    <dgm:pt modelId="{C1E9AD22-6EDE-0C4C-99E1-A363E8167146}" type="sibTrans" cxnId="{1A43FEF1-6DE0-7B4B-A771-076B35137C0E}">
      <dgm:prSet/>
      <dgm:spPr/>
      <dgm:t>
        <a:bodyPr/>
        <a:lstStyle/>
        <a:p>
          <a:endParaRPr lang="en-US"/>
        </a:p>
      </dgm:t>
    </dgm:pt>
    <dgm:pt modelId="{B3EBCFFF-A861-FF4C-9896-982C09693060}">
      <dgm:prSet/>
      <dgm:spPr/>
      <dgm:t>
        <a:bodyPr/>
        <a:lstStyle/>
        <a:p>
          <a:endParaRPr lang="en-US"/>
        </a:p>
      </dgm:t>
    </dgm:pt>
    <dgm:pt modelId="{4F90130C-1E1B-294E-8C3A-A6A7E1EFBA2F}" type="parTrans" cxnId="{50C42DFD-E228-2B4D-8EF9-15984BCCAC45}">
      <dgm:prSet/>
      <dgm:spPr/>
      <dgm:t>
        <a:bodyPr/>
        <a:lstStyle/>
        <a:p>
          <a:endParaRPr lang="en-US"/>
        </a:p>
      </dgm:t>
    </dgm:pt>
    <dgm:pt modelId="{9CDE52FF-26EF-B941-845F-94F77096D2E5}" type="sibTrans" cxnId="{50C42DFD-E228-2B4D-8EF9-15984BCCAC45}">
      <dgm:prSet/>
      <dgm:spPr/>
      <dgm:t>
        <a:bodyPr/>
        <a:lstStyle/>
        <a:p>
          <a:endParaRPr lang="en-US"/>
        </a:p>
      </dgm:t>
    </dgm:pt>
    <dgm:pt modelId="{79F41F54-277B-BD44-8F21-FBF7419CDCCC}">
      <dgm:prSet/>
      <dgm:spPr/>
      <dgm:t>
        <a:bodyPr/>
        <a:lstStyle/>
        <a:p>
          <a:pPr>
            <a:buFont typeface="+mj-lt"/>
            <a:buAutoNum type="arabicPeriod" startAt="5"/>
          </a:pPr>
          <a:r>
            <a:rPr lang="en-US" dirty="0">
              <a:solidFill>
                <a:schemeClr val="bg2">
                  <a:lumMod val="75000"/>
                </a:schemeClr>
              </a:solidFill>
            </a:rPr>
            <a:t> Number of new infections by </a:t>
          </a:r>
          <a:r>
            <a:rPr lang="en-US" dirty="0" err="1">
              <a:solidFill>
                <a:schemeClr val="bg2">
                  <a:lumMod val="75000"/>
                </a:schemeClr>
              </a:solidFill>
            </a:rPr>
            <a:t>behaviour</a:t>
          </a:r>
          <a:endParaRPr lang="en-US" dirty="0">
            <a:solidFill>
              <a:schemeClr val="bg2">
                <a:lumMod val="75000"/>
              </a:schemeClr>
            </a:solidFill>
          </a:endParaRPr>
        </a:p>
      </dgm:t>
    </dgm:pt>
    <dgm:pt modelId="{27867E6F-EAE4-CB4B-B822-6AFA04F607EA}" type="parTrans" cxnId="{46435F8E-F594-0F41-80B7-A82323F0B50A}">
      <dgm:prSet/>
      <dgm:spPr/>
      <dgm:t>
        <a:bodyPr/>
        <a:lstStyle/>
        <a:p>
          <a:endParaRPr lang="en-US"/>
        </a:p>
      </dgm:t>
    </dgm:pt>
    <dgm:pt modelId="{53BBF3DB-C989-6448-B179-9144554CD41E}" type="sibTrans" cxnId="{46435F8E-F594-0F41-80B7-A82323F0B50A}">
      <dgm:prSet/>
      <dgm:spPr/>
      <dgm:t>
        <a:bodyPr/>
        <a:lstStyle/>
        <a:p>
          <a:endParaRPr lang="en-US"/>
        </a:p>
      </dgm:t>
    </dgm:pt>
    <dgm:pt modelId="{CD4FA900-8BA7-A340-81E3-B240B9617D43}" type="pres">
      <dgm:prSet presAssocID="{618162EF-B564-EB42-8989-2E70197B5A31}" presName="linearFlow" presStyleCnt="0">
        <dgm:presLayoutVars>
          <dgm:dir/>
          <dgm:animLvl val="lvl"/>
          <dgm:resizeHandles val="exact"/>
        </dgm:presLayoutVars>
      </dgm:prSet>
      <dgm:spPr/>
    </dgm:pt>
    <dgm:pt modelId="{EDDC1155-CF79-8E4E-9B24-016E63E2257A}" type="pres">
      <dgm:prSet presAssocID="{7E4B3036-E864-4040-BAF8-96C43BB0C819}" presName="composite" presStyleCnt="0"/>
      <dgm:spPr/>
    </dgm:pt>
    <dgm:pt modelId="{F711B86A-AEFC-364C-B3D7-B22FAEE409CB}" type="pres">
      <dgm:prSet presAssocID="{7E4B3036-E864-4040-BAF8-96C43BB0C819}" presName="parentText" presStyleLbl="alignNode1" presStyleIdx="0" presStyleCnt="5">
        <dgm:presLayoutVars>
          <dgm:chMax val="1"/>
          <dgm:bulletEnabled val="1"/>
        </dgm:presLayoutVars>
      </dgm:prSet>
      <dgm:spPr/>
    </dgm:pt>
    <dgm:pt modelId="{2252DB26-4199-0948-A1BB-317559A84EC8}" type="pres">
      <dgm:prSet presAssocID="{7E4B3036-E864-4040-BAF8-96C43BB0C819}" presName="descendantText" presStyleLbl="alignAcc1" presStyleIdx="0" presStyleCnt="5">
        <dgm:presLayoutVars>
          <dgm:bulletEnabled val="1"/>
        </dgm:presLayoutVars>
      </dgm:prSet>
      <dgm:spPr/>
    </dgm:pt>
    <dgm:pt modelId="{3674B56A-099A-3443-A60B-09AEE61D9B19}" type="pres">
      <dgm:prSet presAssocID="{37A1F7B1-8C85-9947-9AA4-B2DA9C638D91}" presName="sp" presStyleCnt="0"/>
      <dgm:spPr/>
    </dgm:pt>
    <dgm:pt modelId="{BF67446F-01FE-8345-BF9B-14E52B80243B}" type="pres">
      <dgm:prSet presAssocID="{64088334-19AE-6649-83DD-8A336D6315FA}" presName="composite" presStyleCnt="0"/>
      <dgm:spPr/>
    </dgm:pt>
    <dgm:pt modelId="{D1E15CDC-ADFB-5244-AE18-10BF8D29B99B}" type="pres">
      <dgm:prSet presAssocID="{64088334-19AE-6649-83DD-8A336D6315FA}" presName="parentText" presStyleLbl="alignNode1" presStyleIdx="1" presStyleCnt="5">
        <dgm:presLayoutVars>
          <dgm:chMax val="1"/>
          <dgm:bulletEnabled val="1"/>
        </dgm:presLayoutVars>
      </dgm:prSet>
      <dgm:spPr/>
    </dgm:pt>
    <dgm:pt modelId="{277B5F38-855E-004C-9730-D96FF614B892}" type="pres">
      <dgm:prSet presAssocID="{64088334-19AE-6649-83DD-8A336D6315FA}" presName="descendantText" presStyleLbl="alignAcc1" presStyleIdx="1" presStyleCnt="5">
        <dgm:presLayoutVars>
          <dgm:bulletEnabled val="1"/>
        </dgm:presLayoutVars>
      </dgm:prSet>
      <dgm:spPr/>
    </dgm:pt>
    <dgm:pt modelId="{3CBD76B8-9821-184C-AB78-295322ACAB3A}" type="pres">
      <dgm:prSet presAssocID="{DBB9F645-824B-4843-BAB7-324465B40361}" presName="sp" presStyleCnt="0"/>
      <dgm:spPr/>
    </dgm:pt>
    <dgm:pt modelId="{93653F23-B13D-0B40-A2D8-30008221778A}" type="pres">
      <dgm:prSet presAssocID="{E2D24C92-D22B-2C42-AE07-1916C894D7FC}" presName="composite" presStyleCnt="0"/>
      <dgm:spPr/>
    </dgm:pt>
    <dgm:pt modelId="{BD3A39FA-7388-9944-80D1-28AB2C8629EE}" type="pres">
      <dgm:prSet presAssocID="{E2D24C92-D22B-2C42-AE07-1916C894D7FC}" presName="parentText" presStyleLbl="alignNode1" presStyleIdx="2" presStyleCnt="5">
        <dgm:presLayoutVars>
          <dgm:chMax val="1"/>
          <dgm:bulletEnabled val="1"/>
        </dgm:presLayoutVars>
      </dgm:prSet>
      <dgm:spPr/>
    </dgm:pt>
    <dgm:pt modelId="{BE94D1C1-5C4C-BF40-B978-BF133897B6A2}" type="pres">
      <dgm:prSet presAssocID="{E2D24C92-D22B-2C42-AE07-1916C894D7FC}" presName="descendantText" presStyleLbl="alignAcc1" presStyleIdx="2" presStyleCnt="5">
        <dgm:presLayoutVars>
          <dgm:bulletEnabled val="1"/>
        </dgm:presLayoutVars>
      </dgm:prSet>
      <dgm:spPr/>
    </dgm:pt>
    <dgm:pt modelId="{3F6D76E6-E61C-4740-9D61-3F65B8A6B0D8}" type="pres">
      <dgm:prSet presAssocID="{E1D8355B-D685-D840-8EC0-5E59E4CC462C}" presName="sp" presStyleCnt="0"/>
      <dgm:spPr/>
    </dgm:pt>
    <dgm:pt modelId="{7DE5CA60-2794-6E43-B42D-8BA082BF8245}" type="pres">
      <dgm:prSet presAssocID="{5203834D-AEE4-6E44-8B0F-7158DA63B440}" presName="composite" presStyleCnt="0"/>
      <dgm:spPr/>
    </dgm:pt>
    <dgm:pt modelId="{9B7701A7-242F-6645-8125-7E2FBFBCA0C9}" type="pres">
      <dgm:prSet presAssocID="{5203834D-AEE4-6E44-8B0F-7158DA63B440}" presName="parentText" presStyleLbl="alignNode1" presStyleIdx="3" presStyleCnt="5">
        <dgm:presLayoutVars>
          <dgm:chMax val="1"/>
          <dgm:bulletEnabled val="1"/>
        </dgm:presLayoutVars>
      </dgm:prSet>
      <dgm:spPr/>
    </dgm:pt>
    <dgm:pt modelId="{527487C6-CD36-4742-BE33-088E248EA9E0}" type="pres">
      <dgm:prSet presAssocID="{5203834D-AEE4-6E44-8B0F-7158DA63B440}" presName="descendantText" presStyleLbl="alignAcc1" presStyleIdx="3" presStyleCnt="5">
        <dgm:presLayoutVars>
          <dgm:bulletEnabled val="1"/>
        </dgm:presLayoutVars>
      </dgm:prSet>
      <dgm:spPr/>
    </dgm:pt>
    <dgm:pt modelId="{5C9E7D4D-7EE9-3E4D-AFBE-98B1F01897D3}" type="pres">
      <dgm:prSet presAssocID="{BEFE6893-E600-164E-A25F-35361C32ABED}" presName="sp" presStyleCnt="0"/>
      <dgm:spPr/>
    </dgm:pt>
    <dgm:pt modelId="{4D43E9C2-A021-AD47-991C-E6B9B6CD69A0}" type="pres">
      <dgm:prSet presAssocID="{B3EBCFFF-A861-FF4C-9896-982C09693060}" presName="composite" presStyleCnt="0"/>
      <dgm:spPr/>
    </dgm:pt>
    <dgm:pt modelId="{FCB0DDB6-27FE-F840-A610-115BDC9EDA8C}" type="pres">
      <dgm:prSet presAssocID="{B3EBCFFF-A861-FF4C-9896-982C09693060}" presName="parentText" presStyleLbl="alignNode1" presStyleIdx="4" presStyleCnt="5">
        <dgm:presLayoutVars>
          <dgm:chMax val="1"/>
          <dgm:bulletEnabled val="1"/>
        </dgm:presLayoutVars>
      </dgm:prSet>
      <dgm:spPr/>
    </dgm:pt>
    <dgm:pt modelId="{953062FA-AAAA-404E-B597-E1A5291859D3}" type="pres">
      <dgm:prSet presAssocID="{B3EBCFFF-A861-FF4C-9896-982C09693060}" presName="descendantText" presStyleLbl="alignAcc1" presStyleIdx="4" presStyleCnt="5">
        <dgm:presLayoutVars>
          <dgm:bulletEnabled val="1"/>
        </dgm:presLayoutVars>
      </dgm:prSet>
      <dgm:spPr/>
    </dgm:pt>
  </dgm:ptLst>
  <dgm:cxnLst>
    <dgm:cxn modelId="{6CEFDF06-3C86-F24C-8AE1-9BC0A4910BDE}" type="presOf" srcId="{64088334-19AE-6649-83DD-8A336D6315FA}" destId="{D1E15CDC-ADFB-5244-AE18-10BF8D29B99B}" srcOrd="0" destOrd="0" presId="urn:microsoft.com/office/officeart/2005/8/layout/chevron2"/>
    <dgm:cxn modelId="{5A946808-174D-0048-8565-FBEF67FCE951}" srcId="{618162EF-B564-EB42-8989-2E70197B5A31}" destId="{64088334-19AE-6649-83DD-8A336D6315FA}" srcOrd="1" destOrd="0" parTransId="{FA5A22C5-EEF5-E348-847A-E1E0CCE6E4AC}" sibTransId="{DBB9F645-824B-4843-BAB7-324465B40361}"/>
    <dgm:cxn modelId="{A1A1F90A-29B4-1044-BC46-4DE3CB5A7FBC}" srcId="{64088334-19AE-6649-83DD-8A336D6315FA}" destId="{98FDCA72-8275-914A-8587-36DD4AB98C10}" srcOrd="0" destOrd="0" parTransId="{CF8A489D-EB42-1949-A950-E8E1717275BF}" sibTransId="{0CFF0529-D716-9549-956C-EC5C39C59A3B}"/>
    <dgm:cxn modelId="{C6DF730C-A863-1D42-9D32-3AAAFA911D3E}" type="presOf" srcId="{98FDCA72-8275-914A-8587-36DD4AB98C10}" destId="{277B5F38-855E-004C-9730-D96FF614B892}" srcOrd="0" destOrd="0" presId="urn:microsoft.com/office/officeart/2005/8/layout/chevron2"/>
    <dgm:cxn modelId="{BFFA2923-ABC8-C24C-BA09-A3408A15D00A}" srcId="{7E4B3036-E864-4040-BAF8-96C43BB0C819}" destId="{90872D69-3DDE-8B49-BB63-80A0DAF65103}" srcOrd="0" destOrd="0" parTransId="{6DE664EC-3BD9-E54D-9378-2A618D1A3C6A}" sibTransId="{45B7E0E3-2274-1748-978F-3F2A4D095D4B}"/>
    <dgm:cxn modelId="{5B22D623-F4DF-7040-BD1D-97712D982740}" type="presOf" srcId="{90872D69-3DDE-8B49-BB63-80A0DAF65103}" destId="{2252DB26-4199-0948-A1BB-317559A84EC8}" srcOrd="0" destOrd="0" presId="urn:microsoft.com/office/officeart/2005/8/layout/chevron2"/>
    <dgm:cxn modelId="{CDF91853-4D09-9B4D-BE6F-4E27353DB88E}" srcId="{618162EF-B564-EB42-8989-2E70197B5A31}" destId="{5203834D-AEE4-6E44-8B0F-7158DA63B440}" srcOrd="3" destOrd="0" parTransId="{9D38D9F7-400E-744F-8C84-35FE9358CF75}" sibTransId="{BEFE6893-E600-164E-A25F-35361C32ABED}"/>
    <dgm:cxn modelId="{5FBE5D55-AF0B-D54E-A37B-1DB75FC2CFC9}" type="presOf" srcId="{5962ED4E-9302-B14E-9FA3-711A7A285AD4}" destId="{BE94D1C1-5C4C-BF40-B978-BF133897B6A2}" srcOrd="0" destOrd="0" presId="urn:microsoft.com/office/officeart/2005/8/layout/chevron2"/>
    <dgm:cxn modelId="{5AEA5757-45D6-3C49-AA7E-827A73C073B0}" type="presOf" srcId="{79F41F54-277B-BD44-8F21-FBF7419CDCCC}" destId="{953062FA-AAAA-404E-B597-E1A5291859D3}" srcOrd="0" destOrd="0" presId="urn:microsoft.com/office/officeart/2005/8/layout/chevron2"/>
    <dgm:cxn modelId="{DB4D8C68-1E42-8E4F-9F18-7CCD9D639662}" type="presOf" srcId="{B3EBCFFF-A861-FF4C-9896-982C09693060}" destId="{FCB0DDB6-27FE-F840-A610-115BDC9EDA8C}" srcOrd="0" destOrd="0" presId="urn:microsoft.com/office/officeart/2005/8/layout/chevron2"/>
    <dgm:cxn modelId="{8191786E-E624-BB4F-B669-ED4302FB0A1E}" srcId="{E2D24C92-D22B-2C42-AE07-1916C894D7FC}" destId="{5962ED4E-9302-B14E-9FA3-711A7A285AD4}" srcOrd="0" destOrd="0" parTransId="{F0D240AE-F686-4C4C-A813-631BE70D6F95}" sibTransId="{925DEE79-7533-7248-AA04-6479C3A2F29E}"/>
    <dgm:cxn modelId="{46435F8E-F594-0F41-80B7-A82323F0B50A}" srcId="{B3EBCFFF-A861-FF4C-9896-982C09693060}" destId="{79F41F54-277B-BD44-8F21-FBF7419CDCCC}" srcOrd="0" destOrd="0" parTransId="{27867E6F-EAE4-CB4B-B822-6AFA04F607EA}" sibTransId="{53BBF3DB-C989-6448-B179-9144554CD41E}"/>
    <dgm:cxn modelId="{C4E3F296-A9B8-CC40-A8B2-1F4BDC8F2E72}" type="presOf" srcId="{7E4B3036-E864-4040-BAF8-96C43BB0C819}" destId="{F711B86A-AEFC-364C-B3D7-B22FAEE409CB}" srcOrd="0" destOrd="0" presId="urn:microsoft.com/office/officeart/2005/8/layout/chevron2"/>
    <dgm:cxn modelId="{1518DEA5-7A33-4D43-8B74-2207D6BBF056}" type="presOf" srcId="{E2D24C92-D22B-2C42-AE07-1916C894D7FC}" destId="{BD3A39FA-7388-9944-80D1-28AB2C8629EE}" srcOrd="0" destOrd="0" presId="urn:microsoft.com/office/officeart/2005/8/layout/chevron2"/>
    <dgm:cxn modelId="{CB3D32BB-7CE8-A649-AB32-54633EE1AC43}" srcId="{618162EF-B564-EB42-8989-2E70197B5A31}" destId="{E2D24C92-D22B-2C42-AE07-1916C894D7FC}" srcOrd="2" destOrd="0" parTransId="{D0FE1F69-BA5B-4142-B2C8-A5715F84C551}" sibTransId="{E1D8355B-D685-D840-8EC0-5E59E4CC462C}"/>
    <dgm:cxn modelId="{8E7891BE-BB2A-8647-A41B-14C4B8A8EE05}" type="presOf" srcId="{618162EF-B564-EB42-8989-2E70197B5A31}" destId="{CD4FA900-8BA7-A340-81E3-B240B9617D43}" srcOrd="0" destOrd="0" presId="urn:microsoft.com/office/officeart/2005/8/layout/chevron2"/>
    <dgm:cxn modelId="{FD8F6ACB-5AEA-CC4A-8FC3-9E5D36A46499}" type="presOf" srcId="{5203834D-AEE4-6E44-8B0F-7158DA63B440}" destId="{9B7701A7-242F-6645-8125-7E2FBFBCA0C9}" srcOrd="0" destOrd="0" presId="urn:microsoft.com/office/officeart/2005/8/layout/chevron2"/>
    <dgm:cxn modelId="{38B526D5-B730-8A41-BF78-D0170CF3F882}" srcId="{618162EF-B564-EB42-8989-2E70197B5A31}" destId="{7E4B3036-E864-4040-BAF8-96C43BB0C819}" srcOrd="0" destOrd="0" parTransId="{EDD7B1C2-FC16-C946-84B7-B4D9384955FC}" sibTransId="{37A1F7B1-8C85-9947-9AA4-B2DA9C638D91}"/>
    <dgm:cxn modelId="{1A43FEF1-6DE0-7B4B-A771-076B35137C0E}" srcId="{5203834D-AEE4-6E44-8B0F-7158DA63B440}" destId="{1A507AAC-03B3-1A4B-89FE-04C5DC83EFCE}" srcOrd="0" destOrd="0" parTransId="{D7CA43E2-D51B-7A48-BA24-05496C2F8703}" sibTransId="{C1E9AD22-6EDE-0C4C-99E1-A363E8167146}"/>
    <dgm:cxn modelId="{0A8793F5-DB2D-3143-9F61-8B961BC3C726}" type="presOf" srcId="{1A507AAC-03B3-1A4B-89FE-04C5DC83EFCE}" destId="{527487C6-CD36-4742-BE33-088E248EA9E0}" srcOrd="0" destOrd="0" presId="urn:microsoft.com/office/officeart/2005/8/layout/chevron2"/>
    <dgm:cxn modelId="{50C42DFD-E228-2B4D-8EF9-15984BCCAC45}" srcId="{618162EF-B564-EB42-8989-2E70197B5A31}" destId="{B3EBCFFF-A861-FF4C-9896-982C09693060}" srcOrd="4" destOrd="0" parTransId="{4F90130C-1E1B-294E-8C3A-A6A7E1EFBA2F}" sibTransId="{9CDE52FF-26EF-B941-845F-94F77096D2E5}"/>
    <dgm:cxn modelId="{2FE3AE9A-F7B9-7D4E-BB84-2CBC2C23BDAB}" type="presParOf" srcId="{CD4FA900-8BA7-A340-81E3-B240B9617D43}" destId="{EDDC1155-CF79-8E4E-9B24-016E63E2257A}" srcOrd="0" destOrd="0" presId="urn:microsoft.com/office/officeart/2005/8/layout/chevron2"/>
    <dgm:cxn modelId="{04ECB052-C968-204F-BA62-0F539B1B5592}" type="presParOf" srcId="{EDDC1155-CF79-8E4E-9B24-016E63E2257A}" destId="{F711B86A-AEFC-364C-B3D7-B22FAEE409CB}" srcOrd="0" destOrd="0" presId="urn:microsoft.com/office/officeart/2005/8/layout/chevron2"/>
    <dgm:cxn modelId="{A684FD6B-4E05-B54A-B461-34FD35E43B8D}" type="presParOf" srcId="{EDDC1155-CF79-8E4E-9B24-016E63E2257A}" destId="{2252DB26-4199-0948-A1BB-317559A84EC8}" srcOrd="1" destOrd="0" presId="urn:microsoft.com/office/officeart/2005/8/layout/chevron2"/>
    <dgm:cxn modelId="{5D63EAD0-89DE-B04F-92B3-22C8EDAB9081}" type="presParOf" srcId="{CD4FA900-8BA7-A340-81E3-B240B9617D43}" destId="{3674B56A-099A-3443-A60B-09AEE61D9B19}" srcOrd="1" destOrd="0" presId="urn:microsoft.com/office/officeart/2005/8/layout/chevron2"/>
    <dgm:cxn modelId="{2C1285FF-01DE-E04E-A3CB-F70996A0A6EF}" type="presParOf" srcId="{CD4FA900-8BA7-A340-81E3-B240B9617D43}" destId="{BF67446F-01FE-8345-BF9B-14E52B80243B}" srcOrd="2" destOrd="0" presId="urn:microsoft.com/office/officeart/2005/8/layout/chevron2"/>
    <dgm:cxn modelId="{97D843EC-6938-A145-A747-E2BEA6613D07}" type="presParOf" srcId="{BF67446F-01FE-8345-BF9B-14E52B80243B}" destId="{D1E15CDC-ADFB-5244-AE18-10BF8D29B99B}" srcOrd="0" destOrd="0" presId="urn:microsoft.com/office/officeart/2005/8/layout/chevron2"/>
    <dgm:cxn modelId="{41E8D981-41D4-D149-9D77-5858B814CBCE}" type="presParOf" srcId="{BF67446F-01FE-8345-BF9B-14E52B80243B}" destId="{277B5F38-855E-004C-9730-D96FF614B892}" srcOrd="1" destOrd="0" presId="urn:microsoft.com/office/officeart/2005/8/layout/chevron2"/>
    <dgm:cxn modelId="{56BE879B-BEFF-5F4E-9445-D13B1CF6C704}" type="presParOf" srcId="{CD4FA900-8BA7-A340-81E3-B240B9617D43}" destId="{3CBD76B8-9821-184C-AB78-295322ACAB3A}" srcOrd="3" destOrd="0" presId="urn:microsoft.com/office/officeart/2005/8/layout/chevron2"/>
    <dgm:cxn modelId="{F4D48EDF-DC1C-AA41-932F-B070A424F24B}" type="presParOf" srcId="{CD4FA900-8BA7-A340-81E3-B240B9617D43}" destId="{93653F23-B13D-0B40-A2D8-30008221778A}" srcOrd="4" destOrd="0" presId="urn:microsoft.com/office/officeart/2005/8/layout/chevron2"/>
    <dgm:cxn modelId="{AF8C15E5-89E4-034C-8430-4E59A91F4545}" type="presParOf" srcId="{93653F23-B13D-0B40-A2D8-30008221778A}" destId="{BD3A39FA-7388-9944-80D1-28AB2C8629EE}" srcOrd="0" destOrd="0" presId="urn:microsoft.com/office/officeart/2005/8/layout/chevron2"/>
    <dgm:cxn modelId="{EF492134-6E60-4E46-9859-93EBD89CF2A3}" type="presParOf" srcId="{93653F23-B13D-0B40-A2D8-30008221778A}" destId="{BE94D1C1-5C4C-BF40-B978-BF133897B6A2}" srcOrd="1" destOrd="0" presId="urn:microsoft.com/office/officeart/2005/8/layout/chevron2"/>
    <dgm:cxn modelId="{0F74D6F2-F874-254B-A46C-73DDE0CB94BD}" type="presParOf" srcId="{CD4FA900-8BA7-A340-81E3-B240B9617D43}" destId="{3F6D76E6-E61C-4740-9D61-3F65B8A6B0D8}" srcOrd="5" destOrd="0" presId="urn:microsoft.com/office/officeart/2005/8/layout/chevron2"/>
    <dgm:cxn modelId="{661B94DA-FC5C-DB4F-B284-0F1DE79991E1}" type="presParOf" srcId="{CD4FA900-8BA7-A340-81E3-B240B9617D43}" destId="{7DE5CA60-2794-6E43-B42D-8BA082BF8245}" srcOrd="6" destOrd="0" presId="urn:microsoft.com/office/officeart/2005/8/layout/chevron2"/>
    <dgm:cxn modelId="{6070BF98-570B-CA4F-B861-FA545E163BF9}" type="presParOf" srcId="{7DE5CA60-2794-6E43-B42D-8BA082BF8245}" destId="{9B7701A7-242F-6645-8125-7E2FBFBCA0C9}" srcOrd="0" destOrd="0" presId="urn:microsoft.com/office/officeart/2005/8/layout/chevron2"/>
    <dgm:cxn modelId="{A4D765CB-1013-8242-8328-C107BC204A89}" type="presParOf" srcId="{7DE5CA60-2794-6E43-B42D-8BA082BF8245}" destId="{527487C6-CD36-4742-BE33-088E248EA9E0}" srcOrd="1" destOrd="0" presId="urn:microsoft.com/office/officeart/2005/8/layout/chevron2"/>
    <dgm:cxn modelId="{AF988DE2-CFFC-884B-AFCD-29C340983E9A}" type="presParOf" srcId="{CD4FA900-8BA7-A340-81E3-B240B9617D43}" destId="{5C9E7D4D-7EE9-3E4D-AFBE-98B1F01897D3}" srcOrd="7" destOrd="0" presId="urn:microsoft.com/office/officeart/2005/8/layout/chevron2"/>
    <dgm:cxn modelId="{2F7FFBC6-AB78-284B-87E6-FB399E76246F}" type="presParOf" srcId="{CD4FA900-8BA7-A340-81E3-B240B9617D43}" destId="{4D43E9C2-A021-AD47-991C-E6B9B6CD69A0}" srcOrd="8" destOrd="0" presId="urn:microsoft.com/office/officeart/2005/8/layout/chevron2"/>
    <dgm:cxn modelId="{24AF29CE-316F-DB4B-BDE1-EEFC8377E85C}" type="presParOf" srcId="{4D43E9C2-A021-AD47-991C-E6B9B6CD69A0}" destId="{FCB0DDB6-27FE-F840-A610-115BDC9EDA8C}" srcOrd="0" destOrd="0" presId="urn:microsoft.com/office/officeart/2005/8/layout/chevron2"/>
    <dgm:cxn modelId="{1BF36023-0422-6A4D-8729-FB555B053E31}" type="presParOf" srcId="{4D43E9C2-A021-AD47-991C-E6B9B6CD69A0}" destId="{953062FA-AAAA-404E-B597-E1A5291859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B86A-AEFC-364C-B3D7-B22FAEE409CB}">
      <dsp:nvSpPr>
        <dsp:cNvPr id="0" name=""/>
        <dsp:cNvSpPr/>
      </dsp:nvSpPr>
      <dsp:spPr>
        <a:xfrm rot="5400000">
          <a:off x="-246979" y="249182"/>
          <a:ext cx="1646530" cy="1152571"/>
        </a:xfrm>
        <a:prstGeom prst="chevron">
          <a:avLst/>
        </a:prstGeom>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578489"/>
        <a:ext cx="1152571" cy="493959"/>
      </dsp:txXfrm>
    </dsp:sp>
    <dsp:sp modelId="{2252DB26-4199-0948-A1BB-317559A84EC8}">
      <dsp:nvSpPr>
        <dsp:cNvPr id="0" name=""/>
        <dsp:cNvSpPr/>
      </dsp:nvSpPr>
      <dsp:spPr>
        <a:xfrm rot="5400000">
          <a:off x="5298963" y="-4144189"/>
          <a:ext cx="1070244" cy="93630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Font typeface="+mj-lt"/>
            <a:buAutoNum type="arabicPeriod"/>
          </a:pPr>
          <a:r>
            <a:rPr lang="en-US" sz="3500" kern="1200" dirty="0"/>
            <a:t> DHS survey data – </a:t>
          </a:r>
          <a:r>
            <a:rPr lang="en-US" sz="3500" kern="1200" dirty="0" err="1"/>
            <a:t>behavioural</a:t>
          </a:r>
          <a:r>
            <a:rPr lang="en-US" sz="3500" kern="1200" dirty="0"/>
            <a:t> risk</a:t>
          </a:r>
        </a:p>
      </dsp:txBody>
      <dsp:txXfrm rot="-5400000">
        <a:off x="1152572" y="54447"/>
        <a:ext cx="9310783" cy="965754"/>
      </dsp:txXfrm>
    </dsp:sp>
    <dsp:sp modelId="{D1E15CDC-ADFB-5244-AE18-10BF8D29B99B}">
      <dsp:nvSpPr>
        <dsp:cNvPr id="0" name=""/>
        <dsp:cNvSpPr/>
      </dsp:nvSpPr>
      <dsp:spPr>
        <a:xfrm rot="5400000">
          <a:off x="-246979" y="1702156"/>
          <a:ext cx="1646530" cy="1152571"/>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2031463"/>
        <a:ext cx="1152571" cy="493959"/>
      </dsp:txXfrm>
    </dsp:sp>
    <dsp:sp modelId="{277B5F38-855E-004C-9730-D96FF614B892}">
      <dsp:nvSpPr>
        <dsp:cNvPr id="0" name=""/>
        <dsp:cNvSpPr/>
      </dsp:nvSpPr>
      <dsp:spPr>
        <a:xfrm rot="5400000">
          <a:off x="5298963" y="-2691214"/>
          <a:ext cx="1070244" cy="93630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Font typeface="+mj-lt"/>
            <a:buAutoNum type="arabicPeriod" startAt="2"/>
          </a:pPr>
          <a:r>
            <a:rPr lang="en-US" sz="3500" b="0" kern="1200" dirty="0">
              <a:solidFill>
                <a:schemeClr val="tx1"/>
              </a:solidFill>
            </a:rPr>
            <a:t> Naomi model – HIV incidence, prevalence, population</a:t>
          </a:r>
          <a:endParaRPr lang="en-US" sz="3500" kern="1200" dirty="0">
            <a:solidFill>
              <a:schemeClr val="tx1"/>
            </a:solidFill>
          </a:endParaRPr>
        </a:p>
      </dsp:txBody>
      <dsp:txXfrm rot="-5400000">
        <a:off x="1152572" y="1507422"/>
        <a:ext cx="9310783" cy="965754"/>
      </dsp:txXfrm>
    </dsp:sp>
    <dsp:sp modelId="{BD3A39FA-7388-9944-80D1-28AB2C8629EE}">
      <dsp:nvSpPr>
        <dsp:cNvPr id="0" name=""/>
        <dsp:cNvSpPr/>
      </dsp:nvSpPr>
      <dsp:spPr>
        <a:xfrm rot="5400000">
          <a:off x="-246979" y="3155131"/>
          <a:ext cx="1646530" cy="1152571"/>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3484438"/>
        <a:ext cx="1152571" cy="493959"/>
      </dsp:txXfrm>
    </dsp:sp>
    <dsp:sp modelId="{BE94D1C1-5C4C-BF40-B978-BF133897B6A2}">
      <dsp:nvSpPr>
        <dsp:cNvPr id="0" name=""/>
        <dsp:cNvSpPr/>
      </dsp:nvSpPr>
      <dsp:spPr>
        <a:xfrm rot="5400000">
          <a:off x="5298963" y="-1238240"/>
          <a:ext cx="1070244" cy="93630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Font typeface="+mj-lt"/>
            <a:buAutoNum type="arabicPeriod" startAt="3"/>
          </a:pPr>
          <a:r>
            <a:rPr lang="en-US" sz="3500" b="0" kern="1200" dirty="0">
              <a:solidFill>
                <a:schemeClr val="tx1"/>
              </a:solidFill>
            </a:rPr>
            <a:t> Key Population size estimates and HIV prevalence</a:t>
          </a:r>
          <a:endParaRPr lang="en-US" sz="3500" kern="1200" dirty="0">
            <a:solidFill>
              <a:schemeClr val="tx1"/>
            </a:solidFill>
          </a:endParaRPr>
        </a:p>
      </dsp:txBody>
      <dsp:txXfrm rot="-5400000">
        <a:off x="1152572" y="2960396"/>
        <a:ext cx="9310783" cy="9657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B86A-AEFC-364C-B3D7-B22FAEE409CB}">
      <dsp:nvSpPr>
        <dsp:cNvPr id="0" name=""/>
        <dsp:cNvSpPr/>
      </dsp:nvSpPr>
      <dsp:spPr>
        <a:xfrm rot="5400000">
          <a:off x="-150857" y="151455"/>
          <a:ext cx="1005718" cy="704003"/>
        </a:xfrm>
        <a:prstGeom prst="chevron">
          <a:avLst/>
        </a:prstGeom>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52600"/>
        <a:ext cx="704003" cy="301715"/>
      </dsp:txXfrm>
    </dsp:sp>
    <dsp:sp modelId="{2252DB26-4199-0948-A1BB-317559A84EC8}">
      <dsp:nvSpPr>
        <dsp:cNvPr id="0" name=""/>
        <dsp:cNvSpPr/>
      </dsp:nvSpPr>
      <dsp:spPr>
        <a:xfrm rot="5400000">
          <a:off x="5282942" y="-4578341"/>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a:pPr>
          <a:r>
            <a:rPr lang="en-US" sz="2600" b="0" kern="1200" dirty="0">
              <a:solidFill>
                <a:schemeClr val="bg2">
                  <a:lumMod val="75000"/>
                </a:schemeClr>
              </a:solidFill>
            </a:rPr>
            <a:t> Sexual behavior proportions – “general” and “key” populations</a:t>
          </a:r>
        </a:p>
      </dsp:txBody>
      <dsp:txXfrm rot="-5400000">
        <a:off x="704003" y="32510"/>
        <a:ext cx="9779684" cy="589893"/>
      </dsp:txXfrm>
    </dsp:sp>
    <dsp:sp modelId="{D1E15CDC-ADFB-5244-AE18-10BF8D29B99B}">
      <dsp:nvSpPr>
        <dsp:cNvPr id="0" name=""/>
        <dsp:cNvSpPr/>
      </dsp:nvSpPr>
      <dsp:spPr>
        <a:xfrm rot="5400000">
          <a:off x="-150857" y="1038948"/>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240093"/>
        <a:ext cx="704003" cy="301715"/>
      </dsp:txXfrm>
    </dsp:sp>
    <dsp:sp modelId="{277B5F38-855E-004C-9730-D96FF614B892}">
      <dsp:nvSpPr>
        <dsp:cNvPr id="0" name=""/>
        <dsp:cNvSpPr/>
      </dsp:nvSpPr>
      <dsp:spPr>
        <a:xfrm rot="5400000">
          <a:off x="5282942" y="-3690849"/>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2"/>
          </a:pPr>
          <a:r>
            <a:rPr lang="en-US" sz="2600" b="0" kern="1200" dirty="0">
              <a:solidFill>
                <a:schemeClr val="bg2">
                  <a:lumMod val="75000"/>
                </a:schemeClr>
              </a:solidFill>
            </a:rPr>
            <a:t> Population sizes by </a:t>
          </a:r>
          <a:r>
            <a:rPr lang="en-US" sz="2600" b="0" kern="1200" dirty="0" err="1">
              <a:solidFill>
                <a:schemeClr val="bg2">
                  <a:lumMod val="75000"/>
                </a:schemeClr>
              </a:solidFill>
            </a:rPr>
            <a:t>behaviour</a:t>
          </a:r>
          <a:endParaRPr lang="en-US" sz="2600" b="0" kern="1200" dirty="0">
            <a:solidFill>
              <a:schemeClr val="bg2">
                <a:lumMod val="75000"/>
              </a:schemeClr>
            </a:solidFill>
          </a:endParaRPr>
        </a:p>
      </dsp:txBody>
      <dsp:txXfrm rot="-5400000">
        <a:off x="704003" y="920002"/>
        <a:ext cx="9779684" cy="589893"/>
      </dsp:txXfrm>
    </dsp:sp>
    <dsp:sp modelId="{BD3A39FA-7388-9944-80D1-28AB2C8629EE}">
      <dsp:nvSpPr>
        <dsp:cNvPr id="0" name=""/>
        <dsp:cNvSpPr/>
      </dsp:nvSpPr>
      <dsp:spPr>
        <a:xfrm rot="5400000">
          <a:off x="-150857" y="1926440"/>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127585"/>
        <a:ext cx="704003" cy="301715"/>
      </dsp:txXfrm>
    </dsp:sp>
    <dsp:sp modelId="{BE94D1C1-5C4C-BF40-B978-BF133897B6A2}">
      <dsp:nvSpPr>
        <dsp:cNvPr id="0" name=""/>
        <dsp:cNvSpPr/>
      </dsp:nvSpPr>
      <dsp:spPr>
        <a:xfrm rot="5400000">
          <a:off x="5282942" y="-2803356"/>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3"/>
          </a:pPr>
          <a:r>
            <a:rPr lang="en-US" sz="2600" b="0" kern="1200" dirty="0">
              <a:solidFill>
                <a:schemeClr val="bg2">
                  <a:lumMod val="75000"/>
                </a:schemeClr>
              </a:solidFill>
            </a:rPr>
            <a:t>HIV prevalence by </a:t>
          </a:r>
          <a:r>
            <a:rPr lang="en-US" sz="2600" b="0" kern="1200" dirty="0" err="1">
              <a:solidFill>
                <a:schemeClr val="bg2">
                  <a:lumMod val="75000"/>
                </a:schemeClr>
              </a:solidFill>
            </a:rPr>
            <a:t>behaviour</a:t>
          </a:r>
          <a:r>
            <a:rPr lang="en-US" sz="2600" b="0" kern="1200" dirty="0">
              <a:solidFill>
                <a:schemeClr val="bg2">
                  <a:lumMod val="75000"/>
                </a:schemeClr>
              </a:solidFill>
            </a:rPr>
            <a:t> </a:t>
          </a:r>
          <a:endParaRPr lang="en-US" sz="2600" kern="1200" dirty="0">
            <a:solidFill>
              <a:schemeClr val="bg2">
                <a:lumMod val="75000"/>
              </a:schemeClr>
            </a:solidFill>
          </a:endParaRPr>
        </a:p>
      </dsp:txBody>
      <dsp:txXfrm rot="-5400000">
        <a:off x="704003" y="1807495"/>
        <a:ext cx="9779684" cy="589893"/>
      </dsp:txXfrm>
    </dsp:sp>
    <dsp:sp modelId="{9B7701A7-242F-6645-8125-7E2FBFBCA0C9}">
      <dsp:nvSpPr>
        <dsp:cNvPr id="0" name=""/>
        <dsp:cNvSpPr/>
      </dsp:nvSpPr>
      <dsp:spPr>
        <a:xfrm rot="5400000">
          <a:off x="-150857" y="2813933"/>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 y="3015078"/>
        <a:ext cx="704003" cy="301715"/>
      </dsp:txXfrm>
    </dsp:sp>
    <dsp:sp modelId="{527487C6-CD36-4742-BE33-088E248EA9E0}">
      <dsp:nvSpPr>
        <dsp:cNvPr id="0" name=""/>
        <dsp:cNvSpPr/>
      </dsp:nvSpPr>
      <dsp:spPr>
        <a:xfrm rot="5400000">
          <a:off x="5282942" y="-1915864"/>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4"/>
          </a:pPr>
          <a:r>
            <a:rPr lang="en-US" sz="2600" kern="1200" dirty="0">
              <a:solidFill>
                <a:schemeClr val="bg2">
                  <a:lumMod val="75000"/>
                </a:schemeClr>
              </a:solidFill>
            </a:rPr>
            <a:t> HIV incidence rates by </a:t>
          </a:r>
          <a:r>
            <a:rPr lang="en-US" sz="2600" kern="1200" dirty="0" err="1">
              <a:solidFill>
                <a:schemeClr val="bg2">
                  <a:lumMod val="75000"/>
                </a:schemeClr>
              </a:solidFill>
            </a:rPr>
            <a:t>behaviour</a:t>
          </a:r>
          <a:endParaRPr lang="en-US" sz="2600" kern="1200" dirty="0">
            <a:solidFill>
              <a:schemeClr val="bg2">
                <a:lumMod val="75000"/>
              </a:schemeClr>
            </a:solidFill>
          </a:endParaRPr>
        </a:p>
      </dsp:txBody>
      <dsp:txXfrm rot="-5400000">
        <a:off x="704003" y="2694987"/>
        <a:ext cx="9779684" cy="589893"/>
      </dsp:txXfrm>
    </dsp:sp>
    <dsp:sp modelId="{FCB0DDB6-27FE-F840-A610-115BDC9EDA8C}">
      <dsp:nvSpPr>
        <dsp:cNvPr id="0" name=""/>
        <dsp:cNvSpPr/>
      </dsp:nvSpPr>
      <dsp:spPr>
        <a:xfrm rot="5400000">
          <a:off x="-150857" y="3701425"/>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 y="3902570"/>
        <a:ext cx="704003" cy="301715"/>
      </dsp:txXfrm>
    </dsp:sp>
    <dsp:sp modelId="{953062FA-AAAA-404E-B597-E1A5291859D3}">
      <dsp:nvSpPr>
        <dsp:cNvPr id="0" name=""/>
        <dsp:cNvSpPr/>
      </dsp:nvSpPr>
      <dsp:spPr>
        <a:xfrm rot="5400000">
          <a:off x="5282942" y="-1028371"/>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5"/>
          </a:pPr>
          <a:r>
            <a:rPr lang="en-US" sz="2600" b="1" kern="1200" dirty="0">
              <a:solidFill>
                <a:schemeClr val="tx1"/>
              </a:solidFill>
            </a:rPr>
            <a:t> Number of new infections by </a:t>
          </a:r>
          <a:r>
            <a:rPr lang="en-US" sz="2600" b="1" kern="1200" dirty="0" err="1">
              <a:solidFill>
                <a:schemeClr val="tx1"/>
              </a:solidFill>
            </a:rPr>
            <a:t>behaviour</a:t>
          </a:r>
          <a:endParaRPr lang="en-US" sz="2600" b="1" kern="1200" dirty="0">
            <a:solidFill>
              <a:schemeClr val="tx1"/>
            </a:solidFill>
          </a:endParaRPr>
        </a:p>
      </dsp:txBody>
      <dsp:txXfrm rot="-5400000">
        <a:off x="704003" y="3582480"/>
        <a:ext cx="9779684" cy="589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B86A-AEFC-364C-B3D7-B22FAEE409CB}">
      <dsp:nvSpPr>
        <dsp:cNvPr id="0" name=""/>
        <dsp:cNvSpPr/>
      </dsp:nvSpPr>
      <dsp:spPr>
        <a:xfrm rot="5400000">
          <a:off x="-246979" y="249182"/>
          <a:ext cx="1646530" cy="1152571"/>
        </a:xfrm>
        <a:prstGeom prst="chevron">
          <a:avLst/>
        </a:prstGeom>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578489"/>
        <a:ext cx="1152571" cy="493959"/>
      </dsp:txXfrm>
    </dsp:sp>
    <dsp:sp modelId="{2252DB26-4199-0948-A1BB-317559A84EC8}">
      <dsp:nvSpPr>
        <dsp:cNvPr id="0" name=""/>
        <dsp:cNvSpPr/>
      </dsp:nvSpPr>
      <dsp:spPr>
        <a:xfrm rot="5400000">
          <a:off x="5298963" y="-4144189"/>
          <a:ext cx="1070244" cy="93630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Font typeface="+mj-lt"/>
            <a:buAutoNum type="arabicPeriod"/>
          </a:pPr>
          <a:r>
            <a:rPr lang="en-US" sz="3500" b="1" kern="1200" dirty="0"/>
            <a:t> Survey data – </a:t>
          </a:r>
          <a:r>
            <a:rPr lang="en-US" sz="3500" b="1" kern="1200" dirty="0" err="1"/>
            <a:t>behavioural</a:t>
          </a:r>
          <a:r>
            <a:rPr lang="en-US" sz="3500" b="1" kern="1200" dirty="0"/>
            <a:t> risk</a:t>
          </a:r>
        </a:p>
      </dsp:txBody>
      <dsp:txXfrm rot="-5400000">
        <a:off x="1152572" y="54447"/>
        <a:ext cx="9310783" cy="965754"/>
      </dsp:txXfrm>
    </dsp:sp>
    <dsp:sp modelId="{D1E15CDC-ADFB-5244-AE18-10BF8D29B99B}">
      <dsp:nvSpPr>
        <dsp:cNvPr id="0" name=""/>
        <dsp:cNvSpPr/>
      </dsp:nvSpPr>
      <dsp:spPr>
        <a:xfrm rot="5400000">
          <a:off x="-246979" y="1702156"/>
          <a:ext cx="1646530" cy="1152571"/>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2031463"/>
        <a:ext cx="1152571" cy="493959"/>
      </dsp:txXfrm>
    </dsp:sp>
    <dsp:sp modelId="{277B5F38-855E-004C-9730-D96FF614B892}">
      <dsp:nvSpPr>
        <dsp:cNvPr id="0" name=""/>
        <dsp:cNvSpPr/>
      </dsp:nvSpPr>
      <dsp:spPr>
        <a:xfrm rot="5400000">
          <a:off x="5298963" y="-2691214"/>
          <a:ext cx="1070244" cy="93630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Font typeface="+mj-lt"/>
            <a:buAutoNum type="arabicPeriod" startAt="2"/>
          </a:pPr>
          <a:r>
            <a:rPr lang="en-US" sz="3500" b="0" kern="1200" dirty="0">
              <a:solidFill>
                <a:schemeClr val="bg2">
                  <a:lumMod val="75000"/>
                </a:schemeClr>
              </a:solidFill>
            </a:rPr>
            <a:t> Naomi model – HIV incidence, prevalence, population</a:t>
          </a:r>
          <a:endParaRPr lang="en-US" sz="3500" kern="1200" dirty="0">
            <a:solidFill>
              <a:schemeClr val="bg2">
                <a:lumMod val="75000"/>
              </a:schemeClr>
            </a:solidFill>
          </a:endParaRPr>
        </a:p>
      </dsp:txBody>
      <dsp:txXfrm rot="-5400000">
        <a:off x="1152572" y="1507422"/>
        <a:ext cx="9310783" cy="965754"/>
      </dsp:txXfrm>
    </dsp:sp>
    <dsp:sp modelId="{BD3A39FA-7388-9944-80D1-28AB2C8629EE}">
      <dsp:nvSpPr>
        <dsp:cNvPr id="0" name=""/>
        <dsp:cNvSpPr/>
      </dsp:nvSpPr>
      <dsp:spPr>
        <a:xfrm rot="5400000">
          <a:off x="-246979" y="3155131"/>
          <a:ext cx="1646530" cy="1152571"/>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3484438"/>
        <a:ext cx="1152571" cy="493959"/>
      </dsp:txXfrm>
    </dsp:sp>
    <dsp:sp modelId="{BE94D1C1-5C4C-BF40-B978-BF133897B6A2}">
      <dsp:nvSpPr>
        <dsp:cNvPr id="0" name=""/>
        <dsp:cNvSpPr/>
      </dsp:nvSpPr>
      <dsp:spPr>
        <a:xfrm rot="5400000">
          <a:off x="5298963" y="-1238240"/>
          <a:ext cx="1070244" cy="93630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Font typeface="+mj-lt"/>
            <a:buAutoNum type="arabicPeriod" startAt="3"/>
          </a:pPr>
          <a:r>
            <a:rPr lang="en-US" sz="3500" b="0" kern="1200" dirty="0">
              <a:solidFill>
                <a:schemeClr val="bg2">
                  <a:lumMod val="75000"/>
                </a:schemeClr>
              </a:solidFill>
            </a:rPr>
            <a:t> Key Population size estimates and HIV prevalence</a:t>
          </a:r>
          <a:endParaRPr lang="en-US" sz="3500" kern="1200" dirty="0">
            <a:solidFill>
              <a:schemeClr val="bg2">
                <a:lumMod val="75000"/>
              </a:schemeClr>
            </a:solidFill>
          </a:endParaRPr>
        </a:p>
      </dsp:txBody>
      <dsp:txXfrm rot="-5400000">
        <a:off x="1152572" y="2960396"/>
        <a:ext cx="9310783" cy="965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B86A-AEFC-364C-B3D7-B22FAEE409CB}">
      <dsp:nvSpPr>
        <dsp:cNvPr id="0" name=""/>
        <dsp:cNvSpPr/>
      </dsp:nvSpPr>
      <dsp:spPr>
        <a:xfrm rot="5400000">
          <a:off x="-246979" y="249182"/>
          <a:ext cx="1646530" cy="1152571"/>
        </a:xfrm>
        <a:prstGeom prst="chevron">
          <a:avLst/>
        </a:prstGeom>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578489"/>
        <a:ext cx="1152571" cy="493959"/>
      </dsp:txXfrm>
    </dsp:sp>
    <dsp:sp modelId="{2252DB26-4199-0948-A1BB-317559A84EC8}">
      <dsp:nvSpPr>
        <dsp:cNvPr id="0" name=""/>
        <dsp:cNvSpPr/>
      </dsp:nvSpPr>
      <dsp:spPr>
        <a:xfrm rot="5400000">
          <a:off x="5298963" y="-4144189"/>
          <a:ext cx="1070244" cy="93630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Font typeface="+mj-lt"/>
            <a:buAutoNum type="arabicPeriod"/>
          </a:pPr>
          <a:r>
            <a:rPr lang="en-US" sz="3500" kern="1200" dirty="0">
              <a:solidFill>
                <a:schemeClr val="bg2">
                  <a:lumMod val="75000"/>
                </a:schemeClr>
              </a:solidFill>
            </a:rPr>
            <a:t> DHS survey data – </a:t>
          </a:r>
          <a:r>
            <a:rPr lang="en-US" sz="3500" kern="1200" dirty="0" err="1">
              <a:solidFill>
                <a:schemeClr val="bg2">
                  <a:lumMod val="75000"/>
                </a:schemeClr>
              </a:solidFill>
            </a:rPr>
            <a:t>behavioural</a:t>
          </a:r>
          <a:r>
            <a:rPr lang="en-US" sz="3500" kern="1200" dirty="0">
              <a:solidFill>
                <a:schemeClr val="bg2">
                  <a:lumMod val="75000"/>
                </a:schemeClr>
              </a:solidFill>
            </a:rPr>
            <a:t> risk</a:t>
          </a:r>
        </a:p>
      </dsp:txBody>
      <dsp:txXfrm rot="-5400000">
        <a:off x="1152572" y="54447"/>
        <a:ext cx="9310783" cy="965754"/>
      </dsp:txXfrm>
    </dsp:sp>
    <dsp:sp modelId="{D1E15CDC-ADFB-5244-AE18-10BF8D29B99B}">
      <dsp:nvSpPr>
        <dsp:cNvPr id="0" name=""/>
        <dsp:cNvSpPr/>
      </dsp:nvSpPr>
      <dsp:spPr>
        <a:xfrm rot="5400000">
          <a:off x="-246979" y="1702156"/>
          <a:ext cx="1646530" cy="1152571"/>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2031463"/>
        <a:ext cx="1152571" cy="493959"/>
      </dsp:txXfrm>
    </dsp:sp>
    <dsp:sp modelId="{277B5F38-855E-004C-9730-D96FF614B892}">
      <dsp:nvSpPr>
        <dsp:cNvPr id="0" name=""/>
        <dsp:cNvSpPr/>
      </dsp:nvSpPr>
      <dsp:spPr>
        <a:xfrm rot="5400000">
          <a:off x="5298963" y="-2691214"/>
          <a:ext cx="1070244" cy="93630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Font typeface="+mj-lt"/>
            <a:buAutoNum type="arabicPeriod" startAt="2"/>
          </a:pPr>
          <a:r>
            <a:rPr lang="en-US" sz="3500" b="1" kern="1200" dirty="0">
              <a:solidFill>
                <a:schemeClr val="tx1"/>
              </a:solidFill>
            </a:rPr>
            <a:t> Naomi model – HIV incidence, prevalence, population</a:t>
          </a:r>
        </a:p>
      </dsp:txBody>
      <dsp:txXfrm rot="-5400000">
        <a:off x="1152572" y="1507422"/>
        <a:ext cx="9310783" cy="965754"/>
      </dsp:txXfrm>
    </dsp:sp>
    <dsp:sp modelId="{BD3A39FA-7388-9944-80D1-28AB2C8629EE}">
      <dsp:nvSpPr>
        <dsp:cNvPr id="0" name=""/>
        <dsp:cNvSpPr/>
      </dsp:nvSpPr>
      <dsp:spPr>
        <a:xfrm rot="5400000">
          <a:off x="-246979" y="3155131"/>
          <a:ext cx="1646530" cy="1152571"/>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3484438"/>
        <a:ext cx="1152571" cy="493959"/>
      </dsp:txXfrm>
    </dsp:sp>
    <dsp:sp modelId="{BE94D1C1-5C4C-BF40-B978-BF133897B6A2}">
      <dsp:nvSpPr>
        <dsp:cNvPr id="0" name=""/>
        <dsp:cNvSpPr/>
      </dsp:nvSpPr>
      <dsp:spPr>
        <a:xfrm rot="5400000">
          <a:off x="5298963" y="-1238240"/>
          <a:ext cx="1070244" cy="93630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Font typeface="+mj-lt"/>
            <a:buAutoNum type="arabicPeriod" startAt="3"/>
          </a:pPr>
          <a:r>
            <a:rPr lang="en-US" sz="3500" b="0" kern="1200" dirty="0">
              <a:solidFill>
                <a:schemeClr val="bg2">
                  <a:lumMod val="75000"/>
                </a:schemeClr>
              </a:solidFill>
            </a:rPr>
            <a:t> Key Population size estimates and HIV prevalence</a:t>
          </a:r>
          <a:endParaRPr lang="en-US" sz="3500" kern="1200" dirty="0">
            <a:solidFill>
              <a:schemeClr val="bg2">
                <a:lumMod val="75000"/>
              </a:schemeClr>
            </a:solidFill>
          </a:endParaRPr>
        </a:p>
      </dsp:txBody>
      <dsp:txXfrm rot="-5400000">
        <a:off x="1152572" y="2960396"/>
        <a:ext cx="9310783" cy="965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B86A-AEFC-364C-B3D7-B22FAEE409CB}">
      <dsp:nvSpPr>
        <dsp:cNvPr id="0" name=""/>
        <dsp:cNvSpPr/>
      </dsp:nvSpPr>
      <dsp:spPr>
        <a:xfrm rot="5400000">
          <a:off x="-246979" y="249182"/>
          <a:ext cx="1646530" cy="1152571"/>
        </a:xfrm>
        <a:prstGeom prst="chevron">
          <a:avLst/>
        </a:prstGeom>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578489"/>
        <a:ext cx="1152571" cy="493959"/>
      </dsp:txXfrm>
    </dsp:sp>
    <dsp:sp modelId="{2252DB26-4199-0948-A1BB-317559A84EC8}">
      <dsp:nvSpPr>
        <dsp:cNvPr id="0" name=""/>
        <dsp:cNvSpPr/>
      </dsp:nvSpPr>
      <dsp:spPr>
        <a:xfrm rot="5400000">
          <a:off x="5298963" y="-4144189"/>
          <a:ext cx="1070244" cy="93630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Font typeface="+mj-lt"/>
            <a:buAutoNum type="arabicPeriod"/>
          </a:pPr>
          <a:r>
            <a:rPr lang="en-US" sz="3500" kern="1200" dirty="0">
              <a:solidFill>
                <a:schemeClr val="bg2">
                  <a:lumMod val="75000"/>
                </a:schemeClr>
              </a:solidFill>
            </a:rPr>
            <a:t> DHS survey data – </a:t>
          </a:r>
          <a:r>
            <a:rPr lang="en-US" sz="3500" kern="1200" dirty="0" err="1">
              <a:solidFill>
                <a:schemeClr val="bg2">
                  <a:lumMod val="75000"/>
                </a:schemeClr>
              </a:solidFill>
            </a:rPr>
            <a:t>behavioural</a:t>
          </a:r>
          <a:r>
            <a:rPr lang="en-US" sz="3500" kern="1200" dirty="0">
              <a:solidFill>
                <a:schemeClr val="bg2">
                  <a:lumMod val="75000"/>
                </a:schemeClr>
              </a:solidFill>
            </a:rPr>
            <a:t> risk</a:t>
          </a:r>
        </a:p>
      </dsp:txBody>
      <dsp:txXfrm rot="-5400000">
        <a:off x="1152572" y="54447"/>
        <a:ext cx="9310783" cy="965754"/>
      </dsp:txXfrm>
    </dsp:sp>
    <dsp:sp modelId="{D1E15CDC-ADFB-5244-AE18-10BF8D29B99B}">
      <dsp:nvSpPr>
        <dsp:cNvPr id="0" name=""/>
        <dsp:cNvSpPr/>
      </dsp:nvSpPr>
      <dsp:spPr>
        <a:xfrm rot="5400000">
          <a:off x="-246979" y="1702156"/>
          <a:ext cx="1646530" cy="1152571"/>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2031463"/>
        <a:ext cx="1152571" cy="493959"/>
      </dsp:txXfrm>
    </dsp:sp>
    <dsp:sp modelId="{277B5F38-855E-004C-9730-D96FF614B892}">
      <dsp:nvSpPr>
        <dsp:cNvPr id="0" name=""/>
        <dsp:cNvSpPr/>
      </dsp:nvSpPr>
      <dsp:spPr>
        <a:xfrm rot="5400000">
          <a:off x="5298963" y="-2691214"/>
          <a:ext cx="1070244" cy="93630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Font typeface="+mj-lt"/>
            <a:buAutoNum type="arabicPeriod" startAt="2"/>
          </a:pPr>
          <a:r>
            <a:rPr lang="en-US" sz="3500" b="0" kern="1200" dirty="0">
              <a:solidFill>
                <a:schemeClr val="bg2">
                  <a:lumMod val="75000"/>
                </a:schemeClr>
              </a:solidFill>
            </a:rPr>
            <a:t> Naomi model – HIV incidence, prevalence, population</a:t>
          </a:r>
          <a:endParaRPr lang="en-US" sz="3500" kern="1200" dirty="0">
            <a:solidFill>
              <a:schemeClr val="bg2">
                <a:lumMod val="75000"/>
              </a:schemeClr>
            </a:solidFill>
          </a:endParaRPr>
        </a:p>
      </dsp:txBody>
      <dsp:txXfrm rot="-5400000">
        <a:off x="1152572" y="1507422"/>
        <a:ext cx="9310783" cy="965754"/>
      </dsp:txXfrm>
    </dsp:sp>
    <dsp:sp modelId="{BD3A39FA-7388-9944-80D1-28AB2C8629EE}">
      <dsp:nvSpPr>
        <dsp:cNvPr id="0" name=""/>
        <dsp:cNvSpPr/>
      </dsp:nvSpPr>
      <dsp:spPr>
        <a:xfrm rot="5400000">
          <a:off x="-246979" y="3155131"/>
          <a:ext cx="1646530" cy="1152571"/>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1" y="3484438"/>
        <a:ext cx="1152571" cy="493959"/>
      </dsp:txXfrm>
    </dsp:sp>
    <dsp:sp modelId="{BE94D1C1-5C4C-BF40-B978-BF133897B6A2}">
      <dsp:nvSpPr>
        <dsp:cNvPr id="0" name=""/>
        <dsp:cNvSpPr/>
      </dsp:nvSpPr>
      <dsp:spPr>
        <a:xfrm rot="5400000">
          <a:off x="5298963" y="-1238240"/>
          <a:ext cx="1070244" cy="93630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Font typeface="+mj-lt"/>
            <a:buAutoNum type="arabicPeriod" startAt="3"/>
          </a:pPr>
          <a:r>
            <a:rPr lang="en-US" sz="3500" b="1" kern="1200" dirty="0">
              <a:solidFill>
                <a:schemeClr val="tx1"/>
              </a:solidFill>
            </a:rPr>
            <a:t> Key Population size estimates and HIV prevalence</a:t>
          </a:r>
        </a:p>
      </dsp:txBody>
      <dsp:txXfrm rot="-5400000">
        <a:off x="1152572" y="2960396"/>
        <a:ext cx="9310783" cy="965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B86A-AEFC-364C-B3D7-B22FAEE409CB}">
      <dsp:nvSpPr>
        <dsp:cNvPr id="0" name=""/>
        <dsp:cNvSpPr/>
      </dsp:nvSpPr>
      <dsp:spPr>
        <a:xfrm rot="5400000">
          <a:off x="-150857" y="151455"/>
          <a:ext cx="1005718" cy="704003"/>
        </a:xfrm>
        <a:prstGeom prst="chevron">
          <a:avLst/>
        </a:prstGeom>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52600"/>
        <a:ext cx="704003" cy="301715"/>
      </dsp:txXfrm>
    </dsp:sp>
    <dsp:sp modelId="{2252DB26-4199-0948-A1BB-317559A84EC8}">
      <dsp:nvSpPr>
        <dsp:cNvPr id="0" name=""/>
        <dsp:cNvSpPr/>
      </dsp:nvSpPr>
      <dsp:spPr>
        <a:xfrm rot="5400000">
          <a:off x="5282942" y="-4578341"/>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a:pPr>
          <a:r>
            <a:rPr lang="en-US" sz="2600" kern="1200" dirty="0"/>
            <a:t> Sexual behavior proportions – “general” and “key” populations</a:t>
          </a:r>
        </a:p>
      </dsp:txBody>
      <dsp:txXfrm rot="-5400000">
        <a:off x="704003" y="32510"/>
        <a:ext cx="9779684" cy="589893"/>
      </dsp:txXfrm>
    </dsp:sp>
    <dsp:sp modelId="{D1E15CDC-ADFB-5244-AE18-10BF8D29B99B}">
      <dsp:nvSpPr>
        <dsp:cNvPr id="0" name=""/>
        <dsp:cNvSpPr/>
      </dsp:nvSpPr>
      <dsp:spPr>
        <a:xfrm rot="5400000">
          <a:off x="-150857" y="1038948"/>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240093"/>
        <a:ext cx="704003" cy="301715"/>
      </dsp:txXfrm>
    </dsp:sp>
    <dsp:sp modelId="{277B5F38-855E-004C-9730-D96FF614B892}">
      <dsp:nvSpPr>
        <dsp:cNvPr id="0" name=""/>
        <dsp:cNvSpPr/>
      </dsp:nvSpPr>
      <dsp:spPr>
        <a:xfrm rot="5400000">
          <a:off x="5282942" y="-3690849"/>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2"/>
          </a:pPr>
          <a:r>
            <a:rPr lang="en-US" sz="2600" b="0" kern="1200" dirty="0">
              <a:solidFill>
                <a:schemeClr val="tx1"/>
              </a:solidFill>
            </a:rPr>
            <a:t> Population sizes by </a:t>
          </a:r>
          <a:r>
            <a:rPr lang="en-US" sz="2600" b="0" kern="1200" dirty="0" err="1">
              <a:solidFill>
                <a:schemeClr val="tx1"/>
              </a:solidFill>
            </a:rPr>
            <a:t>behaviour</a:t>
          </a:r>
          <a:endParaRPr lang="en-US" sz="2600" kern="1200" dirty="0">
            <a:solidFill>
              <a:schemeClr val="tx1"/>
            </a:solidFill>
          </a:endParaRPr>
        </a:p>
      </dsp:txBody>
      <dsp:txXfrm rot="-5400000">
        <a:off x="704003" y="920002"/>
        <a:ext cx="9779684" cy="589893"/>
      </dsp:txXfrm>
    </dsp:sp>
    <dsp:sp modelId="{BD3A39FA-7388-9944-80D1-28AB2C8629EE}">
      <dsp:nvSpPr>
        <dsp:cNvPr id="0" name=""/>
        <dsp:cNvSpPr/>
      </dsp:nvSpPr>
      <dsp:spPr>
        <a:xfrm rot="5400000">
          <a:off x="-150857" y="1926440"/>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127585"/>
        <a:ext cx="704003" cy="301715"/>
      </dsp:txXfrm>
    </dsp:sp>
    <dsp:sp modelId="{BE94D1C1-5C4C-BF40-B978-BF133897B6A2}">
      <dsp:nvSpPr>
        <dsp:cNvPr id="0" name=""/>
        <dsp:cNvSpPr/>
      </dsp:nvSpPr>
      <dsp:spPr>
        <a:xfrm rot="5400000">
          <a:off x="5282942" y="-2803356"/>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3"/>
          </a:pPr>
          <a:r>
            <a:rPr lang="en-US" sz="2600" b="0" kern="1200" dirty="0">
              <a:solidFill>
                <a:schemeClr val="tx1"/>
              </a:solidFill>
            </a:rPr>
            <a:t>HIV prevalence by </a:t>
          </a:r>
          <a:r>
            <a:rPr lang="en-US" sz="2600" b="0" kern="1200" dirty="0" err="1">
              <a:solidFill>
                <a:schemeClr val="tx1"/>
              </a:solidFill>
            </a:rPr>
            <a:t>behaviour</a:t>
          </a:r>
          <a:r>
            <a:rPr lang="en-US" sz="2600" b="0" kern="1200" dirty="0">
              <a:solidFill>
                <a:schemeClr val="tx1"/>
              </a:solidFill>
            </a:rPr>
            <a:t> </a:t>
          </a:r>
          <a:endParaRPr lang="en-US" sz="2600" kern="1200" dirty="0">
            <a:solidFill>
              <a:schemeClr val="tx1"/>
            </a:solidFill>
          </a:endParaRPr>
        </a:p>
      </dsp:txBody>
      <dsp:txXfrm rot="-5400000">
        <a:off x="704003" y="1807495"/>
        <a:ext cx="9779684" cy="589893"/>
      </dsp:txXfrm>
    </dsp:sp>
    <dsp:sp modelId="{9B7701A7-242F-6645-8125-7E2FBFBCA0C9}">
      <dsp:nvSpPr>
        <dsp:cNvPr id="0" name=""/>
        <dsp:cNvSpPr/>
      </dsp:nvSpPr>
      <dsp:spPr>
        <a:xfrm rot="5400000">
          <a:off x="-150857" y="2813933"/>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 y="3015078"/>
        <a:ext cx="704003" cy="301715"/>
      </dsp:txXfrm>
    </dsp:sp>
    <dsp:sp modelId="{527487C6-CD36-4742-BE33-088E248EA9E0}">
      <dsp:nvSpPr>
        <dsp:cNvPr id="0" name=""/>
        <dsp:cNvSpPr/>
      </dsp:nvSpPr>
      <dsp:spPr>
        <a:xfrm rot="5400000">
          <a:off x="5282942" y="-1915864"/>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4"/>
          </a:pPr>
          <a:r>
            <a:rPr lang="en-US" sz="2600" kern="1200" dirty="0"/>
            <a:t> HIV incidence rates by </a:t>
          </a:r>
          <a:r>
            <a:rPr lang="en-US" sz="2600" kern="1200" dirty="0" err="1"/>
            <a:t>behaviour</a:t>
          </a:r>
          <a:endParaRPr lang="en-US" sz="2600" kern="1200" dirty="0"/>
        </a:p>
      </dsp:txBody>
      <dsp:txXfrm rot="-5400000">
        <a:off x="704003" y="2694987"/>
        <a:ext cx="9779684" cy="589893"/>
      </dsp:txXfrm>
    </dsp:sp>
    <dsp:sp modelId="{FCB0DDB6-27FE-F840-A610-115BDC9EDA8C}">
      <dsp:nvSpPr>
        <dsp:cNvPr id="0" name=""/>
        <dsp:cNvSpPr/>
      </dsp:nvSpPr>
      <dsp:spPr>
        <a:xfrm rot="5400000">
          <a:off x="-150857" y="3701425"/>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 y="3902570"/>
        <a:ext cx="704003" cy="301715"/>
      </dsp:txXfrm>
    </dsp:sp>
    <dsp:sp modelId="{953062FA-AAAA-404E-B597-E1A5291859D3}">
      <dsp:nvSpPr>
        <dsp:cNvPr id="0" name=""/>
        <dsp:cNvSpPr/>
      </dsp:nvSpPr>
      <dsp:spPr>
        <a:xfrm rot="5400000">
          <a:off x="5282942" y="-1028371"/>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5"/>
          </a:pPr>
          <a:r>
            <a:rPr lang="en-US" sz="2600" kern="1200" dirty="0"/>
            <a:t> Number of new infections by </a:t>
          </a:r>
          <a:r>
            <a:rPr lang="en-US" sz="2600" kern="1200" dirty="0" err="1"/>
            <a:t>behaviour</a:t>
          </a:r>
          <a:endParaRPr lang="en-US" sz="2600" kern="1200" dirty="0"/>
        </a:p>
      </dsp:txBody>
      <dsp:txXfrm rot="-5400000">
        <a:off x="704003" y="3582480"/>
        <a:ext cx="9779684" cy="5898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B86A-AEFC-364C-B3D7-B22FAEE409CB}">
      <dsp:nvSpPr>
        <dsp:cNvPr id="0" name=""/>
        <dsp:cNvSpPr/>
      </dsp:nvSpPr>
      <dsp:spPr>
        <a:xfrm rot="5400000">
          <a:off x="-150857" y="151455"/>
          <a:ext cx="1005718" cy="704003"/>
        </a:xfrm>
        <a:prstGeom prst="chevron">
          <a:avLst/>
        </a:prstGeom>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5400000">
        <a:off x="1" y="352600"/>
        <a:ext cx="704003" cy="301715"/>
      </dsp:txXfrm>
    </dsp:sp>
    <dsp:sp modelId="{2252DB26-4199-0948-A1BB-317559A84EC8}">
      <dsp:nvSpPr>
        <dsp:cNvPr id="0" name=""/>
        <dsp:cNvSpPr/>
      </dsp:nvSpPr>
      <dsp:spPr>
        <a:xfrm rot="5400000">
          <a:off x="5282942" y="-4578341"/>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Font typeface="+mj-lt"/>
            <a:buAutoNum type="arabicPeriod"/>
          </a:pPr>
          <a:r>
            <a:rPr lang="en-US" sz="2700" b="1" kern="1200" dirty="0"/>
            <a:t> Sexual behavior proportions – “general” and “key” populations</a:t>
          </a:r>
        </a:p>
      </dsp:txBody>
      <dsp:txXfrm rot="-5400000">
        <a:off x="704003" y="32510"/>
        <a:ext cx="9779684" cy="589893"/>
      </dsp:txXfrm>
    </dsp:sp>
    <dsp:sp modelId="{D1E15CDC-ADFB-5244-AE18-10BF8D29B99B}">
      <dsp:nvSpPr>
        <dsp:cNvPr id="0" name=""/>
        <dsp:cNvSpPr/>
      </dsp:nvSpPr>
      <dsp:spPr>
        <a:xfrm rot="5400000">
          <a:off x="-150857" y="1038948"/>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5400000">
        <a:off x="1" y="1240093"/>
        <a:ext cx="704003" cy="301715"/>
      </dsp:txXfrm>
    </dsp:sp>
    <dsp:sp modelId="{277B5F38-855E-004C-9730-D96FF614B892}">
      <dsp:nvSpPr>
        <dsp:cNvPr id="0" name=""/>
        <dsp:cNvSpPr/>
      </dsp:nvSpPr>
      <dsp:spPr>
        <a:xfrm rot="5400000">
          <a:off x="5282942" y="-3690849"/>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Font typeface="+mj-lt"/>
            <a:buAutoNum type="arabicPeriod" startAt="2"/>
          </a:pPr>
          <a:r>
            <a:rPr lang="en-US" sz="2700" b="0" kern="1200" dirty="0">
              <a:solidFill>
                <a:schemeClr val="bg2">
                  <a:lumMod val="75000"/>
                </a:schemeClr>
              </a:solidFill>
            </a:rPr>
            <a:t> Population sizes by </a:t>
          </a:r>
          <a:r>
            <a:rPr lang="en-US" sz="2700" b="0" kern="1200" dirty="0" err="1">
              <a:solidFill>
                <a:schemeClr val="bg2">
                  <a:lumMod val="75000"/>
                </a:schemeClr>
              </a:solidFill>
            </a:rPr>
            <a:t>behaviour</a:t>
          </a:r>
          <a:endParaRPr lang="en-US" sz="2700" kern="1200" dirty="0">
            <a:solidFill>
              <a:schemeClr val="bg2">
                <a:lumMod val="75000"/>
              </a:schemeClr>
            </a:solidFill>
          </a:endParaRPr>
        </a:p>
      </dsp:txBody>
      <dsp:txXfrm rot="-5400000">
        <a:off x="704003" y="920002"/>
        <a:ext cx="9779684" cy="589893"/>
      </dsp:txXfrm>
    </dsp:sp>
    <dsp:sp modelId="{BD3A39FA-7388-9944-80D1-28AB2C8629EE}">
      <dsp:nvSpPr>
        <dsp:cNvPr id="0" name=""/>
        <dsp:cNvSpPr/>
      </dsp:nvSpPr>
      <dsp:spPr>
        <a:xfrm rot="5400000">
          <a:off x="-150857" y="1926440"/>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5400000">
        <a:off x="1" y="2127585"/>
        <a:ext cx="704003" cy="301715"/>
      </dsp:txXfrm>
    </dsp:sp>
    <dsp:sp modelId="{BE94D1C1-5C4C-BF40-B978-BF133897B6A2}">
      <dsp:nvSpPr>
        <dsp:cNvPr id="0" name=""/>
        <dsp:cNvSpPr/>
      </dsp:nvSpPr>
      <dsp:spPr>
        <a:xfrm rot="5400000">
          <a:off x="5282942" y="-2803356"/>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Font typeface="+mj-lt"/>
            <a:buAutoNum type="arabicPeriod" startAt="3"/>
          </a:pPr>
          <a:r>
            <a:rPr lang="en-US" sz="2700" b="0" kern="1200" dirty="0">
              <a:solidFill>
                <a:schemeClr val="bg2">
                  <a:lumMod val="75000"/>
                </a:schemeClr>
              </a:solidFill>
            </a:rPr>
            <a:t>HIV prevalence by </a:t>
          </a:r>
          <a:r>
            <a:rPr lang="en-US" sz="2700" b="0" kern="1200" dirty="0" err="1">
              <a:solidFill>
                <a:schemeClr val="bg2">
                  <a:lumMod val="75000"/>
                </a:schemeClr>
              </a:solidFill>
            </a:rPr>
            <a:t>behaviour</a:t>
          </a:r>
          <a:r>
            <a:rPr lang="en-US" sz="2700" b="0" kern="1200" dirty="0">
              <a:solidFill>
                <a:schemeClr val="bg2">
                  <a:lumMod val="75000"/>
                </a:schemeClr>
              </a:solidFill>
            </a:rPr>
            <a:t> </a:t>
          </a:r>
          <a:endParaRPr lang="en-US" sz="2700" kern="1200" dirty="0">
            <a:solidFill>
              <a:schemeClr val="bg2">
                <a:lumMod val="75000"/>
              </a:schemeClr>
            </a:solidFill>
          </a:endParaRPr>
        </a:p>
      </dsp:txBody>
      <dsp:txXfrm rot="-5400000">
        <a:off x="704003" y="1807495"/>
        <a:ext cx="9779684" cy="589893"/>
      </dsp:txXfrm>
    </dsp:sp>
    <dsp:sp modelId="{9B7701A7-242F-6645-8125-7E2FBFBCA0C9}">
      <dsp:nvSpPr>
        <dsp:cNvPr id="0" name=""/>
        <dsp:cNvSpPr/>
      </dsp:nvSpPr>
      <dsp:spPr>
        <a:xfrm rot="5400000">
          <a:off x="-150857" y="2813933"/>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1" y="3015078"/>
        <a:ext cx="704003" cy="301715"/>
      </dsp:txXfrm>
    </dsp:sp>
    <dsp:sp modelId="{527487C6-CD36-4742-BE33-088E248EA9E0}">
      <dsp:nvSpPr>
        <dsp:cNvPr id="0" name=""/>
        <dsp:cNvSpPr/>
      </dsp:nvSpPr>
      <dsp:spPr>
        <a:xfrm rot="5400000">
          <a:off x="5282942" y="-1915864"/>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Font typeface="+mj-lt"/>
            <a:buAutoNum type="arabicPeriod" startAt="4"/>
          </a:pPr>
          <a:r>
            <a:rPr lang="en-US" sz="2700" kern="1200" dirty="0">
              <a:solidFill>
                <a:schemeClr val="bg2">
                  <a:lumMod val="75000"/>
                </a:schemeClr>
              </a:solidFill>
            </a:rPr>
            <a:t> HIV incidence rates by </a:t>
          </a:r>
          <a:r>
            <a:rPr lang="en-US" sz="2700" kern="1200" dirty="0" err="1">
              <a:solidFill>
                <a:schemeClr val="bg2">
                  <a:lumMod val="75000"/>
                </a:schemeClr>
              </a:solidFill>
            </a:rPr>
            <a:t>behaviour</a:t>
          </a:r>
          <a:endParaRPr lang="en-US" sz="2700" kern="1200" dirty="0">
            <a:solidFill>
              <a:schemeClr val="bg2">
                <a:lumMod val="75000"/>
              </a:schemeClr>
            </a:solidFill>
          </a:endParaRPr>
        </a:p>
      </dsp:txBody>
      <dsp:txXfrm rot="-5400000">
        <a:off x="704003" y="2694987"/>
        <a:ext cx="9779684" cy="589893"/>
      </dsp:txXfrm>
    </dsp:sp>
    <dsp:sp modelId="{FCB0DDB6-27FE-F840-A610-115BDC9EDA8C}">
      <dsp:nvSpPr>
        <dsp:cNvPr id="0" name=""/>
        <dsp:cNvSpPr/>
      </dsp:nvSpPr>
      <dsp:spPr>
        <a:xfrm rot="5400000">
          <a:off x="-150857" y="3701425"/>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1" y="3902570"/>
        <a:ext cx="704003" cy="301715"/>
      </dsp:txXfrm>
    </dsp:sp>
    <dsp:sp modelId="{953062FA-AAAA-404E-B597-E1A5291859D3}">
      <dsp:nvSpPr>
        <dsp:cNvPr id="0" name=""/>
        <dsp:cNvSpPr/>
      </dsp:nvSpPr>
      <dsp:spPr>
        <a:xfrm rot="5400000">
          <a:off x="5282942" y="-1028371"/>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Font typeface="+mj-lt"/>
            <a:buAutoNum type="arabicPeriod" startAt="5"/>
          </a:pPr>
          <a:r>
            <a:rPr lang="en-US" sz="2700" kern="1200" dirty="0">
              <a:solidFill>
                <a:schemeClr val="bg2">
                  <a:lumMod val="75000"/>
                </a:schemeClr>
              </a:solidFill>
            </a:rPr>
            <a:t> Number of new infections by </a:t>
          </a:r>
          <a:r>
            <a:rPr lang="en-US" sz="2700" kern="1200" dirty="0" err="1">
              <a:solidFill>
                <a:schemeClr val="bg2">
                  <a:lumMod val="75000"/>
                </a:schemeClr>
              </a:solidFill>
            </a:rPr>
            <a:t>behaviour</a:t>
          </a:r>
          <a:endParaRPr lang="en-US" sz="2700" kern="1200" dirty="0">
            <a:solidFill>
              <a:schemeClr val="bg2">
                <a:lumMod val="75000"/>
              </a:schemeClr>
            </a:solidFill>
          </a:endParaRPr>
        </a:p>
      </dsp:txBody>
      <dsp:txXfrm rot="-5400000">
        <a:off x="704003" y="3582480"/>
        <a:ext cx="9779684" cy="5898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B86A-AEFC-364C-B3D7-B22FAEE409CB}">
      <dsp:nvSpPr>
        <dsp:cNvPr id="0" name=""/>
        <dsp:cNvSpPr/>
      </dsp:nvSpPr>
      <dsp:spPr>
        <a:xfrm rot="5400000">
          <a:off x="-150857" y="151455"/>
          <a:ext cx="1005718" cy="704003"/>
        </a:xfrm>
        <a:prstGeom prst="chevron">
          <a:avLst/>
        </a:prstGeom>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52600"/>
        <a:ext cx="704003" cy="301715"/>
      </dsp:txXfrm>
    </dsp:sp>
    <dsp:sp modelId="{2252DB26-4199-0948-A1BB-317559A84EC8}">
      <dsp:nvSpPr>
        <dsp:cNvPr id="0" name=""/>
        <dsp:cNvSpPr/>
      </dsp:nvSpPr>
      <dsp:spPr>
        <a:xfrm rot="5400000">
          <a:off x="5282942" y="-4578341"/>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a:pPr>
          <a:r>
            <a:rPr lang="en-US" sz="2600" b="0" kern="1200" dirty="0">
              <a:solidFill>
                <a:schemeClr val="bg2">
                  <a:lumMod val="75000"/>
                </a:schemeClr>
              </a:solidFill>
            </a:rPr>
            <a:t> Sexual behavior proportions – “general” and “key” populations</a:t>
          </a:r>
        </a:p>
      </dsp:txBody>
      <dsp:txXfrm rot="-5400000">
        <a:off x="704003" y="32510"/>
        <a:ext cx="9779684" cy="589893"/>
      </dsp:txXfrm>
    </dsp:sp>
    <dsp:sp modelId="{D1E15CDC-ADFB-5244-AE18-10BF8D29B99B}">
      <dsp:nvSpPr>
        <dsp:cNvPr id="0" name=""/>
        <dsp:cNvSpPr/>
      </dsp:nvSpPr>
      <dsp:spPr>
        <a:xfrm rot="5400000">
          <a:off x="-150857" y="1038948"/>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240093"/>
        <a:ext cx="704003" cy="301715"/>
      </dsp:txXfrm>
    </dsp:sp>
    <dsp:sp modelId="{277B5F38-855E-004C-9730-D96FF614B892}">
      <dsp:nvSpPr>
        <dsp:cNvPr id="0" name=""/>
        <dsp:cNvSpPr/>
      </dsp:nvSpPr>
      <dsp:spPr>
        <a:xfrm rot="5400000">
          <a:off x="5282942" y="-3690849"/>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2"/>
          </a:pPr>
          <a:r>
            <a:rPr lang="en-US" sz="2600" b="1" kern="1200" dirty="0">
              <a:solidFill>
                <a:schemeClr val="tx1"/>
              </a:solidFill>
            </a:rPr>
            <a:t> Population sizes by </a:t>
          </a:r>
          <a:r>
            <a:rPr lang="en-US" sz="2600" b="1" kern="1200" dirty="0" err="1">
              <a:solidFill>
                <a:schemeClr val="tx1"/>
              </a:solidFill>
            </a:rPr>
            <a:t>behaviour</a:t>
          </a:r>
          <a:endParaRPr lang="en-US" sz="2600" b="1" kern="1200" dirty="0">
            <a:solidFill>
              <a:schemeClr val="tx1"/>
            </a:solidFill>
          </a:endParaRPr>
        </a:p>
      </dsp:txBody>
      <dsp:txXfrm rot="-5400000">
        <a:off x="704003" y="920002"/>
        <a:ext cx="9779684" cy="589893"/>
      </dsp:txXfrm>
    </dsp:sp>
    <dsp:sp modelId="{BD3A39FA-7388-9944-80D1-28AB2C8629EE}">
      <dsp:nvSpPr>
        <dsp:cNvPr id="0" name=""/>
        <dsp:cNvSpPr/>
      </dsp:nvSpPr>
      <dsp:spPr>
        <a:xfrm rot="5400000">
          <a:off x="-150857" y="1926440"/>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127585"/>
        <a:ext cx="704003" cy="301715"/>
      </dsp:txXfrm>
    </dsp:sp>
    <dsp:sp modelId="{BE94D1C1-5C4C-BF40-B978-BF133897B6A2}">
      <dsp:nvSpPr>
        <dsp:cNvPr id="0" name=""/>
        <dsp:cNvSpPr/>
      </dsp:nvSpPr>
      <dsp:spPr>
        <a:xfrm rot="5400000">
          <a:off x="5282942" y="-2803356"/>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3"/>
          </a:pPr>
          <a:r>
            <a:rPr lang="en-US" sz="2600" b="0" kern="1200" dirty="0">
              <a:solidFill>
                <a:schemeClr val="bg2">
                  <a:lumMod val="75000"/>
                </a:schemeClr>
              </a:solidFill>
            </a:rPr>
            <a:t> HIV prevalence by </a:t>
          </a:r>
          <a:r>
            <a:rPr lang="en-US" sz="2600" b="0" kern="1200" dirty="0" err="1">
              <a:solidFill>
                <a:schemeClr val="bg2">
                  <a:lumMod val="75000"/>
                </a:schemeClr>
              </a:solidFill>
            </a:rPr>
            <a:t>behaviour</a:t>
          </a:r>
          <a:r>
            <a:rPr lang="en-US" sz="2600" b="0" kern="1200" dirty="0">
              <a:solidFill>
                <a:schemeClr val="bg2">
                  <a:lumMod val="75000"/>
                </a:schemeClr>
              </a:solidFill>
            </a:rPr>
            <a:t> </a:t>
          </a:r>
        </a:p>
      </dsp:txBody>
      <dsp:txXfrm rot="-5400000">
        <a:off x="704003" y="1807495"/>
        <a:ext cx="9779684" cy="589893"/>
      </dsp:txXfrm>
    </dsp:sp>
    <dsp:sp modelId="{9B7701A7-242F-6645-8125-7E2FBFBCA0C9}">
      <dsp:nvSpPr>
        <dsp:cNvPr id="0" name=""/>
        <dsp:cNvSpPr/>
      </dsp:nvSpPr>
      <dsp:spPr>
        <a:xfrm rot="5400000">
          <a:off x="-150857" y="2813933"/>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 y="3015078"/>
        <a:ext cx="704003" cy="301715"/>
      </dsp:txXfrm>
    </dsp:sp>
    <dsp:sp modelId="{527487C6-CD36-4742-BE33-088E248EA9E0}">
      <dsp:nvSpPr>
        <dsp:cNvPr id="0" name=""/>
        <dsp:cNvSpPr/>
      </dsp:nvSpPr>
      <dsp:spPr>
        <a:xfrm rot="5400000">
          <a:off x="5282942" y="-1915864"/>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4"/>
          </a:pPr>
          <a:r>
            <a:rPr lang="en-US" sz="2600" kern="1200" dirty="0">
              <a:solidFill>
                <a:schemeClr val="bg2">
                  <a:lumMod val="75000"/>
                </a:schemeClr>
              </a:solidFill>
            </a:rPr>
            <a:t> HIV incidence rates by </a:t>
          </a:r>
          <a:r>
            <a:rPr lang="en-US" sz="2600" kern="1200" dirty="0" err="1">
              <a:solidFill>
                <a:schemeClr val="bg2">
                  <a:lumMod val="75000"/>
                </a:schemeClr>
              </a:solidFill>
            </a:rPr>
            <a:t>behaviour</a:t>
          </a:r>
          <a:endParaRPr lang="en-US" sz="2600" kern="1200" dirty="0">
            <a:solidFill>
              <a:schemeClr val="bg2">
                <a:lumMod val="75000"/>
              </a:schemeClr>
            </a:solidFill>
          </a:endParaRPr>
        </a:p>
      </dsp:txBody>
      <dsp:txXfrm rot="-5400000">
        <a:off x="704003" y="2694987"/>
        <a:ext cx="9779684" cy="589893"/>
      </dsp:txXfrm>
    </dsp:sp>
    <dsp:sp modelId="{FCB0DDB6-27FE-F840-A610-115BDC9EDA8C}">
      <dsp:nvSpPr>
        <dsp:cNvPr id="0" name=""/>
        <dsp:cNvSpPr/>
      </dsp:nvSpPr>
      <dsp:spPr>
        <a:xfrm rot="5400000">
          <a:off x="-150857" y="3701425"/>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 y="3902570"/>
        <a:ext cx="704003" cy="301715"/>
      </dsp:txXfrm>
    </dsp:sp>
    <dsp:sp modelId="{953062FA-AAAA-404E-B597-E1A5291859D3}">
      <dsp:nvSpPr>
        <dsp:cNvPr id="0" name=""/>
        <dsp:cNvSpPr/>
      </dsp:nvSpPr>
      <dsp:spPr>
        <a:xfrm rot="5400000">
          <a:off x="5282942" y="-1028371"/>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5"/>
          </a:pPr>
          <a:r>
            <a:rPr lang="en-US" sz="2600" kern="1200" dirty="0">
              <a:solidFill>
                <a:schemeClr val="bg2">
                  <a:lumMod val="75000"/>
                </a:schemeClr>
              </a:solidFill>
            </a:rPr>
            <a:t> Number of new infections by </a:t>
          </a:r>
          <a:r>
            <a:rPr lang="en-US" sz="2600" kern="1200" dirty="0" err="1">
              <a:solidFill>
                <a:schemeClr val="bg2">
                  <a:lumMod val="75000"/>
                </a:schemeClr>
              </a:solidFill>
            </a:rPr>
            <a:t>behaviour</a:t>
          </a:r>
          <a:endParaRPr lang="en-US" sz="2600" kern="1200" dirty="0">
            <a:solidFill>
              <a:schemeClr val="bg2">
                <a:lumMod val="75000"/>
              </a:schemeClr>
            </a:solidFill>
          </a:endParaRPr>
        </a:p>
      </dsp:txBody>
      <dsp:txXfrm rot="-5400000">
        <a:off x="704003" y="3582480"/>
        <a:ext cx="9779684" cy="5898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B86A-AEFC-364C-B3D7-B22FAEE409CB}">
      <dsp:nvSpPr>
        <dsp:cNvPr id="0" name=""/>
        <dsp:cNvSpPr/>
      </dsp:nvSpPr>
      <dsp:spPr>
        <a:xfrm rot="5400000">
          <a:off x="-150857" y="151455"/>
          <a:ext cx="1005718" cy="704003"/>
        </a:xfrm>
        <a:prstGeom prst="chevron">
          <a:avLst/>
        </a:prstGeom>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52600"/>
        <a:ext cx="704003" cy="301715"/>
      </dsp:txXfrm>
    </dsp:sp>
    <dsp:sp modelId="{2252DB26-4199-0948-A1BB-317559A84EC8}">
      <dsp:nvSpPr>
        <dsp:cNvPr id="0" name=""/>
        <dsp:cNvSpPr/>
      </dsp:nvSpPr>
      <dsp:spPr>
        <a:xfrm rot="5400000">
          <a:off x="5282942" y="-4578341"/>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a:pPr>
          <a:r>
            <a:rPr lang="en-US" sz="2600" b="0" kern="1200" dirty="0">
              <a:solidFill>
                <a:schemeClr val="bg2">
                  <a:lumMod val="75000"/>
                </a:schemeClr>
              </a:solidFill>
            </a:rPr>
            <a:t> Sexual behavior proportions – “general” and “key” populations</a:t>
          </a:r>
        </a:p>
      </dsp:txBody>
      <dsp:txXfrm rot="-5400000">
        <a:off x="704003" y="32510"/>
        <a:ext cx="9779684" cy="589893"/>
      </dsp:txXfrm>
    </dsp:sp>
    <dsp:sp modelId="{D1E15CDC-ADFB-5244-AE18-10BF8D29B99B}">
      <dsp:nvSpPr>
        <dsp:cNvPr id="0" name=""/>
        <dsp:cNvSpPr/>
      </dsp:nvSpPr>
      <dsp:spPr>
        <a:xfrm rot="5400000">
          <a:off x="-150857" y="1038948"/>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240093"/>
        <a:ext cx="704003" cy="301715"/>
      </dsp:txXfrm>
    </dsp:sp>
    <dsp:sp modelId="{277B5F38-855E-004C-9730-D96FF614B892}">
      <dsp:nvSpPr>
        <dsp:cNvPr id="0" name=""/>
        <dsp:cNvSpPr/>
      </dsp:nvSpPr>
      <dsp:spPr>
        <a:xfrm rot="5400000">
          <a:off x="5282942" y="-3690849"/>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2"/>
          </a:pPr>
          <a:r>
            <a:rPr lang="en-US" sz="2600" b="0" kern="1200" dirty="0">
              <a:solidFill>
                <a:schemeClr val="bg2">
                  <a:lumMod val="75000"/>
                </a:schemeClr>
              </a:solidFill>
            </a:rPr>
            <a:t> Population sizes by </a:t>
          </a:r>
          <a:r>
            <a:rPr lang="en-US" sz="2600" b="0" kern="1200" dirty="0" err="1">
              <a:solidFill>
                <a:schemeClr val="bg2">
                  <a:lumMod val="75000"/>
                </a:schemeClr>
              </a:solidFill>
            </a:rPr>
            <a:t>behaviour</a:t>
          </a:r>
          <a:endParaRPr lang="en-US" sz="2600" b="0" kern="1200" dirty="0">
            <a:solidFill>
              <a:schemeClr val="bg2">
                <a:lumMod val="75000"/>
              </a:schemeClr>
            </a:solidFill>
          </a:endParaRPr>
        </a:p>
      </dsp:txBody>
      <dsp:txXfrm rot="-5400000">
        <a:off x="704003" y="920002"/>
        <a:ext cx="9779684" cy="589893"/>
      </dsp:txXfrm>
    </dsp:sp>
    <dsp:sp modelId="{BD3A39FA-7388-9944-80D1-28AB2C8629EE}">
      <dsp:nvSpPr>
        <dsp:cNvPr id="0" name=""/>
        <dsp:cNvSpPr/>
      </dsp:nvSpPr>
      <dsp:spPr>
        <a:xfrm rot="5400000">
          <a:off x="-150857" y="1926440"/>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127585"/>
        <a:ext cx="704003" cy="301715"/>
      </dsp:txXfrm>
    </dsp:sp>
    <dsp:sp modelId="{BE94D1C1-5C4C-BF40-B978-BF133897B6A2}">
      <dsp:nvSpPr>
        <dsp:cNvPr id="0" name=""/>
        <dsp:cNvSpPr/>
      </dsp:nvSpPr>
      <dsp:spPr>
        <a:xfrm rot="5400000">
          <a:off x="5282942" y="-2803356"/>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3"/>
          </a:pPr>
          <a:r>
            <a:rPr lang="en-US" sz="2600" b="1" kern="1200" dirty="0">
              <a:solidFill>
                <a:schemeClr val="tx1"/>
              </a:solidFill>
            </a:rPr>
            <a:t>HIV prevalence by </a:t>
          </a:r>
          <a:r>
            <a:rPr lang="en-US" sz="2600" b="1" kern="1200" dirty="0" err="1">
              <a:solidFill>
                <a:schemeClr val="tx1"/>
              </a:solidFill>
            </a:rPr>
            <a:t>behaviour</a:t>
          </a:r>
          <a:endParaRPr lang="en-US" sz="2600" b="1" kern="1200" dirty="0">
            <a:solidFill>
              <a:schemeClr val="tx1"/>
            </a:solidFill>
          </a:endParaRPr>
        </a:p>
      </dsp:txBody>
      <dsp:txXfrm rot="-5400000">
        <a:off x="704003" y="1807495"/>
        <a:ext cx="9779684" cy="589893"/>
      </dsp:txXfrm>
    </dsp:sp>
    <dsp:sp modelId="{9B7701A7-242F-6645-8125-7E2FBFBCA0C9}">
      <dsp:nvSpPr>
        <dsp:cNvPr id="0" name=""/>
        <dsp:cNvSpPr/>
      </dsp:nvSpPr>
      <dsp:spPr>
        <a:xfrm rot="5400000">
          <a:off x="-150857" y="2813933"/>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 y="3015078"/>
        <a:ext cx="704003" cy="301715"/>
      </dsp:txXfrm>
    </dsp:sp>
    <dsp:sp modelId="{527487C6-CD36-4742-BE33-088E248EA9E0}">
      <dsp:nvSpPr>
        <dsp:cNvPr id="0" name=""/>
        <dsp:cNvSpPr/>
      </dsp:nvSpPr>
      <dsp:spPr>
        <a:xfrm rot="5400000">
          <a:off x="5282942" y="-1915864"/>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4"/>
          </a:pPr>
          <a:r>
            <a:rPr lang="en-US" sz="2600" kern="1200" dirty="0">
              <a:solidFill>
                <a:schemeClr val="bg2">
                  <a:lumMod val="75000"/>
                </a:schemeClr>
              </a:solidFill>
            </a:rPr>
            <a:t> HIV incidence rates by </a:t>
          </a:r>
          <a:r>
            <a:rPr lang="en-US" sz="2600" kern="1200" dirty="0" err="1">
              <a:solidFill>
                <a:schemeClr val="bg2">
                  <a:lumMod val="75000"/>
                </a:schemeClr>
              </a:solidFill>
            </a:rPr>
            <a:t>behaviour</a:t>
          </a:r>
          <a:endParaRPr lang="en-US" sz="2600" kern="1200" dirty="0">
            <a:solidFill>
              <a:schemeClr val="bg2">
                <a:lumMod val="75000"/>
              </a:schemeClr>
            </a:solidFill>
          </a:endParaRPr>
        </a:p>
      </dsp:txBody>
      <dsp:txXfrm rot="-5400000">
        <a:off x="704003" y="2694987"/>
        <a:ext cx="9779684" cy="589893"/>
      </dsp:txXfrm>
    </dsp:sp>
    <dsp:sp modelId="{FCB0DDB6-27FE-F840-A610-115BDC9EDA8C}">
      <dsp:nvSpPr>
        <dsp:cNvPr id="0" name=""/>
        <dsp:cNvSpPr/>
      </dsp:nvSpPr>
      <dsp:spPr>
        <a:xfrm rot="5400000">
          <a:off x="-150857" y="3701425"/>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 y="3902570"/>
        <a:ext cx="704003" cy="301715"/>
      </dsp:txXfrm>
    </dsp:sp>
    <dsp:sp modelId="{953062FA-AAAA-404E-B597-E1A5291859D3}">
      <dsp:nvSpPr>
        <dsp:cNvPr id="0" name=""/>
        <dsp:cNvSpPr/>
      </dsp:nvSpPr>
      <dsp:spPr>
        <a:xfrm rot="5400000">
          <a:off x="5282942" y="-1028371"/>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5"/>
          </a:pPr>
          <a:r>
            <a:rPr lang="en-US" sz="2600" kern="1200" dirty="0">
              <a:solidFill>
                <a:schemeClr val="bg2">
                  <a:lumMod val="75000"/>
                </a:schemeClr>
              </a:solidFill>
            </a:rPr>
            <a:t> Number of new infections by </a:t>
          </a:r>
          <a:r>
            <a:rPr lang="en-US" sz="2600" kern="1200" dirty="0" err="1">
              <a:solidFill>
                <a:schemeClr val="bg2">
                  <a:lumMod val="75000"/>
                </a:schemeClr>
              </a:solidFill>
            </a:rPr>
            <a:t>behaviour</a:t>
          </a:r>
          <a:endParaRPr lang="en-US" sz="2600" kern="1200" dirty="0">
            <a:solidFill>
              <a:schemeClr val="bg2">
                <a:lumMod val="75000"/>
              </a:schemeClr>
            </a:solidFill>
          </a:endParaRPr>
        </a:p>
      </dsp:txBody>
      <dsp:txXfrm rot="-5400000">
        <a:off x="704003" y="3582480"/>
        <a:ext cx="9779684" cy="5898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B86A-AEFC-364C-B3D7-B22FAEE409CB}">
      <dsp:nvSpPr>
        <dsp:cNvPr id="0" name=""/>
        <dsp:cNvSpPr/>
      </dsp:nvSpPr>
      <dsp:spPr>
        <a:xfrm rot="5400000">
          <a:off x="-150857" y="151455"/>
          <a:ext cx="1005718" cy="704003"/>
        </a:xfrm>
        <a:prstGeom prst="chevron">
          <a:avLst/>
        </a:prstGeom>
        <a:gradFill rotWithShape="0">
          <a:gsLst>
            <a:gs pos="21000">
              <a:srgbClr val="A7B6DE"/>
            </a:gs>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52600"/>
        <a:ext cx="704003" cy="301715"/>
      </dsp:txXfrm>
    </dsp:sp>
    <dsp:sp modelId="{2252DB26-4199-0948-A1BB-317559A84EC8}">
      <dsp:nvSpPr>
        <dsp:cNvPr id="0" name=""/>
        <dsp:cNvSpPr/>
      </dsp:nvSpPr>
      <dsp:spPr>
        <a:xfrm rot="5400000">
          <a:off x="5282942" y="-4578341"/>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a:pPr>
          <a:r>
            <a:rPr lang="en-US" sz="2600" b="0" kern="1200" dirty="0">
              <a:solidFill>
                <a:schemeClr val="bg2">
                  <a:lumMod val="75000"/>
                </a:schemeClr>
              </a:solidFill>
            </a:rPr>
            <a:t> Sexual behavior proportions – “general” and “key” populations</a:t>
          </a:r>
        </a:p>
      </dsp:txBody>
      <dsp:txXfrm rot="-5400000">
        <a:off x="704003" y="32510"/>
        <a:ext cx="9779684" cy="589893"/>
      </dsp:txXfrm>
    </dsp:sp>
    <dsp:sp modelId="{D1E15CDC-ADFB-5244-AE18-10BF8D29B99B}">
      <dsp:nvSpPr>
        <dsp:cNvPr id="0" name=""/>
        <dsp:cNvSpPr/>
      </dsp:nvSpPr>
      <dsp:spPr>
        <a:xfrm rot="5400000">
          <a:off x="-150857" y="1038948"/>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240093"/>
        <a:ext cx="704003" cy="301715"/>
      </dsp:txXfrm>
    </dsp:sp>
    <dsp:sp modelId="{277B5F38-855E-004C-9730-D96FF614B892}">
      <dsp:nvSpPr>
        <dsp:cNvPr id="0" name=""/>
        <dsp:cNvSpPr/>
      </dsp:nvSpPr>
      <dsp:spPr>
        <a:xfrm rot="5400000">
          <a:off x="5282942" y="-3690849"/>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2"/>
          </a:pPr>
          <a:r>
            <a:rPr lang="en-US" sz="2600" b="0" kern="1200" dirty="0">
              <a:solidFill>
                <a:schemeClr val="bg2">
                  <a:lumMod val="75000"/>
                </a:schemeClr>
              </a:solidFill>
            </a:rPr>
            <a:t> Population sizes by </a:t>
          </a:r>
          <a:r>
            <a:rPr lang="en-US" sz="2600" b="0" kern="1200" dirty="0" err="1">
              <a:solidFill>
                <a:schemeClr val="bg2">
                  <a:lumMod val="75000"/>
                </a:schemeClr>
              </a:solidFill>
            </a:rPr>
            <a:t>behaviour</a:t>
          </a:r>
          <a:endParaRPr lang="en-US" sz="2600" b="0" kern="1200" dirty="0">
            <a:solidFill>
              <a:schemeClr val="bg2">
                <a:lumMod val="75000"/>
              </a:schemeClr>
            </a:solidFill>
          </a:endParaRPr>
        </a:p>
      </dsp:txBody>
      <dsp:txXfrm rot="-5400000">
        <a:off x="704003" y="920002"/>
        <a:ext cx="9779684" cy="589893"/>
      </dsp:txXfrm>
    </dsp:sp>
    <dsp:sp modelId="{BD3A39FA-7388-9944-80D1-28AB2C8629EE}">
      <dsp:nvSpPr>
        <dsp:cNvPr id="0" name=""/>
        <dsp:cNvSpPr/>
      </dsp:nvSpPr>
      <dsp:spPr>
        <a:xfrm rot="5400000">
          <a:off x="-150857" y="1926440"/>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127585"/>
        <a:ext cx="704003" cy="301715"/>
      </dsp:txXfrm>
    </dsp:sp>
    <dsp:sp modelId="{BE94D1C1-5C4C-BF40-B978-BF133897B6A2}">
      <dsp:nvSpPr>
        <dsp:cNvPr id="0" name=""/>
        <dsp:cNvSpPr/>
      </dsp:nvSpPr>
      <dsp:spPr>
        <a:xfrm rot="5400000">
          <a:off x="5282942" y="-2803356"/>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3"/>
          </a:pPr>
          <a:r>
            <a:rPr lang="en-US" sz="2600" b="0" kern="1200" dirty="0">
              <a:solidFill>
                <a:schemeClr val="bg2">
                  <a:lumMod val="75000"/>
                </a:schemeClr>
              </a:solidFill>
            </a:rPr>
            <a:t>HIV prevalence by </a:t>
          </a:r>
          <a:r>
            <a:rPr lang="en-US" sz="2600" b="0" kern="1200" dirty="0" err="1">
              <a:solidFill>
                <a:schemeClr val="bg2">
                  <a:lumMod val="75000"/>
                </a:schemeClr>
              </a:solidFill>
            </a:rPr>
            <a:t>behaviour</a:t>
          </a:r>
          <a:r>
            <a:rPr lang="en-US" sz="2600" b="0" kern="1200" dirty="0">
              <a:solidFill>
                <a:schemeClr val="bg2">
                  <a:lumMod val="75000"/>
                </a:schemeClr>
              </a:solidFill>
            </a:rPr>
            <a:t> </a:t>
          </a:r>
          <a:endParaRPr lang="en-US" sz="2600" kern="1200" dirty="0">
            <a:solidFill>
              <a:schemeClr val="bg2">
                <a:lumMod val="75000"/>
              </a:schemeClr>
            </a:solidFill>
          </a:endParaRPr>
        </a:p>
      </dsp:txBody>
      <dsp:txXfrm rot="-5400000">
        <a:off x="704003" y="1807495"/>
        <a:ext cx="9779684" cy="589893"/>
      </dsp:txXfrm>
    </dsp:sp>
    <dsp:sp modelId="{9B7701A7-242F-6645-8125-7E2FBFBCA0C9}">
      <dsp:nvSpPr>
        <dsp:cNvPr id="0" name=""/>
        <dsp:cNvSpPr/>
      </dsp:nvSpPr>
      <dsp:spPr>
        <a:xfrm rot="5400000">
          <a:off x="-150857" y="2813933"/>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 y="3015078"/>
        <a:ext cx="704003" cy="301715"/>
      </dsp:txXfrm>
    </dsp:sp>
    <dsp:sp modelId="{527487C6-CD36-4742-BE33-088E248EA9E0}">
      <dsp:nvSpPr>
        <dsp:cNvPr id="0" name=""/>
        <dsp:cNvSpPr/>
      </dsp:nvSpPr>
      <dsp:spPr>
        <a:xfrm rot="5400000">
          <a:off x="5282942" y="-1915864"/>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4"/>
          </a:pPr>
          <a:r>
            <a:rPr lang="en-US" sz="2600" b="1" kern="1200" dirty="0">
              <a:solidFill>
                <a:schemeClr val="tx1"/>
              </a:solidFill>
            </a:rPr>
            <a:t> HIV incidence rates by </a:t>
          </a:r>
          <a:r>
            <a:rPr lang="en-US" sz="2600" b="1" kern="1200" dirty="0" err="1">
              <a:solidFill>
                <a:schemeClr val="tx1"/>
              </a:solidFill>
            </a:rPr>
            <a:t>behaviour</a:t>
          </a:r>
          <a:endParaRPr lang="en-US" sz="2600" b="1" kern="1200" dirty="0">
            <a:solidFill>
              <a:schemeClr val="tx1"/>
            </a:solidFill>
          </a:endParaRPr>
        </a:p>
      </dsp:txBody>
      <dsp:txXfrm rot="-5400000">
        <a:off x="704003" y="2694987"/>
        <a:ext cx="9779684" cy="589893"/>
      </dsp:txXfrm>
    </dsp:sp>
    <dsp:sp modelId="{FCB0DDB6-27FE-F840-A610-115BDC9EDA8C}">
      <dsp:nvSpPr>
        <dsp:cNvPr id="0" name=""/>
        <dsp:cNvSpPr/>
      </dsp:nvSpPr>
      <dsp:spPr>
        <a:xfrm rot="5400000">
          <a:off x="-150857" y="3701425"/>
          <a:ext cx="1005718" cy="704003"/>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 y="3902570"/>
        <a:ext cx="704003" cy="301715"/>
      </dsp:txXfrm>
    </dsp:sp>
    <dsp:sp modelId="{953062FA-AAAA-404E-B597-E1A5291859D3}">
      <dsp:nvSpPr>
        <dsp:cNvPr id="0" name=""/>
        <dsp:cNvSpPr/>
      </dsp:nvSpPr>
      <dsp:spPr>
        <a:xfrm rot="5400000">
          <a:off x="5282942" y="-1028371"/>
          <a:ext cx="653717" cy="98115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Font typeface="+mj-lt"/>
            <a:buAutoNum type="arabicPeriod" startAt="5"/>
          </a:pPr>
          <a:r>
            <a:rPr lang="en-US" sz="2600" kern="1200" dirty="0">
              <a:solidFill>
                <a:schemeClr val="bg2">
                  <a:lumMod val="75000"/>
                </a:schemeClr>
              </a:solidFill>
            </a:rPr>
            <a:t> Number of new infections by </a:t>
          </a:r>
          <a:r>
            <a:rPr lang="en-US" sz="2600" kern="1200" dirty="0" err="1">
              <a:solidFill>
                <a:schemeClr val="bg2">
                  <a:lumMod val="75000"/>
                </a:schemeClr>
              </a:solidFill>
            </a:rPr>
            <a:t>behaviour</a:t>
          </a:r>
          <a:endParaRPr lang="en-US" sz="2600" kern="1200" dirty="0">
            <a:solidFill>
              <a:schemeClr val="bg2">
                <a:lumMod val="75000"/>
              </a:schemeClr>
            </a:solidFill>
          </a:endParaRPr>
        </a:p>
      </dsp:txBody>
      <dsp:txXfrm rot="-5400000">
        <a:off x="704003" y="3582480"/>
        <a:ext cx="9779684" cy="5898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902DA-A75A-B94D-886F-25C7CF40323E}" type="slidenum">
              <a:rPr lang="en-US" smtClean="0"/>
              <a:t>27</a:t>
            </a:fld>
            <a:endParaRPr lang="en-US"/>
          </a:p>
        </p:txBody>
      </p:sp>
    </p:spTree>
    <p:extLst>
      <p:ext uri="{BB962C8B-B14F-4D97-AF65-F5344CB8AC3E}">
        <p14:creationId xmlns:p14="http://schemas.microsoft.com/office/powerpoint/2010/main" val="1539439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902DA-A75A-B94D-886F-25C7CF40323E}" type="slidenum">
              <a:rPr lang="en-US" smtClean="0"/>
              <a:t>28</a:t>
            </a:fld>
            <a:endParaRPr lang="en-US"/>
          </a:p>
        </p:txBody>
      </p:sp>
    </p:spTree>
    <p:extLst>
      <p:ext uri="{BB962C8B-B14F-4D97-AF65-F5344CB8AC3E}">
        <p14:creationId xmlns:p14="http://schemas.microsoft.com/office/powerpoint/2010/main" val="307119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geospatial data from DHS &amp; PHIA to fit spatially smoothed district-level model to the top three of these categories. Model has a term for 5-year age group, a spatial effect, and a spatial interaction term by 5-year age group - spatial effect can be different for different age groups.</a:t>
            </a:r>
          </a:p>
        </p:txBody>
      </p:sp>
      <p:sp>
        <p:nvSpPr>
          <p:cNvPr id="4" name="Slide Number Placeholder 3"/>
          <p:cNvSpPr>
            <a:spLocks noGrp="1"/>
          </p:cNvSpPr>
          <p:nvPr>
            <p:ph type="sldNum" sz="quarter" idx="5"/>
          </p:nvPr>
        </p:nvSpPr>
        <p:spPr/>
        <p:txBody>
          <a:bodyPr/>
          <a:lstStyle/>
          <a:p>
            <a:fld id="{592134FF-3D70-F642-B315-7EA47E006579}" type="slidenum">
              <a:rPr lang="en-US" smtClean="0"/>
              <a:t>32</a:t>
            </a:fld>
            <a:endParaRPr lang="en-US"/>
          </a:p>
        </p:txBody>
      </p:sp>
    </p:spTree>
    <p:extLst>
      <p:ext uri="{BB962C8B-B14F-4D97-AF65-F5344CB8AC3E}">
        <p14:creationId xmlns:p14="http://schemas.microsoft.com/office/powerpoint/2010/main" val="2195826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Mapped to sub-districts here – results then aggregated in model to district</a:t>
            </a:r>
          </a:p>
        </p:txBody>
      </p:sp>
      <p:sp>
        <p:nvSpPr>
          <p:cNvPr id="4" name="Slide Number Placeholder 3"/>
          <p:cNvSpPr>
            <a:spLocks noGrp="1"/>
          </p:cNvSpPr>
          <p:nvPr>
            <p:ph type="sldNum" sz="quarter" idx="5"/>
          </p:nvPr>
        </p:nvSpPr>
        <p:spPr/>
        <p:txBody>
          <a:bodyPr/>
          <a:lstStyle/>
          <a:p>
            <a:fld id="{592134FF-3D70-F642-B315-7EA47E006579}" type="slidenum">
              <a:rPr lang="en-US" smtClean="0"/>
              <a:t>33</a:t>
            </a:fld>
            <a:endParaRPr lang="en-US"/>
          </a:p>
        </p:txBody>
      </p:sp>
    </p:spTree>
    <p:extLst>
      <p:ext uri="{BB962C8B-B14F-4D97-AF65-F5344CB8AC3E}">
        <p14:creationId xmlns:p14="http://schemas.microsoft.com/office/powerpoint/2010/main" val="141141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134FF-3D70-F642-B315-7EA47E006579}" type="slidenum">
              <a:rPr lang="en-US" smtClean="0"/>
              <a:t>34</a:t>
            </a:fld>
            <a:endParaRPr lang="en-US"/>
          </a:p>
        </p:txBody>
      </p:sp>
    </p:spTree>
    <p:extLst>
      <p:ext uri="{BB962C8B-B14F-4D97-AF65-F5344CB8AC3E}">
        <p14:creationId xmlns:p14="http://schemas.microsoft.com/office/powerpoint/2010/main" val="232164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random effects assumed to be distributed IID except for space-</a:t>
            </a:r>
            <a:r>
              <a:rPr lang="en-US" dirty="0" err="1"/>
              <a:t>behaviour</a:t>
            </a:r>
            <a:endParaRPr lang="en-US" dirty="0"/>
          </a:p>
          <a:p>
            <a:endParaRPr lang="en-US" dirty="0"/>
          </a:p>
          <a:p>
            <a:r>
              <a:rPr lang="en-US" i="0" dirty="0">
                <a:effectLst/>
                <a:latin typeface="Helvetica" pitchFamily="2" charset="0"/>
              </a:rPr>
              <a:t>All random effect precision parameters </a:t>
            </a:r>
            <a:r>
              <a:rPr lang="el-GR" i="0" dirty="0">
                <a:effectLst/>
                <a:latin typeface="Helvetica" pitchFamily="2" charset="0"/>
              </a:rPr>
              <a:t>τ ∈ {</a:t>
            </a:r>
            <a:r>
              <a:rPr lang="el-GR" i="0" dirty="0" err="1">
                <a:effectLst/>
                <a:latin typeface="Helvetica" pitchFamily="2" charset="0"/>
              </a:rPr>
              <a:t>τβ</a:t>
            </a:r>
            <a:r>
              <a:rPr lang="el-GR" i="0" dirty="0">
                <a:effectLst/>
                <a:latin typeface="Helvetica" pitchFamily="2" charset="0"/>
              </a:rPr>
              <a:t>, </a:t>
            </a:r>
            <a:r>
              <a:rPr lang="el-GR" i="0" dirty="0" err="1">
                <a:effectLst/>
                <a:latin typeface="Helvetica" pitchFamily="2" charset="0"/>
              </a:rPr>
              <a:t>τζ</a:t>
            </a:r>
            <a:r>
              <a:rPr lang="el-GR" i="0" dirty="0">
                <a:effectLst/>
                <a:latin typeface="Helvetica" pitchFamily="2" charset="0"/>
              </a:rPr>
              <a:t> , τα, </a:t>
            </a:r>
            <a:r>
              <a:rPr lang="el-GR" i="0" dirty="0" err="1">
                <a:effectLst/>
                <a:latin typeface="Helvetica" pitchFamily="2" charset="0"/>
              </a:rPr>
              <a:t>τϕ</a:t>
            </a:r>
            <a:r>
              <a:rPr lang="el-GR" i="0" dirty="0">
                <a:effectLst/>
                <a:latin typeface="Helvetica" pitchFamily="2" charset="0"/>
              </a:rPr>
              <a:t>, </a:t>
            </a:r>
            <a:r>
              <a:rPr lang="el-GR" i="0" dirty="0" err="1">
                <a:effectLst/>
                <a:latin typeface="Helvetica" pitchFamily="2" charset="0"/>
              </a:rPr>
              <a:t>τγ</a:t>
            </a:r>
            <a:r>
              <a:rPr lang="el-GR" i="0" dirty="0">
                <a:effectLst/>
                <a:latin typeface="Helvetica" pitchFamily="2" charset="0"/>
              </a:rPr>
              <a:t>}</a:t>
            </a:r>
            <a:r>
              <a:rPr lang="en-US" i="0" dirty="0">
                <a:effectLst/>
                <a:latin typeface="Helvetica" pitchFamily="2" charset="0"/>
              </a:rPr>
              <a:t> were given independent </a:t>
            </a:r>
            <a:r>
              <a:rPr lang="en-US" i="0" dirty="0" err="1">
                <a:effectLst/>
                <a:latin typeface="Helvetica" pitchFamily="2" charset="0"/>
              </a:rPr>
              <a:t>penalised</a:t>
            </a:r>
            <a:r>
              <a:rPr lang="en-US" i="0" dirty="0">
                <a:effectLst/>
                <a:latin typeface="Helvetica" pitchFamily="2" charset="0"/>
              </a:rPr>
              <a:t> complexity (PC) priors</a:t>
            </a:r>
            <a:endParaRPr lang="en-US" i="0" dirty="0"/>
          </a:p>
        </p:txBody>
      </p:sp>
      <p:sp>
        <p:nvSpPr>
          <p:cNvPr id="4" name="Slide Number Placeholder 3"/>
          <p:cNvSpPr>
            <a:spLocks noGrp="1"/>
          </p:cNvSpPr>
          <p:nvPr>
            <p:ph type="sldNum" sz="quarter" idx="5"/>
          </p:nvPr>
        </p:nvSpPr>
        <p:spPr/>
        <p:txBody>
          <a:bodyPr/>
          <a:lstStyle/>
          <a:p>
            <a:fld id="{592134FF-3D70-F642-B315-7EA47E006579}" type="slidenum">
              <a:rPr lang="en-US" smtClean="0"/>
              <a:t>35</a:t>
            </a:fld>
            <a:endParaRPr lang="en-US"/>
          </a:p>
        </p:txBody>
      </p:sp>
    </p:spTree>
    <p:extLst>
      <p:ext uri="{BB962C8B-B14F-4D97-AF65-F5344CB8AC3E}">
        <p14:creationId xmlns:p14="http://schemas.microsoft.com/office/powerpoint/2010/main" val="2631383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134FF-3D70-F642-B315-7EA47E006579}" type="slidenum">
              <a:rPr lang="en-US" smtClean="0"/>
              <a:t>36</a:t>
            </a:fld>
            <a:endParaRPr lang="en-US"/>
          </a:p>
        </p:txBody>
      </p:sp>
    </p:spTree>
    <p:extLst>
      <p:ext uri="{BB962C8B-B14F-4D97-AF65-F5344CB8AC3E}">
        <p14:creationId xmlns:p14="http://schemas.microsoft.com/office/powerpoint/2010/main" val="137615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AGYW</a:t>
            </a:r>
          </a:p>
        </p:txBody>
      </p:sp>
      <p:sp>
        <p:nvSpPr>
          <p:cNvPr id="4" name="Slide Number Placeholder 3"/>
          <p:cNvSpPr>
            <a:spLocks noGrp="1"/>
          </p:cNvSpPr>
          <p:nvPr>
            <p:ph type="sldNum" sz="quarter" idx="5"/>
          </p:nvPr>
        </p:nvSpPr>
        <p:spPr/>
        <p:txBody>
          <a:bodyPr/>
          <a:lstStyle/>
          <a:p>
            <a:fld id="{90C902DA-A75A-B94D-886F-25C7CF40323E}" type="slidenum">
              <a:rPr lang="en-US" smtClean="0"/>
              <a:t>37</a:t>
            </a:fld>
            <a:endParaRPr lang="en-US"/>
          </a:p>
        </p:txBody>
      </p:sp>
    </p:spTree>
    <p:extLst>
      <p:ext uri="{BB962C8B-B14F-4D97-AF65-F5344CB8AC3E}">
        <p14:creationId xmlns:p14="http://schemas.microsoft.com/office/powerpoint/2010/main" val="3642036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geospatial data from DHS &amp; PHIA to fit spatially smoothed district-level model to the top three of these categories. Model has a term for 5-year age group, a spatial effect, and a spatial interaction term by 5-year age group - spatial effect can be different for different age groups.</a:t>
            </a:r>
          </a:p>
        </p:txBody>
      </p:sp>
      <p:sp>
        <p:nvSpPr>
          <p:cNvPr id="4" name="Slide Number Placeholder 3"/>
          <p:cNvSpPr>
            <a:spLocks noGrp="1"/>
          </p:cNvSpPr>
          <p:nvPr>
            <p:ph type="sldNum" sz="quarter" idx="5"/>
          </p:nvPr>
        </p:nvSpPr>
        <p:spPr/>
        <p:txBody>
          <a:bodyPr/>
          <a:lstStyle/>
          <a:p>
            <a:fld id="{592134FF-3D70-F642-B315-7EA47E006579}" type="slidenum">
              <a:rPr lang="en-US" smtClean="0"/>
              <a:t>38</a:t>
            </a:fld>
            <a:endParaRPr lang="en-US"/>
          </a:p>
        </p:txBody>
      </p:sp>
    </p:spTree>
    <p:extLst>
      <p:ext uri="{BB962C8B-B14F-4D97-AF65-F5344CB8AC3E}">
        <p14:creationId xmlns:p14="http://schemas.microsoft.com/office/powerpoint/2010/main" val="2755060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134FF-3D70-F642-B315-7EA47E006579}" type="slidenum">
              <a:rPr lang="en-US" smtClean="0"/>
              <a:t>39</a:t>
            </a:fld>
            <a:endParaRPr lang="en-US"/>
          </a:p>
        </p:txBody>
      </p:sp>
    </p:spTree>
    <p:extLst>
      <p:ext uri="{BB962C8B-B14F-4D97-AF65-F5344CB8AC3E}">
        <p14:creationId xmlns:p14="http://schemas.microsoft.com/office/powerpoint/2010/main" val="299038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proportion PWID male in studies in SSA 90.3% in 17 studies</a:t>
            </a:r>
          </a:p>
        </p:txBody>
      </p:sp>
      <p:sp>
        <p:nvSpPr>
          <p:cNvPr id="4" name="Slide Number Placeholder 3"/>
          <p:cNvSpPr>
            <a:spLocks noGrp="1"/>
          </p:cNvSpPr>
          <p:nvPr>
            <p:ph type="sldNum" sz="quarter" idx="5"/>
          </p:nvPr>
        </p:nvSpPr>
        <p:spPr/>
        <p:txBody>
          <a:bodyPr/>
          <a:lstStyle/>
          <a:p>
            <a:fld id="{90C902DA-A75A-B94D-886F-25C7CF40323E}" type="slidenum">
              <a:rPr lang="en-US" smtClean="0"/>
              <a:t>41</a:t>
            </a:fld>
            <a:endParaRPr lang="en-US"/>
          </a:p>
        </p:txBody>
      </p:sp>
    </p:spTree>
    <p:extLst>
      <p:ext uri="{BB962C8B-B14F-4D97-AF65-F5344CB8AC3E}">
        <p14:creationId xmlns:p14="http://schemas.microsoft.com/office/powerpoint/2010/main" val="78119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902DA-A75A-B94D-886F-25C7CF40323E}" type="slidenum">
              <a:rPr lang="en-US" smtClean="0"/>
              <a:t>42</a:t>
            </a:fld>
            <a:endParaRPr lang="en-US"/>
          </a:p>
        </p:txBody>
      </p:sp>
    </p:spTree>
    <p:extLst>
      <p:ext uri="{BB962C8B-B14F-4D97-AF65-F5344CB8AC3E}">
        <p14:creationId xmlns:p14="http://schemas.microsoft.com/office/powerpoint/2010/main" val="1036521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902DA-A75A-B94D-886F-25C7CF40323E}" type="slidenum">
              <a:rPr lang="en-US" smtClean="0"/>
              <a:t>44</a:t>
            </a:fld>
            <a:endParaRPr lang="en-US"/>
          </a:p>
        </p:txBody>
      </p:sp>
    </p:spTree>
    <p:extLst>
      <p:ext uri="{BB962C8B-B14F-4D97-AF65-F5344CB8AC3E}">
        <p14:creationId xmlns:p14="http://schemas.microsoft.com/office/powerpoint/2010/main" val="145267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not currently spatially modelled the survey HIV prevalence by risk </a:t>
            </a:r>
            <a:r>
              <a:rPr lang="en-US" dirty="0" err="1"/>
              <a:t>behaviour</a:t>
            </a:r>
            <a:r>
              <a:rPr lang="en-US" dirty="0"/>
              <a:t> due to small sample size – conducted at a national level</a:t>
            </a:r>
          </a:p>
        </p:txBody>
      </p:sp>
      <p:sp>
        <p:nvSpPr>
          <p:cNvPr id="4" name="Slide Number Placeholder 3"/>
          <p:cNvSpPr>
            <a:spLocks noGrp="1"/>
          </p:cNvSpPr>
          <p:nvPr>
            <p:ph type="sldNum" sz="quarter" idx="5"/>
          </p:nvPr>
        </p:nvSpPr>
        <p:spPr/>
        <p:txBody>
          <a:bodyPr/>
          <a:lstStyle/>
          <a:p>
            <a:fld id="{592134FF-3D70-F642-B315-7EA47E006579}" type="slidenum">
              <a:rPr lang="en-US" smtClean="0"/>
              <a:t>45</a:t>
            </a:fld>
            <a:endParaRPr lang="en-US"/>
          </a:p>
        </p:txBody>
      </p:sp>
    </p:spTree>
    <p:extLst>
      <p:ext uri="{BB962C8B-B14F-4D97-AF65-F5344CB8AC3E}">
        <p14:creationId xmlns:p14="http://schemas.microsoft.com/office/powerpoint/2010/main" val="3014322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Logistic = inverse logit exp(x)/(1+exp(x))</a:t>
            </a:r>
          </a:p>
        </p:txBody>
      </p:sp>
      <p:sp>
        <p:nvSpPr>
          <p:cNvPr id="4" name="Slide Number Placeholder 3"/>
          <p:cNvSpPr>
            <a:spLocks noGrp="1"/>
          </p:cNvSpPr>
          <p:nvPr>
            <p:ph type="sldNum" sz="quarter" idx="5"/>
          </p:nvPr>
        </p:nvSpPr>
        <p:spPr/>
        <p:txBody>
          <a:bodyPr/>
          <a:lstStyle/>
          <a:p>
            <a:fld id="{90C902DA-A75A-B94D-886F-25C7CF40323E}" type="slidenum">
              <a:rPr lang="en-US" smtClean="0"/>
              <a:t>46</a:t>
            </a:fld>
            <a:endParaRPr lang="en-US"/>
          </a:p>
        </p:txBody>
      </p:sp>
    </p:spTree>
    <p:extLst>
      <p:ext uri="{BB962C8B-B14F-4D97-AF65-F5344CB8AC3E}">
        <p14:creationId xmlns:p14="http://schemas.microsoft.com/office/powerpoint/2010/main" val="3671432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902DA-A75A-B94D-886F-25C7CF40323E}" type="slidenum">
              <a:rPr lang="en-US" smtClean="0"/>
              <a:t>47</a:t>
            </a:fld>
            <a:endParaRPr lang="en-US"/>
          </a:p>
        </p:txBody>
      </p:sp>
    </p:spTree>
    <p:extLst>
      <p:ext uri="{BB962C8B-B14F-4D97-AF65-F5344CB8AC3E}">
        <p14:creationId xmlns:p14="http://schemas.microsoft.com/office/powerpoint/2010/main" val="4247876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902DA-A75A-B94D-886F-25C7CF40323E}" type="slidenum">
              <a:rPr lang="en-US" smtClean="0"/>
              <a:t>52</a:t>
            </a:fld>
            <a:endParaRPr lang="en-US"/>
          </a:p>
        </p:txBody>
      </p:sp>
    </p:spTree>
    <p:extLst>
      <p:ext uri="{BB962C8B-B14F-4D97-AF65-F5344CB8AC3E}">
        <p14:creationId xmlns:p14="http://schemas.microsoft.com/office/powerpoint/2010/main" val="360184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134FF-3D70-F642-B315-7EA47E006579}" type="slidenum">
              <a:rPr lang="en-US" smtClean="0"/>
              <a:t>55</a:t>
            </a:fld>
            <a:endParaRPr lang="en-US"/>
          </a:p>
        </p:txBody>
      </p:sp>
    </p:spTree>
    <p:extLst>
      <p:ext uri="{BB962C8B-B14F-4D97-AF65-F5344CB8AC3E}">
        <p14:creationId xmlns:p14="http://schemas.microsoft.com/office/powerpoint/2010/main" val="624269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geospatial data from DHS &amp; PHIA to fit spatially smoothed district-level model to the top three of these categories. Model has a term for 5-year age group, a spatial effect, and a spatial interaction term by 5-year age group - spatial effect can be different for different age groups.</a:t>
            </a:r>
          </a:p>
        </p:txBody>
      </p:sp>
      <p:sp>
        <p:nvSpPr>
          <p:cNvPr id="4" name="Slide Number Placeholder 3"/>
          <p:cNvSpPr>
            <a:spLocks noGrp="1"/>
          </p:cNvSpPr>
          <p:nvPr>
            <p:ph type="sldNum" sz="quarter" idx="5"/>
          </p:nvPr>
        </p:nvSpPr>
        <p:spPr/>
        <p:txBody>
          <a:bodyPr/>
          <a:lstStyle/>
          <a:p>
            <a:fld id="{592134FF-3D70-F642-B315-7EA47E006579}" type="slidenum">
              <a:rPr lang="en-US" smtClean="0"/>
              <a:t>15</a:t>
            </a:fld>
            <a:endParaRPr lang="en-US"/>
          </a:p>
        </p:txBody>
      </p:sp>
    </p:spTree>
    <p:extLst>
      <p:ext uri="{BB962C8B-B14F-4D97-AF65-F5344CB8AC3E}">
        <p14:creationId xmlns:p14="http://schemas.microsoft.com/office/powerpoint/2010/main" val="219635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inconsistent responses, respondents are mapped to the “highest risk” of these </a:t>
            </a:r>
            <a:r>
              <a:rPr lang="en-US" dirty="0" err="1"/>
              <a:t>behaviours</a:t>
            </a:r>
            <a:endParaRPr lang="en-US" dirty="0"/>
          </a:p>
        </p:txBody>
      </p:sp>
      <p:sp>
        <p:nvSpPr>
          <p:cNvPr id="4" name="Slide Number Placeholder 3"/>
          <p:cNvSpPr>
            <a:spLocks noGrp="1"/>
          </p:cNvSpPr>
          <p:nvPr>
            <p:ph type="sldNum" sz="quarter" idx="5"/>
          </p:nvPr>
        </p:nvSpPr>
        <p:spPr/>
        <p:txBody>
          <a:bodyPr/>
          <a:lstStyle/>
          <a:p>
            <a:fld id="{592134FF-3D70-F642-B315-7EA47E006579}" type="slidenum">
              <a:rPr lang="en-US" smtClean="0"/>
              <a:t>16</a:t>
            </a:fld>
            <a:endParaRPr lang="en-US"/>
          </a:p>
        </p:txBody>
      </p:sp>
    </p:spTree>
    <p:extLst>
      <p:ext uri="{BB962C8B-B14F-4D97-AF65-F5344CB8AC3E}">
        <p14:creationId xmlns:p14="http://schemas.microsoft.com/office/powerpoint/2010/main" val="174269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902DA-A75A-B94D-886F-25C7CF40323E}" type="slidenum">
              <a:rPr lang="en-US" smtClean="0"/>
              <a:t>21</a:t>
            </a:fld>
            <a:endParaRPr lang="en-US"/>
          </a:p>
        </p:txBody>
      </p:sp>
    </p:spTree>
    <p:extLst>
      <p:ext uri="{BB962C8B-B14F-4D97-AF65-F5344CB8AC3E}">
        <p14:creationId xmlns:p14="http://schemas.microsoft.com/office/powerpoint/2010/main" val="3635774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902DA-A75A-B94D-886F-25C7CF40323E}" type="slidenum">
              <a:rPr lang="en-US" smtClean="0"/>
              <a:t>23</a:t>
            </a:fld>
            <a:endParaRPr lang="en-US"/>
          </a:p>
        </p:txBody>
      </p:sp>
    </p:spTree>
    <p:extLst>
      <p:ext uri="{BB962C8B-B14F-4D97-AF65-F5344CB8AC3E}">
        <p14:creationId xmlns:p14="http://schemas.microsoft.com/office/powerpoint/2010/main" val="3003433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902DA-A75A-B94D-886F-25C7CF40323E}" type="slidenum">
              <a:rPr lang="en-US" smtClean="0"/>
              <a:t>24</a:t>
            </a:fld>
            <a:endParaRPr lang="en-US"/>
          </a:p>
        </p:txBody>
      </p:sp>
    </p:spTree>
    <p:extLst>
      <p:ext uri="{BB962C8B-B14F-4D97-AF65-F5344CB8AC3E}">
        <p14:creationId xmlns:p14="http://schemas.microsoft.com/office/powerpoint/2010/main" val="169000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Study method = e.g. Capture recapture methods, Unique object multipliers</a:t>
            </a:r>
          </a:p>
          <a:p>
            <a:endParaRPr lang="en-US" dirty="0"/>
          </a:p>
        </p:txBody>
      </p:sp>
      <p:sp>
        <p:nvSpPr>
          <p:cNvPr id="4" name="Slide Number Placeholder 3"/>
          <p:cNvSpPr>
            <a:spLocks noGrp="1"/>
          </p:cNvSpPr>
          <p:nvPr>
            <p:ph type="sldNum" sz="quarter" idx="5"/>
          </p:nvPr>
        </p:nvSpPr>
        <p:spPr/>
        <p:txBody>
          <a:bodyPr/>
          <a:lstStyle/>
          <a:p>
            <a:fld id="{90C902DA-A75A-B94D-886F-25C7CF40323E}" type="slidenum">
              <a:rPr lang="en-US" smtClean="0"/>
              <a:t>25</a:t>
            </a:fld>
            <a:endParaRPr lang="en-US"/>
          </a:p>
        </p:txBody>
      </p:sp>
    </p:spTree>
    <p:extLst>
      <p:ext uri="{BB962C8B-B14F-4D97-AF65-F5344CB8AC3E}">
        <p14:creationId xmlns:p14="http://schemas.microsoft.com/office/powerpoint/2010/main" val="221126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medrxiv.org/content/10.1101/2022.11.14.22282329v1" TargetMode="External"/><Relationship Id="rId2" Type="http://schemas.openxmlformats.org/officeDocument/2006/relationships/hyperlink" Target="https://www.medrxiv.org/content/10.1101/2023.10.17.23297108v2.full.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wanyekii@unaids.org" TargetMode="External"/><Relationship Id="rId2" Type="http://schemas.openxmlformats.org/officeDocument/2006/relationships/hyperlink" Target="mailto:benediktc@unaids.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1405246" y="1259909"/>
            <a:ext cx="9144000" cy="3337534"/>
          </a:xfrm>
          <a:prstGeom prst="rect">
            <a:avLst/>
          </a:prstGeom>
          <a:noFill/>
          <a:ln>
            <a:noFill/>
          </a:ln>
        </p:spPr>
        <p:txBody>
          <a:bodyPr spcFirstLastPara="1" wrap="square" lIns="91425" tIns="45700" rIns="91425" bIns="45700" anchor="b" anchorCtr="0">
            <a:normAutofit fontScale="90000" lnSpcReduction="10000"/>
          </a:bodyPr>
          <a:lstStyle/>
          <a:p>
            <a:pPr marL="0" marR="0" lvl="0" indent="0" algn="ctr" rtl="0">
              <a:lnSpc>
                <a:spcPct val="90000"/>
              </a:lnSpc>
              <a:spcBef>
                <a:spcPts val="0"/>
              </a:spcBef>
              <a:spcAft>
                <a:spcPts val="0"/>
              </a:spcAft>
              <a:buClr>
                <a:schemeClr val="dk1"/>
              </a:buClr>
              <a:buSzPct val="100000"/>
              <a:buFont typeface="Calibri"/>
              <a:buNone/>
            </a:pPr>
            <a:r>
              <a:rPr lang="en-GB" sz="7000" dirty="0">
                <a:latin typeface="Calibri" panose="020F0502020204030204" pitchFamily="34" charset="0"/>
                <a:ea typeface="Times New Roman" panose="02020603050405020304" pitchFamily="18" charset="0"/>
              </a:rPr>
              <a:t>T</a:t>
            </a:r>
            <a:r>
              <a:rPr lang="en-GB" sz="7000" kern="0" dirty="0">
                <a:solidFill>
                  <a:srgbClr val="000000"/>
                </a:solidFill>
                <a:effectLst/>
                <a:latin typeface="Calibri" panose="020F0502020204030204" pitchFamily="34" charset="0"/>
                <a:ea typeface="Times New Roman" panose="02020603050405020304" pitchFamily="18" charset="0"/>
              </a:rPr>
              <a:t>he </a:t>
            </a:r>
            <a:r>
              <a:rPr lang="en-GB" sz="7000" kern="0" dirty="0">
                <a:effectLst/>
                <a:latin typeface="Calibri" panose="020F0502020204030204" pitchFamily="34" charset="0"/>
                <a:ea typeface="Times New Roman" panose="02020603050405020304" pitchFamily="18" charset="0"/>
              </a:rPr>
              <a:t>Sub-national HIV Estimates in Priority Populations (SHIPP) tool: approach and methods</a:t>
            </a:r>
            <a:r>
              <a:rPr lang="en-US" sz="7000" dirty="0">
                <a:effectLst/>
              </a:rPr>
              <a:t> </a:t>
            </a:r>
            <a:endParaRPr sz="7000" b="0" i="0" u="none" strike="noStrike" cap="none" dirty="0">
              <a:solidFill>
                <a:schemeClr val="dk1"/>
              </a:solidFill>
              <a:latin typeface="Calibri"/>
              <a:ea typeface="Calibri"/>
              <a:cs typeface="Calibri"/>
              <a:sym typeface="Calibri"/>
            </a:endParaRPr>
          </a:p>
        </p:txBody>
      </p:sp>
      <p:sp>
        <p:nvSpPr>
          <p:cNvPr id="89" name="Google Shape;89;p1"/>
          <p:cNvSpPr txBox="1"/>
          <p:nvPr/>
        </p:nvSpPr>
        <p:spPr>
          <a:xfrm>
            <a:off x="1405246" y="5018538"/>
            <a:ext cx="9144000" cy="1655762"/>
          </a:xfrm>
          <a:prstGeom prst="rect">
            <a:avLst/>
          </a:prstGeom>
          <a:noFill/>
          <a:ln>
            <a:noFill/>
          </a:ln>
        </p:spPr>
        <p:txBody>
          <a:bodyPr spcFirstLastPara="1" wrap="square" lIns="91425" tIns="45700" rIns="91425" bIns="45700" anchor="t" anchorCtr="0">
            <a:normAutofit/>
          </a:bodyPr>
          <a:lstStyle/>
          <a:p>
            <a:pPr algn="ctr"/>
            <a:r>
              <a:rPr lang="en-US" sz="3200" dirty="0"/>
              <a:t>Katie Risher, PhD MHS</a:t>
            </a:r>
          </a:p>
          <a:p>
            <a:pPr algn="ctr"/>
            <a:r>
              <a:rPr lang="en-US" sz="1800" i="1" dirty="0"/>
              <a:t>Assistant Professor, Penn State University</a:t>
            </a:r>
          </a:p>
          <a:p>
            <a:pPr algn="ctr"/>
            <a:r>
              <a:rPr lang="en-US" sz="1800" i="1" dirty="0"/>
              <a:t>Honorary Research Fellow, Imperial College London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619C80-5991-DF4B-99EE-7326FC6288BC}"/>
              </a:ext>
            </a:extLst>
          </p:cNvPr>
          <p:cNvGraphicFramePr>
            <a:graphicFrameLocks noGrp="1"/>
          </p:cNvGraphicFramePr>
          <p:nvPr>
            <p:ph idx="1"/>
          </p:nvPr>
        </p:nvGraphicFramePr>
        <p:xfrm>
          <a:off x="838200" y="1620077"/>
          <a:ext cx="10515600" cy="455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1C5E0241-CA95-2812-04A2-FE7B5C13A634}"/>
              </a:ext>
            </a:extLst>
          </p:cNvPr>
          <p:cNvSpPr>
            <a:spLocks noGrp="1"/>
          </p:cNvSpPr>
          <p:nvPr>
            <p:ph type="title"/>
          </p:nvPr>
        </p:nvSpPr>
        <p:spPr>
          <a:xfrm>
            <a:off x="838200" y="365125"/>
            <a:ext cx="10515600" cy="1325563"/>
          </a:xfrm>
        </p:spPr>
        <p:txBody>
          <a:bodyPr/>
          <a:lstStyle/>
          <a:p>
            <a:r>
              <a:rPr lang="en-US" dirty="0"/>
              <a:t>Data/inputs</a:t>
            </a:r>
          </a:p>
        </p:txBody>
      </p:sp>
    </p:spTree>
    <p:extLst>
      <p:ext uri="{BB962C8B-B14F-4D97-AF65-F5344CB8AC3E}">
        <p14:creationId xmlns:p14="http://schemas.microsoft.com/office/powerpoint/2010/main" val="296480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619C80-5991-DF4B-99EE-7326FC6288BC}"/>
              </a:ext>
            </a:extLst>
          </p:cNvPr>
          <p:cNvGraphicFramePr>
            <a:graphicFrameLocks noGrp="1"/>
          </p:cNvGraphicFramePr>
          <p:nvPr>
            <p:ph idx="1"/>
          </p:nvPr>
        </p:nvGraphicFramePr>
        <p:xfrm>
          <a:off x="838200" y="1620077"/>
          <a:ext cx="10515600" cy="455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1C5E0241-CA95-2812-04A2-FE7B5C13A634}"/>
              </a:ext>
            </a:extLst>
          </p:cNvPr>
          <p:cNvSpPr>
            <a:spLocks noGrp="1"/>
          </p:cNvSpPr>
          <p:nvPr>
            <p:ph type="title"/>
          </p:nvPr>
        </p:nvSpPr>
        <p:spPr>
          <a:xfrm>
            <a:off x="838200" y="365125"/>
            <a:ext cx="10515600" cy="1325563"/>
          </a:xfrm>
        </p:spPr>
        <p:txBody>
          <a:bodyPr/>
          <a:lstStyle/>
          <a:p>
            <a:r>
              <a:rPr lang="en-US" dirty="0"/>
              <a:t>Data/inputs</a:t>
            </a:r>
          </a:p>
        </p:txBody>
      </p:sp>
    </p:spTree>
    <p:extLst>
      <p:ext uri="{BB962C8B-B14F-4D97-AF65-F5344CB8AC3E}">
        <p14:creationId xmlns:p14="http://schemas.microsoft.com/office/powerpoint/2010/main" val="1350292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4DE2-AE24-4DE5-3ACF-2CE3642ADA5A}"/>
              </a:ext>
            </a:extLst>
          </p:cNvPr>
          <p:cNvSpPr>
            <a:spLocks noGrp="1"/>
          </p:cNvSpPr>
          <p:nvPr>
            <p:ph type="title"/>
          </p:nvPr>
        </p:nvSpPr>
        <p:spPr>
          <a:xfrm>
            <a:off x="838200" y="365125"/>
            <a:ext cx="6835346" cy="1325563"/>
          </a:xfrm>
        </p:spPr>
        <p:txBody>
          <a:bodyPr/>
          <a:lstStyle/>
          <a:p>
            <a:r>
              <a:rPr lang="en-US" dirty="0"/>
              <a:t>Demographic &amp; Health Surveys (DHS)</a:t>
            </a:r>
          </a:p>
        </p:txBody>
      </p:sp>
      <p:sp>
        <p:nvSpPr>
          <p:cNvPr id="6" name="Content Placeholder 2">
            <a:extLst>
              <a:ext uri="{FF2B5EF4-FFF2-40B4-BE49-F238E27FC236}">
                <a16:creationId xmlns:a16="http://schemas.microsoft.com/office/drawing/2014/main" id="{9485956E-2D5D-B566-6362-460D7F78AF41}"/>
              </a:ext>
            </a:extLst>
          </p:cNvPr>
          <p:cNvSpPr txBox="1">
            <a:spLocks/>
          </p:cNvSpPr>
          <p:nvPr/>
        </p:nvSpPr>
        <p:spPr>
          <a:xfrm>
            <a:off x="838200" y="1825625"/>
            <a:ext cx="645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Primary source for </a:t>
            </a:r>
            <a:r>
              <a:rPr lang="en-US" dirty="0" err="1"/>
              <a:t>behavioural</a:t>
            </a:r>
            <a:r>
              <a:rPr lang="en-US" dirty="0"/>
              <a:t> data</a:t>
            </a:r>
          </a:p>
          <a:p>
            <a:r>
              <a:rPr lang="en-US" dirty="0"/>
              <a:t>Household survey - two-stage stratified cluster design</a:t>
            </a:r>
          </a:p>
          <a:p>
            <a:r>
              <a:rPr lang="en-US" dirty="0"/>
              <a:t>Module on sexual </a:t>
            </a:r>
            <a:r>
              <a:rPr lang="en-US" dirty="0" err="1"/>
              <a:t>behaviour</a:t>
            </a:r>
            <a:endParaRPr lang="en-US" dirty="0"/>
          </a:p>
          <a:p>
            <a:r>
              <a:rPr lang="en-US" dirty="0"/>
              <a:t>Cluster geo-coordinates (random displacement)</a:t>
            </a:r>
          </a:p>
          <a:p>
            <a:pPr marL="0" indent="0">
              <a:buNone/>
            </a:pPr>
            <a:endParaRPr lang="en-US" dirty="0"/>
          </a:p>
          <a:p>
            <a:endParaRPr lang="en-US" dirty="0"/>
          </a:p>
        </p:txBody>
      </p:sp>
      <p:pic>
        <p:nvPicPr>
          <p:cNvPr id="8" name="Content Placeholder 7" descr="A logo for the dhs program&#10;&#10;Description automatically generated">
            <a:extLst>
              <a:ext uri="{FF2B5EF4-FFF2-40B4-BE49-F238E27FC236}">
                <a16:creationId xmlns:a16="http://schemas.microsoft.com/office/drawing/2014/main" id="{145AC42E-2602-7E1B-E25E-F61E34F440FC}"/>
              </a:ext>
            </a:extLst>
          </p:cNvPr>
          <p:cNvPicPr>
            <a:picLocks noGrp="1" noChangeAspect="1"/>
          </p:cNvPicPr>
          <p:nvPr>
            <p:ph idx="1"/>
          </p:nvPr>
        </p:nvPicPr>
        <p:blipFill rotWithShape="1">
          <a:blip r:embed="rId2"/>
          <a:srcRect t="32999" b="34604"/>
          <a:stretch/>
        </p:blipFill>
        <p:spPr>
          <a:xfrm>
            <a:off x="7289800" y="681037"/>
            <a:ext cx="4351338" cy="1409700"/>
          </a:xfrm>
        </p:spPr>
      </p:pic>
      <p:pic>
        <p:nvPicPr>
          <p:cNvPr id="10" name="Picture 9" descr="A cover of a book&#10;&#10;Description automatically generated">
            <a:extLst>
              <a:ext uri="{FF2B5EF4-FFF2-40B4-BE49-F238E27FC236}">
                <a16:creationId xmlns:a16="http://schemas.microsoft.com/office/drawing/2014/main" id="{077CD0B9-E5A8-A096-A58E-719875F17830}"/>
              </a:ext>
            </a:extLst>
          </p:cNvPr>
          <p:cNvPicPr>
            <a:picLocks noChangeAspect="1"/>
          </p:cNvPicPr>
          <p:nvPr/>
        </p:nvPicPr>
        <p:blipFill>
          <a:blip r:embed="rId3"/>
          <a:stretch>
            <a:fillRect/>
          </a:stretch>
        </p:blipFill>
        <p:spPr>
          <a:xfrm>
            <a:off x="7404100" y="2090737"/>
            <a:ext cx="1828800" cy="2590800"/>
          </a:xfrm>
          <a:prstGeom prst="rect">
            <a:avLst/>
          </a:prstGeom>
        </p:spPr>
      </p:pic>
      <p:pic>
        <p:nvPicPr>
          <p:cNvPr id="12" name="Picture 11" descr="A blue and red rectangle with a beach and rocks&#10;&#10;Description automatically generated">
            <a:extLst>
              <a:ext uri="{FF2B5EF4-FFF2-40B4-BE49-F238E27FC236}">
                <a16:creationId xmlns:a16="http://schemas.microsoft.com/office/drawing/2014/main" id="{2608757C-14B9-A242-F0D4-4869976B201E}"/>
              </a:ext>
            </a:extLst>
          </p:cNvPr>
          <p:cNvPicPr>
            <a:picLocks noChangeAspect="1"/>
          </p:cNvPicPr>
          <p:nvPr/>
        </p:nvPicPr>
        <p:blipFill>
          <a:blip r:embed="rId4"/>
          <a:stretch>
            <a:fillRect/>
          </a:stretch>
        </p:blipFill>
        <p:spPr>
          <a:xfrm>
            <a:off x="8204200" y="2635647"/>
            <a:ext cx="1828800" cy="2362200"/>
          </a:xfrm>
          <a:prstGeom prst="rect">
            <a:avLst/>
          </a:prstGeom>
        </p:spPr>
      </p:pic>
      <p:pic>
        <p:nvPicPr>
          <p:cNvPr id="14" name="Picture 13" descr="A blue cover with black and white squares&#10;&#10;Description automatically generated">
            <a:extLst>
              <a:ext uri="{FF2B5EF4-FFF2-40B4-BE49-F238E27FC236}">
                <a16:creationId xmlns:a16="http://schemas.microsoft.com/office/drawing/2014/main" id="{3E3FD417-9020-4099-45E5-A5E7138E3470}"/>
              </a:ext>
            </a:extLst>
          </p:cNvPr>
          <p:cNvPicPr>
            <a:picLocks noChangeAspect="1"/>
          </p:cNvPicPr>
          <p:nvPr/>
        </p:nvPicPr>
        <p:blipFill>
          <a:blip r:embed="rId5"/>
          <a:stretch>
            <a:fillRect/>
          </a:stretch>
        </p:blipFill>
        <p:spPr>
          <a:xfrm>
            <a:off x="9128919" y="3324223"/>
            <a:ext cx="1828800" cy="2590800"/>
          </a:xfrm>
          <a:prstGeom prst="rect">
            <a:avLst/>
          </a:prstGeom>
        </p:spPr>
      </p:pic>
      <p:pic>
        <p:nvPicPr>
          <p:cNvPr id="16" name="Picture 15" descr="A sun setting over a river&#10;&#10;Description automatically generated">
            <a:extLst>
              <a:ext uri="{FF2B5EF4-FFF2-40B4-BE49-F238E27FC236}">
                <a16:creationId xmlns:a16="http://schemas.microsoft.com/office/drawing/2014/main" id="{D363B231-E0AF-2A9A-1B8C-D3F51CB70A05}"/>
              </a:ext>
            </a:extLst>
          </p:cNvPr>
          <p:cNvPicPr>
            <a:picLocks noChangeAspect="1"/>
          </p:cNvPicPr>
          <p:nvPr/>
        </p:nvPicPr>
        <p:blipFill>
          <a:blip r:embed="rId6"/>
          <a:stretch>
            <a:fillRect/>
          </a:stretch>
        </p:blipFill>
        <p:spPr>
          <a:xfrm>
            <a:off x="10020300" y="4001294"/>
            <a:ext cx="1828800" cy="2590800"/>
          </a:xfrm>
          <a:prstGeom prst="rect">
            <a:avLst/>
          </a:prstGeom>
        </p:spPr>
      </p:pic>
    </p:spTree>
    <p:extLst>
      <p:ext uri="{BB962C8B-B14F-4D97-AF65-F5344CB8AC3E}">
        <p14:creationId xmlns:p14="http://schemas.microsoft.com/office/powerpoint/2010/main" val="391768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4DE2-AE24-4DE5-3ACF-2CE3642ADA5A}"/>
              </a:ext>
            </a:extLst>
          </p:cNvPr>
          <p:cNvSpPr>
            <a:spLocks noGrp="1"/>
          </p:cNvSpPr>
          <p:nvPr>
            <p:ph type="title"/>
          </p:nvPr>
        </p:nvSpPr>
        <p:spPr>
          <a:xfrm>
            <a:off x="838200" y="365125"/>
            <a:ext cx="10591800" cy="1325563"/>
          </a:xfrm>
        </p:spPr>
        <p:txBody>
          <a:bodyPr/>
          <a:lstStyle/>
          <a:p>
            <a:r>
              <a:rPr lang="en-US" dirty="0"/>
              <a:t>Population-based HIV Impact Assessments (PHIAs) &amp; Botswana AIDS Impact Surveys </a:t>
            </a:r>
          </a:p>
        </p:txBody>
      </p:sp>
      <p:sp>
        <p:nvSpPr>
          <p:cNvPr id="6" name="Content Placeholder 2">
            <a:extLst>
              <a:ext uri="{FF2B5EF4-FFF2-40B4-BE49-F238E27FC236}">
                <a16:creationId xmlns:a16="http://schemas.microsoft.com/office/drawing/2014/main" id="{9485956E-2D5D-B566-6362-460D7F78AF41}"/>
              </a:ext>
            </a:extLst>
          </p:cNvPr>
          <p:cNvSpPr txBox="1">
            <a:spLocks/>
          </p:cNvSpPr>
          <p:nvPr/>
        </p:nvSpPr>
        <p:spPr>
          <a:xfrm>
            <a:off x="838200" y="1825625"/>
            <a:ext cx="645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Additional source for </a:t>
            </a:r>
            <a:r>
              <a:rPr lang="en-US" dirty="0" err="1"/>
              <a:t>behavioural</a:t>
            </a:r>
            <a:r>
              <a:rPr lang="en-US" dirty="0"/>
              <a:t> data</a:t>
            </a:r>
          </a:p>
          <a:p>
            <a:r>
              <a:rPr lang="en-US" dirty="0"/>
              <a:t>Household survey - two-stage stratified cluster design</a:t>
            </a:r>
          </a:p>
          <a:p>
            <a:r>
              <a:rPr lang="en-US" dirty="0"/>
              <a:t>Module on sexual </a:t>
            </a:r>
            <a:r>
              <a:rPr lang="en-US" dirty="0" err="1"/>
              <a:t>behaviour</a:t>
            </a:r>
            <a:endParaRPr lang="en-US" dirty="0"/>
          </a:p>
          <a:p>
            <a:r>
              <a:rPr lang="en-US" dirty="0"/>
              <a:t>Cluster geo-coordinates (random displacement)</a:t>
            </a:r>
          </a:p>
          <a:p>
            <a:endParaRPr lang="en-US" dirty="0"/>
          </a:p>
        </p:txBody>
      </p:sp>
      <p:pic>
        <p:nvPicPr>
          <p:cNvPr id="8" name="Picture 7" descr="A globe with a map of the earth&#10;&#10;Description automatically generated">
            <a:extLst>
              <a:ext uri="{FF2B5EF4-FFF2-40B4-BE49-F238E27FC236}">
                <a16:creationId xmlns:a16="http://schemas.microsoft.com/office/drawing/2014/main" id="{42CE6A40-0CF3-BF2C-232A-EA6915BF0E35}"/>
              </a:ext>
            </a:extLst>
          </p:cNvPr>
          <p:cNvPicPr>
            <a:picLocks noChangeAspect="1"/>
          </p:cNvPicPr>
          <p:nvPr/>
        </p:nvPicPr>
        <p:blipFill>
          <a:blip r:embed="rId2"/>
          <a:stretch>
            <a:fillRect/>
          </a:stretch>
        </p:blipFill>
        <p:spPr>
          <a:xfrm>
            <a:off x="6347179" y="3744686"/>
            <a:ext cx="5844821" cy="2259011"/>
          </a:xfrm>
          <a:prstGeom prst="rect">
            <a:avLst/>
          </a:prstGeom>
        </p:spPr>
      </p:pic>
      <p:pic>
        <p:nvPicPr>
          <p:cNvPr id="10" name="Picture 9" descr="A logo with text and a red ribbon&#10;&#10;Description automatically generated">
            <a:extLst>
              <a:ext uri="{FF2B5EF4-FFF2-40B4-BE49-F238E27FC236}">
                <a16:creationId xmlns:a16="http://schemas.microsoft.com/office/drawing/2014/main" id="{07BC0310-4785-4945-65F1-F21ACB8DC2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694964" y="1197429"/>
            <a:ext cx="2417990" cy="2417990"/>
          </a:xfrm>
          <a:prstGeom prst="rect">
            <a:avLst/>
          </a:prstGeom>
        </p:spPr>
      </p:pic>
    </p:spTree>
    <p:extLst>
      <p:ext uri="{BB962C8B-B14F-4D97-AF65-F5344CB8AC3E}">
        <p14:creationId xmlns:p14="http://schemas.microsoft.com/office/powerpoint/2010/main" val="344447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4DE2-AE24-4DE5-3ACF-2CE3642ADA5A}"/>
              </a:ext>
            </a:extLst>
          </p:cNvPr>
          <p:cNvSpPr>
            <a:spLocks noGrp="1"/>
          </p:cNvSpPr>
          <p:nvPr>
            <p:ph type="title"/>
          </p:nvPr>
        </p:nvSpPr>
        <p:spPr>
          <a:xfrm>
            <a:off x="838200" y="365125"/>
            <a:ext cx="6835346" cy="1325563"/>
          </a:xfrm>
        </p:spPr>
        <p:txBody>
          <a:bodyPr/>
          <a:lstStyle/>
          <a:p>
            <a:r>
              <a:rPr lang="en-US" dirty="0"/>
              <a:t>Multiple Indicator Cluster Surveys (MICS)</a:t>
            </a:r>
          </a:p>
        </p:txBody>
      </p:sp>
      <p:sp>
        <p:nvSpPr>
          <p:cNvPr id="6" name="Content Placeholder 2">
            <a:extLst>
              <a:ext uri="{FF2B5EF4-FFF2-40B4-BE49-F238E27FC236}">
                <a16:creationId xmlns:a16="http://schemas.microsoft.com/office/drawing/2014/main" id="{9485956E-2D5D-B566-6362-460D7F78AF41}"/>
              </a:ext>
            </a:extLst>
          </p:cNvPr>
          <p:cNvSpPr txBox="1">
            <a:spLocks/>
          </p:cNvSpPr>
          <p:nvPr/>
        </p:nvSpPr>
        <p:spPr>
          <a:xfrm>
            <a:off x="838200" y="1825624"/>
            <a:ext cx="6451600" cy="4498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for </a:t>
            </a:r>
            <a:r>
              <a:rPr lang="en-US" dirty="0" err="1"/>
              <a:t>behavioural</a:t>
            </a:r>
            <a:r>
              <a:rPr lang="en-US" dirty="0"/>
              <a:t> data</a:t>
            </a:r>
          </a:p>
          <a:p>
            <a:r>
              <a:rPr lang="en-US" dirty="0"/>
              <a:t>Household survey - two-stage stratified cluster design</a:t>
            </a:r>
          </a:p>
          <a:p>
            <a:r>
              <a:rPr lang="en-US" dirty="0"/>
              <a:t>Module on sexual </a:t>
            </a:r>
            <a:r>
              <a:rPr lang="en-US" dirty="0" err="1"/>
              <a:t>behaviour</a:t>
            </a:r>
            <a:endParaRPr lang="en-US" dirty="0"/>
          </a:p>
          <a:p>
            <a:r>
              <a:rPr lang="en-US" dirty="0"/>
              <a:t>NO cluster geo-coordinates, only admin-1 (province) level geographic disaggregation</a:t>
            </a:r>
          </a:p>
          <a:p>
            <a:r>
              <a:rPr lang="en-US" dirty="0"/>
              <a:t>Only used as supplement if a country doesn’t have a recent DHS/PHIA</a:t>
            </a:r>
          </a:p>
          <a:p>
            <a:pPr lvl="1"/>
            <a:r>
              <a:rPr lang="en-US" dirty="0"/>
              <a:t>CAR</a:t>
            </a:r>
          </a:p>
        </p:txBody>
      </p:sp>
      <p:pic>
        <p:nvPicPr>
          <p:cNvPr id="8" name="Picture 7" descr="A blue and white logo&#10;&#10;Description automatically generated">
            <a:extLst>
              <a:ext uri="{FF2B5EF4-FFF2-40B4-BE49-F238E27FC236}">
                <a16:creationId xmlns:a16="http://schemas.microsoft.com/office/drawing/2014/main" id="{A895C6BD-6778-264A-3140-CA0B24D8F554}"/>
              </a:ext>
            </a:extLst>
          </p:cNvPr>
          <p:cNvPicPr>
            <a:picLocks noChangeAspect="1"/>
          </p:cNvPicPr>
          <p:nvPr/>
        </p:nvPicPr>
        <p:blipFill>
          <a:blip r:embed="rId2"/>
          <a:stretch>
            <a:fillRect/>
          </a:stretch>
        </p:blipFill>
        <p:spPr>
          <a:xfrm>
            <a:off x="7289800" y="2160814"/>
            <a:ext cx="4572000" cy="3429000"/>
          </a:xfrm>
          <a:prstGeom prst="rect">
            <a:avLst/>
          </a:prstGeom>
        </p:spPr>
      </p:pic>
    </p:spTree>
    <p:extLst>
      <p:ext uri="{BB962C8B-B14F-4D97-AF65-F5344CB8AC3E}">
        <p14:creationId xmlns:p14="http://schemas.microsoft.com/office/powerpoint/2010/main" val="284430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A43B38-F6E9-E100-8745-E828C19B89F7}"/>
              </a:ext>
            </a:extLst>
          </p:cNvPr>
          <p:cNvGrpSpPr/>
          <p:nvPr/>
        </p:nvGrpSpPr>
        <p:grpSpPr>
          <a:xfrm>
            <a:off x="593124" y="1325596"/>
            <a:ext cx="3781167" cy="3842951"/>
            <a:chOff x="593124" y="1325596"/>
            <a:chExt cx="3781167" cy="3842951"/>
          </a:xfrm>
        </p:grpSpPr>
        <p:sp>
          <p:nvSpPr>
            <p:cNvPr id="6" name="Rectangle 5">
              <a:extLst>
                <a:ext uri="{FF2B5EF4-FFF2-40B4-BE49-F238E27FC236}">
                  <a16:creationId xmlns:a16="http://schemas.microsoft.com/office/drawing/2014/main" id="{662FC193-2901-6D0F-80A9-191D1F2D26FF}"/>
                </a:ext>
              </a:extLst>
            </p:cNvPr>
            <p:cNvSpPr/>
            <p:nvPr/>
          </p:nvSpPr>
          <p:spPr>
            <a:xfrm>
              <a:off x="593124" y="1325596"/>
              <a:ext cx="3150973" cy="383059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1662C1DA-7620-DF85-02AC-8C4A8B4949D3}"/>
                </a:ext>
              </a:extLst>
            </p:cNvPr>
            <p:cNvSpPr/>
            <p:nvPr/>
          </p:nvSpPr>
          <p:spPr>
            <a:xfrm rot="5400000">
              <a:off x="2143897" y="2938152"/>
              <a:ext cx="3830594" cy="630195"/>
            </a:xfrm>
            <a:prstGeom prst="triangle">
              <a:avLst>
                <a:gd name="adj" fmla="val 5070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A0523C4-58B2-6146-A568-BD25C9DA1BE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Behaviour</a:t>
            </a:r>
            <a:r>
              <a:rPr lang="en-US" sz="3600" kern="1200" dirty="0">
                <a:solidFill>
                  <a:srgbClr val="FFFFFF"/>
                </a:solidFill>
                <a:latin typeface="+mj-lt"/>
                <a:ea typeface="+mj-ea"/>
                <a:cs typeface="+mj-cs"/>
              </a:rPr>
              <a:t> category definitions</a:t>
            </a:r>
          </a:p>
        </p:txBody>
      </p:sp>
      <p:graphicFrame>
        <p:nvGraphicFramePr>
          <p:cNvPr id="7" name="Content Placeholder 6">
            <a:extLst>
              <a:ext uri="{FF2B5EF4-FFF2-40B4-BE49-F238E27FC236}">
                <a16:creationId xmlns:a16="http://schemas.microsoft.com/office/drawing/2014/main" id="{F3E231D1-8AEC-5A49-ADDF-E5069BBDF40E}"/>
              </a:ext>
            </a:extLst>
          </p:cNvPr>
          <p:cNvGraphicFramePr>
            <a:graphicFrameLocks noGrp="1"/>
          </p:cNvGraphicFramePr>
          <p:nvPr>
            <p:ph idx="1"/>
          </p:nvPr>
        </p:nvGraphicFramePr>
        <p:xfrm>
          <a:off x="4842509" y="874966"/>
          <a:ext cx="6632070" cy="5108067"/>
        </p:xfrm>
        <a:graphic>
          <a:graphicData uri="http://schemas.openxmlformats.org/drawingml/2006/table">
            <a:tbl>
              <a:tblPr firstRow="1" bandRow="1"/>
              <a:tblGrid>
                <a:gridCol w="2049028">
                  <a:extLst>
                    <a:ext uri="{9D8B030D-6E8A-4147-A177-3AD203B41FA5}">
                      <a16:colId xmlns:a16="http://schemas.microsoft.com/office/drawing/2014/main" val="3661705469"/>
                    </a:ext>
                  </a:extLst>
                </a:gridCol>
                <a:gridCol w="2291521">
                  <a:extLst>
                    <a:ext uri="{9D8B030D-6E8A-4147-A177-3AD203B41FA5}">
                      <a16:colId xmlns:a16="http://schemas.microsoft.com/office/drawing/2014/main" val="1643554115"/>
                    </a:ext>
                  </a:extLst>
                </a:gridCol>
                <a:gridCol w="2291521">
                  <a:extLst>
                    <a:ext uri="{9D8B030D-6E8A-4147-A177-3AD203B41FA5}">
                      <a16:colId xmlns:a16="http://schemas.microsoft.com/office/drawing/2014/main" val="1814767660"/>
                    </a:ext>
                  </a:extLst>
                </a:gridCol>
              </a:tblGrid>
              <a:tr h="641223">
                <a:tc>
                  <a:txBody>
                    <a:bodyPr/>
                    <a:lstStyle/>
                    <a:p>
                      <a:pPr algn="ctr" fontAlgn="b"/>
                      <a:r>
                        <a:rPr lang="en-US" sz="3300" b="1" i="0" u="none" strike="noStrike">
                          <a:solidFill>
                            <a:srgbClr val="F2F2F2"/>
                          </a:solidFill>
                          <a:effectLst/>
                          <a:latin typeface="Calibri" panose="020F0502020204030204" pitchFamily="34" charset="0"/>
                        </a:rPr>
                        <a:t>Category</a:t>
                      </a:r>
                    </a:p>
                  </a:txBody>
                  <a:tcPr marL="28575" marR="28575" marT="285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gridSpan="2">
                  <a:txBody>
                    <a:bodyPr/>
                    <a:lstStyle/>
                    <a:p>
                      <a:pPr algn="ctr" fontAlgn="b"/>
                      <a:r>
                        <a:rPr lang="en-US" sz="3300" b="1" i="0" u="none" strike="noStrike">
                          <a:solidFill>
                            <a:srgbClr val="F2F2F2"/>
                          </a:solidFill>
                          <a:effectLst/>
                          <a:latin typeface="Calibri" panose="020F0502020204030204" pitchFamily="34" charset="0"/>
                        </a:rPr>
                        <a:t>HIV related risk</a:t>
                      </a:r>
                    </a:p>
                  </a:txBody>
                  <a:tcPr marL="28575" marR="28575" marT="285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n-US"/>
                    </a:p>
                  </a:txBody>
                  <a:tcPr/>
                </a:tc>
                <a:extLst>
                  <a:ext uri="{0D108BD9-81ED-4DB2-BD59-A6C34878D82A}">
                    <a16:rowId xmlns:a16="http://schemas.microsoft.com/office/drawing/2014/main" val="2898593380"/>
                  </a:ext>
                </a:extLst>
              </a:tr>
              <a:tr h="641223">
                <a:tc>
                  <a:txBody>
                    <a:bodyPr/>
                    <a:lstStyle/>
                    <a:p>
                      <a:pPr algn="l" fontAlgn="ctr"/>
                      <a:r>
                        <a:rPr lang="en-US" sz="3300" b="0" i="0" u="none" strike="noStrike" dirty="0">
                          <a:solidFill>
                            <a:srgbClr val="000000"/>
                          </a:solidFill>
                          <a:effectLst/>
                          <a:latin typeface="Calibri" panose="020F0502020204030204" pitchFamily="34" charset="0"/>
                        </a:rPr>
                        <a:t>No sex</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l" fontAlgn="ctr"/>
                      <a:r>
                        <a:rPr lang="en-US" sz="3300" b="0" i="0" u="none" strike="noStrike">
                          <a:solidFill>
                            <a:srgbClr val="000000"/>
                          </a:solidFill>
                          <a:effectLst/>
                          <a:latin typeface="Calibri" panose="020F0502020204030204" pitchFamily="34" charset="0"/>
                        </a:rPr>
                        <a:t>Not sexually active</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extLst>
                  <a:ext uri="{0D108BD9-81ED-4DB2-BD59-A6C34878D82A}">
                    <a16:rowId xmlns:a16="http://schemas.microsoft.com/office/drawing/2014/main" val="1935203372"/>
                  </a:ext>
                </a:extLst>
              </a:tr>
              <a:tr h="1144143">
                <a:tc>
                  <a:txBody>
                    <a:bodyPr/>
                    <a:lstStyle/>
                    <a:p>
                      <a:pPr algn="l" fontAlgn="ctr"/>
                      <a:r>
                        <a:rPr lang="en-US" sz="3300" b="0" i="0" u="none" strike="noStrike" dirty="0">
                          <a:solidFill>
                            <a:srgbClr val="000000"/>
                          </a:solidFill>
                          <a:effectLst/>
                          <a:latin typeface="Calibri" panose="020F0502020204030204" pitchFamily="34" charset="0"/>
                        </a:rPr>
                        <a:t>One regular</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l" fontAlgn="ctr"/>
                      <a:r>
                        <a:rPr lang="en-US" sz="3300" b="0" i="0" u="none" strike="noStrike">
                          <a:solidFill>
                            <a:srgbClr val="000000"/>
                          </a:solidFill>
                          <a:effectLst/>
                          <a:latin typeface="Calibri" panose="020F0502020204030204" pitchFamily="34" charset="0"/>
                        </a:rPr>
                        <a:t>Sexually active, one cohabiting partner</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extLst>
                  <a:ext uri="{0D108BD9-81ED-4DB2-BD59-A6C34878D82A}">
                    <a16:rowId xmlns:a16="http://schemas.microsoft.com/office/drawing/2014/main" val="171588835"/>
                  </a:ext>
                </a:extLst>
              </a:tr>
              <a:tr h="1144143">
                <a:tc>
                  <a:txBody>
                    <a:bodyPr/>
                    <a:lstStyle/>
                    <a:p>
                      <a:pPr algn="l" fontAlgn="ctr"/>
                      <a:r>
                        <a:rPr lang="en-US" sz="3300" b="0" i="0" u="none" strike="noStrike" dirty="0">
                          <a:solidFill>
                            <a:srgbClr val="000000"/>
                          </a:solidFill>
                          <a:effectLst/>
                          <a:latin typeface="Calibri" panose="020F0502020204030204" pitchFamily="34" charset="0"/>
                        </a:rPr>
                        <a:t>Non-regular</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l" fontAlgn="ctr"/>
                      <a:r>
                        <a:rPr lang="en-US" sz="3300" b="0" i="0" u="none" strike="noStrike">
                          <a:solidFill>
                            <a:srgbClr val="000000"/>
                          </a:solidFill>
                          <a:effectLst/>
                          <a:latin typeface="Calibri" panose="020F0502020204030204" pitchFamily="34" charset="0"/>
                        </a:rPr>
                        <a:t>Non-regular sexual partner(s)</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extLst>
                  <a:ext uri="{0D108BD9-81ED-4DB2-BD59-A6C34878D82A}">
                    <a16:rowId xmlns:a16="http://schemas.microsoft.com/office/drawing/2014/main" val="1232141513"/>
                  </a:ext>
                </a:extLst>
              </a:tr>
              <a:tr h="1144143">
                <a:tc>
                  <a:txBody>
                    <a:bodyPr/>
                    <a:lstStyle/>
                    <a:p>
                      <a:pPr algn="l" fontAlgn="ctr"/>
                      <a:r>
                        <a:rPr lang="en-US" sz="3300" b="0" i="0" u="none" strike="noStrike" dirty="0">
                          <a:solidFill>
                            <a:srgbClr val="000000"/>
                          </a:solidFill>
                          <a:effectLst/>
                          <a:latin typeface="Calibri" panose="020F0502020204030204" pitchFamily="34" charset="0"/>
                        </a:rPr>
                        <a:t>KPs</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3300" b="0" i="0" u="none" strike="noStrike" dirty="0">
                          <a:solidFill>
                            <a:srgbClr val="000000"/>
                          </a:solidFill>
                          <a:effectLst/>
                          <a:latin typeface="Calibri" panose="020F0502020204030204" pitchFamily="34" charset="0"/>
                        </a:rPr>
                        <a:t>Women: women who sell sex</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3300" b="0" i="0" u="none" strike="noStrike" dirty="0">
                          <a:solidFill>
                            <a:srgbClr val="000000"/>
                          </a:solidFill>
                          <a:effectLst/>
                          <a:latin typeface="Calibri" panose="020F0502020204030204" pitchFamily="34" charset="0"/>
                        </a:rPr>
                        <a:t>Men: MSM and PWID</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68335716"/>
                  </a:ext>
                </a:extLst>
              </a:tr>
            </a:tbl>
          </a:graphicData>
        </a:graphic>
      </p:graphicFrame>
      <p:sp>
        <p:nvSpPr>
          <p:cNvPr id="5" name="Rectangle 4">
            <a:extLst>
              <a:ext uri="{FF2B5EF4-FFF2-40B4-BE49-F238E27FC236}">
                <a16:creationId xmlns:a16="http://schemas.microsoft.com/office/drawing/2014/main" id="{409E8336-0399-C358-863D-0AA7DCD05708}"/>
              </a:ext>
            </a:extLst>
          </p:cNvPr>
          <p:cNvSpPr/>
          <p:nvPr/>
        </p:nvSpPr>
        <p:spPr>
          <a:xfrm>
            <a:off x="288647" y="4537912"/>
            <a:ext cx="4319753" cy="187822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Use geospatial data from DHS to fit spatially smoothed district-level model to top three (no, low and high) </a:t>
            </a:r>
            <a:r>
              <a:rPr lang="en-US" dirty="0" err="1">
                <a:solidFill>
                  <a:schemeClr val="tx1"/>
                </a:solidFill>
              </a:rPr>
              <a:t>behaviour</a:t>
            </a:r>
            <a:r>
              <a:rPr lang="en-US" dirty="0">
                <a:solidFill>
                  <a:schemeClr val="tx1"/>
                </a:solidFill>
              </a:rPr>
              <a:t> categories</a:t>
            </a:r>
          </a:p>
        </p:txBody>
      </p:sp>
      <p:sp>
        <p:nvSpPr>
          <p:cNvPr id="10" name="Rectangle 9">
            <a:extLst>
              <a:ext uri="{FF2B5EF4-FFF2-40B4-BE49-F238E27FC236}">
                <a16:creationId xmlns:a16="http://schemas.microsoft.com/office/drawing/2014/main" id="{0C4BCDB5-3E70-72E7-F7E4-F3DCEA2A25AD}"/>
              </a:ext>
            </a:extLst>
          </p:cNvPr>
          <p:cNvSpPr/>
          <p:nvPr/>
        </p:nvSpPr>
        <p:spPr>
          <a:xfrm>
            <a:off x="4750130" y="1531917"/>
            <a:ext cx="6887688" cy="28975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30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3EC9-BDC5-8647-8B5A-08E30BED7E3B}"/>
              </a:ext>
            </a:extLst>
          </p:cNvPr>
          <p:cNvSpPr>
            <a:spLocks noGrp="1"/>
          </p:cNvSpPr>
          <p:nvPr>
            <p:ph type="title"/>
          </p:nvPr>
        </p:nvSpPr>
        <p:spPr/>
        <p:txBody>
          <a:bodyPr>
            <a:normAutofit fontScale="90000"/>
          </a:bodyPr>
          <a:lstStyle/>
          <a:p>
            <a:r>
              <a:rPr lang="en-US" dirty="0"/>
              <a:t>Questions used to derive </a:t>
            </a:r>
            <a:r>
              <a:rPr lang="en-US" dirty="0" err="1"/>
              <a:t>behavioural</a:t>
            </a:r>
            <a:r>
              <a:rPr lang="en-US" dirty="0"/>
              <a:t> proportions (no sex/one regular/non-regular)</a:t>
            </a:r>
          </a:p>
        </p:txBody>
      </p:sp>
      <p:sp>
        <p:nvSpPr>
          <p:cNvPr id="3" name="Content Placeholder 2">
            <a:extLst>
              <a:ext uri="{FF2B5EF4-FFF2-40B4-BE49-F238E27FC236}">
                <a16:creationId xmlns:a16="http://schemas.microsoft.com/office/drawing/2014/main" id="{F455D2D9-C125-7348-A821-69C53F33E41C}"/>
              </a:ext>
            </a:extLst>
          </p:cNvPr>
          <p:cNvSpPr>
            <a:spLocks noGrp="1"/>
          </p:cNvSpPr>
          <p:nvPr>
            <p:ph idx="1"/>
          </p:nvPr>
        </p:nvSpPr>
        <p:spPr>
          <a:xfrm>
            <a:off x="838200" y="1825625"/>
            <a:ext cx="10515600" cy="4352753"/>
          </a:xfrm>
        </p:spPr>
        <p:txBody>
          <a:bodyPr/>
          <a:lstStyle/>
          <a:p>
            <a:r>
              <a:rPr lang="en-US" b="1" dirty="0"/>
              <a:t>No sex</a:t>
            </a:r>
            <a:r>
              <a:rPr lang="en-US" dirty="0"/>
              <a:t>: respondent reports no sex in the past 12 months</a:t>
            </a:r>
          </a:p>
          <a:p>
            <a:r>
              <a:rPr lang="en-US" b="1" dirty="0"/>
              <a:t>One regular partner</a:t>
            </a:r>
            <a:r>
              <a:rPr lang="en-US" dirty="0"/>
              <a:t>: respondent reports sex with one cohabiting partner in the past 12 months (derived from question on number of partners and partner history describing type of partner for up to three most recent partners - marital or cohabiting partners)</a:t>
            </a:r>
          </a:p>
          <a:p>
            <a:r>
              <a:rPr lang="en-US" b="1" dirty="0"/>
              <a:t>Non-regular partner(s)</a:t>
            </a:r>
            <a:r>
              <a:rPr lang="en-US" dirty="0"/>
              <a:t>: respondent reports sex with one or more non-regular partners or multiple partners (derived from question on number of partners and partner history describing type of partner for up to three most recent partners - any partner that is neither marital nor cohabiting is considered non-regular)</a:t>
            </a:r>
          </a:p>
        </p:txBody>
      </p:sp>
    </p:spTree>
    <p:extLst>
      <p:ext uri="{BB962C8B-B14F-4D97-AF65-F5344CB8AC3E}">
        <p14:creationId xmlns:p14="http://schemas.microsoft.com/office/powerpoint/2010/main" val="1579108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619C80-5991-DF4B-99EE-7326FC6288BC}"/>
              </a:ext>
            </a:extLst>
          </p:cNvPr>
          <p:cNvGraphicFramePr>
            <a:graphicFrameLocks noGrp="1"/>
          </p:cNvGraphicFramePr>
          <p:nvPr>
            <p:ph idx="1"/>
          </p:nvPr>
        </p:nvGraphicFramePr>
        <p:xfrm>
          <a:off x="838200" y="1620077"/>
          <a:ext cx="10515600" cy="455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1C5E0241-CA95-2812-04A2-FE7B5C13A634}"/>
              </a:ext>
            </a:extLst>
          </p:cNvPr>
          <p:cNvSpPr>
            <a:spLocks noGrp="1"/>
          </p:cNvSpPr>
          <p:nvPr>
            <p:ph type="title"/>
          </p:nvPr>
        </p:nvSpPr>
        <p:spPr>
          <a:xfrm>
            <a:off x="838200" y="365125"/>
            <a:ext cx="10515600" cy="1325563"/>
          </a:xfrm>
        </p:spPr>
        <p:txBody>
          <a:bodyPr/>
          <a:lstStyle/>
          <a:p>
            <a:r>
              <a:rPr lang="en-US" dirty="0"/>
              <a:t>Data/inputs</a:t>
            </a:r>
          </a:p>
        </p:txBody>
      </p:sp>
    </p:spTree>
    <p:extLst>
      <p:ext uri="{BB962C8B-B14F-4D97-AF65-F5344CB8AC3E}">
        <p14:creationId xmlns:p14="http://schemas.microsoft.com/office/powerpoint/2010/main" val="283926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8848-683A-2651-1ADE-CF4FE743D9F7}"/>
              </a:ext>
            </a:extLst>
          </p:cNvPr>
          <p:cNvSpPr>
            <a:spLocks noGrp="1"/>
          </p:cNvSpPr>
          <p:nvPr>
            <p:ph type="title"/>
          </p:nvPr>
        </p:nvSpPr>
        <p:spPr>
          <a:xfrm>
            <a:off x="838200" y="314325"/>
            <a:ext cx="10515600" cy="1325563"/>
          </a:xfrm>
        </p:spPr>
        <p:txBody>
          <a:bodyPr>
            <a:normAutofit/>
          </a:bodyPr>
          <a:lstStyle/>
          <a:p>
            <a:r>
              <a:rPr lang="en-US" sz="4000" dirty="0"/>
              <a:t>Naomi model – source for district-level HIV prevalence, incidence, and population</a:t>
            </a:r>
          </a:p>
        </p:txBody>
      </p:sp>
      <p:pic>
        <p:nvPicPr>
          <p:cNvPr id="5" name="Content Placeholder 4">
            <a:extLst>
              <a:ext uri="{FF2B5EF4-FFF2-40B4-BE49-F238E27FC236}">
                <a16:creationId xmlns:a16="http://schemas.microsoft.com/office/drawing/2014/main" id="{998F344F-5AFF-D1D9-E683-63873B7BCD04}"/>
              </a:ext>
            </a:extLst>
          </p:cNvPr>
          <p:cNvPicPr>
            <a:picLocks noGrp="1" noChangeAspect="1"/>
          </p:cNvPicPr>
          <p:nvPr>
            <p:ph sz="half" idx="1"/>
          </p:nvPr>
        </p:nvPicPr>
        <p:blipFill>
          <a:blip r:embed="rId2"/>
          <a:srcRect/>
          <a:stretch/>
        </p:blipFill>
        <p:spPr>
          <a:xfrm>
            <a:off x="1308100" y="1411526"/>
            <a:ext cx="4787900" cy="4787900"/>
          </a:xfrm>
          <a:prstGeom prst="rect">
            <a:avLst/>
          </a:prstGeom>
        </p:spPr>
      </p:pic>
      <p:pic>
        <p:nvPicPr>
          <p:cNvPr id="6" name="Content Placeholder 5">
            <a:extLst>
              <a:ext uri="{FF2B5EF4-FFF2-40B4-BE49-F238E27FC236}">
                <a16:creationId xmlns:a16="http://schemas.microsoft.com/office/drawing/2014/main" id="{DFE4EE8B-AEF4-FC49-7325-259E90746628}"/>
              </a:ext>
            </a:extLst>
          </p:cNvPr>
          <p:cNvPicPr>
            <a:picLocks noGrp="1" noChangeAspect="1"/>
          </p:cNvPicPr>
          <p:nvPr>
            <p:ph sz="half" idx="2"/>
          </p:nvPr>
        </p:nvPicPr>
        <p:blipFill>
          <a:blip r:embed="rId3"/>
          <a:srcRect/>
          <a:stretch/>
        </p:blipFill>
        <p:spPr>
          <a:xfrm>
            <a:off x="6565900" y="1411526"/>
            <a:ext cx="4787900" cy="4787900"/>
          </a:xfrm>
          <a:prstGeom prst="rect">
            <a:avLst/>
          </a:prstGeom>
        </p:spPr>
      </p:pic>
      <p:sp>
        <p:nvSpPr>
          <p:cNvPr id="7" name="TextBox 6">
            <a:extLst>
              <a:ext uri="{FF2B5EF4-FFF2-40B4-BE49-F238E27FC236}">
                <a16:creationId xmlns:a16="http://schemas.microsoft.com/office/drawing/2014/main" id="{78F01AE6-CABA-9C9C-722B-E2AEA9A74936}"/>
              </a:ext>
            </a:extLst>
          </p:cNvPr>
          <p:cNvSpPr txBox="1"/>
          <p:nvPr/>
        </p:nvSpPr>
        <p:spPr>
          <a:xfrm>
            <a:off x="247135" y="6351373"/>
            <a:ext cx="4322402" cy="369332"/>
          </a:xfrm>
          <a:prstGeom prst="rect">
            <a:avLst/>
          </a:prstGeom>
          <a:noFill/>
        </p:spPr>
        <p:txBody>
          <a:bodyPr wrap="none" rtlCol="0">
            <a:spAutoFit/>
          </a:bodyPr>
          <a:lstStyle/>
          <a:p>
            <a:r>
              <a:rPr lang="en-US" i="1" dirty="0"/>
              <a:t>Jeff Eaton TWG Presentation 22 March 2023</a:t>
            </a:r>
          </a:p>
        </p:txBody>
      </p:sp>
    </p:spTree>
    <p:extLst>
      <p:ext uri="{BB962C8B-B14F-4D97-AF65-F5344CB8AC3E}">
        <p14:creationId xmlns:p14="http://schemas.microsoft.com/office/powerpoint/2010/main" val="259376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8848-683A-2651-1ADE-CF4FE743D9F7}"/>
              </a:ext>
            </a:extLst>
          </p:cNvPr>
          <p:cNvSpPr>
            <a:spLocks noGrp="1"/>
          </p:cNvSpPr>
          <p:nvPr>
            <p:ph type="title"/>
          </p:nvPr>
        </p:nvSpPr>
        <p:spPr/>
        <p:txBody>
          <a:bodyPr/>
          <a:lstStyle/>
          <a:p>
            <a:r>
              <a:rPr lang="en-US" dirty="0"/>
              <a:t>Naomi model</a:t>
            </a:r>
          </a:p>
        </p:txBody>
      </p:sp>
      <p:sp>
        <p:nvSpPr>
          <p:cNvPr id="3" name="Content Placeholder 2">
            <a:extLst>
              <a:ext uri="{FF2B5EF4-FFF2-40B4-BE49-F238E27FC236}">
                <a16:creationId xmlns:a16="http://schemas.microsoft.com/office/drawing/2014/main" id="{E4FF797A-3A34-EDCE-A01C-5AD68151CE67}"/>
              </a:ext>
            </a:extLst>
          </p:cNvPr>
          <p:cNvSpPr>
            <a:spLocks noGrp="1"/>
          </p:cNvSpPr>
          <p:nvPr>
            <p:ph sz="half" idx="1"/>
          </p:nvPr>
        </p:nvSpPr>
        <p:spPr/>
        <p:txBody>
          <a:bodyPr>
            <a:normAutofit lnSpcReduction="10000"/>
          </a:bodyPr>
          <a:lstStyle/>
          <a:p>
            <a:r>
              <a:rPr lang="en-US" dirty="0"/>
              <a:t>Small-area estimation model for estimating at district level by sex and five-year age group :</a:t>
            </a:r>
          </a:p>
          <a:p>
            <a:pPr lvl="1"/>
            <a:r>
              <a:rPr lang="en-US" dirty="0"/>
              <a:t>HIV prevalence and PLHIV</a:t>
            </a:r>
          </a:p>
          <a:p>
            <a:pPr lvl="1"/>
            <a:r>
              <a:rPr lang="en-US" dirty="0"/>
              <a:t>ART coverage</a:t>
            </a:r>
          </a:p>
          <a:p>
            <a:pPr lvl="1"/>
            <a:r>
              <a:rPr lang="en-US" dirty="0"/>
              <a:t>new HIV infections and HIV incidence</a:t>
            </a:r>
          </a:p>
          <a:p>
            <a:r>
              <a:rPr lang="en-US" dirty="0"/>
              <a:t>Combines multiple data sources in a Bayesian statistical model</a:t>
            </a:r>
          </a:p>
        </p:txBody>
      </p:sp>
      <p:sp>
        <p:nvSpPr>
          <p:cNvPr id="4" name="Content Placeholder 3">
            <a:extLst>
              <a:ext uri="{FF2B5EF4-FFF2-40B4-BE49-F238E27FC236}">
                <a16:creationId xmlns:a16="http://schemas.microsoft.com/office/drawing/2014/main" id="{02E937C9-9C01-05AD-721E-79D75613C78D}"/>
              </a:ext>
            </a:extLst>
          </p:cNvPr>
          <p:cNvSpPr>
            <a:spLocks noGrp="1"/>
          </p:cNvSpPr>
          <p:nvPr>
            <p:ph sz="half" idx="2"/>
          </p:nvPr>
        </p:nvSpPr>
        <p:spPr/>
        <p:txBody>
          <a:bodyPr>
            <a:normAutofit lnSpcReduction="10000"/>
          </a:bodyPr>
          <a:lstStyle/>
          <a:p>
            <a:r>
              <a:rPr lang="en-US" dirty="0"/>
              <a:t>District-level data  incorporated include:</a:t>
            </a:r>
          </a:p>
          <a:p>
            <a:pPr lvl="1"/>
            <a:r>
              <a:rPr lang="en-US" dirty="0"/>
              <a:t>Census or other district-level population estimates</a:t>
            </a:r>
          </a:p>
          <a:p>
            <a:pPr lvl="1"/>
            <a:r>
              <a:rPr lang="en-US" dirty="0"/>
              <a:t>National household surveys, including DHS, PHIAs, BAIS, HSRC, more </a:t>
            </a:r>
          </a:p>
          <a:p>
            <a:pPr lvl="1"/>
            <a:r>
              <a:rPr lang="en-US" dirty="0"/>
              <a:t>Number accessing ART through public sector provision with some additional sources</a:t>
            </a:r>
          </a:p>
          <a:p>
            <a:pPr lvl="1"/>
            <a:r>
              <a:rPr lang="en-US" dirty="0"/>
              <a:t>Public sector ANC HIV prevalence and ART coverage</a:t>
            </a:r>
          </a:p>
        </p:txBody>
      </p:sp>
      <p:pic>
        <p:nvPicPr>
          <p:cNvPr id="6" name="Picture 5">
            <a:extLst>
              <a:ext uri="{FF2B5EF4-FFF2-40B4-BE49-F238E27FC236}">
                <a16:creationId xmlns:a16="http://schemas.microsoft.com/office/drawing/2014/main" id="{DCADC499-98D6-122D-587B-53B06252712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508997" y="208965"/>
            <a:ext cx="1287611" cy="1481723"/>
          </a:xfrm>
          <a:prstGeom prst="rect">
            <a:avLst/>
          </a:prstGeom>
        </p:spPr>
      </p:pic>
      <p:sp>
        <p:nvSpPr>
          <p:cNvPr id="7" name="TextBox 6">
            <a:extLst>
              <a:ext uri="{FF2B5EF4-FFF2-40B4-BE49-F238E27FC236}">
                <a16:creationId xmlns:a16="http://schemas.microsoft.com/office/drawing/2014/main" id="{F5F3BCD6-CD99-A80A-045F-A19A7E1CDA58}"/>
              </a:ext>
            </a:extLst>
          </p:cNvPr>
          <p:cNvSpPr txBox="1"/>
          <p:nvPr/>
        </p:nvSpPr>
        <p:spPr>
          <a:xfrm>
            <a:off x="247135" y="6351373"/>
            <a:ext cx="3484737" cy="369332"/>
          </a:xfrm>
          <a:prstGeom prst="rect">
            <a:avLst/>
          </a:prstGeom>
          <a:noFill/>
        </p:spPr>
        <p:txBody>
          <a:bodyPr wrap="none" rtlCol="0">
            <a:spAutoFit/>
          </a:bodyPr>
          <a:lstStyle/>
          <a:p>
            <a:r>
              <a:rPr lang="en-US" i="1" dirty="0"/>
              <a:t>https://</a:t>
            </a:r>
            <a:r>
              <a:rPr lang="en-US" i="1" dirty="0" err="1"/>
              <a:t>naomi-spectrum.unaids.org</a:t>
            </a:r>
            <a:endParaRPr lang="en-US" i="1" dirty="0"/>
          </a:p>
        </p:txBody>
      </p:sp>
    </p:spTree>
    <p:extLst>
      <p:ext uri="{BB962C8B-B14F-4D97-AF65-F5344CB8AC3E}">
        <p14:creationId xmlns:p14="http://schemas.microsoft.com/office/powerpoint/2010/main" val="177711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59B3-0D51-0C43-87AC-8E2B55DE2E6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7FF8A74-391F-8546-B493-274D7D562026}"/>
              </a:ext>
            </a:extLst>
          </p:cNvPr>
          <p:cNvSpPr>
            <a:spLocks noGrp="1"/>
          </p:cNvSpPr>
          <p:nvPr>
            <p:ph idx="1"/>
          </p:nvPr>
        </p:nvSpPr>
        <p:spPr/>
        <p:txBody>
          <a:bodyPr>
            <a:normAutofit lnSpcReduction="10000"/>
          </a:bodyPr>
          <a:lstStyle/>
          <a:p>
            <a:r>
              <a:rPr lang="en-US" dirty="0"/>
              <a:t>Many HIV prevention </a:t>
            </a:r>
            <a:r>
              <a:rPr lang="en-US" dirty="0" err="1"/>
              <a:t>programmes</a:t>
            </a:r>
            <a:r>
              <a:rPr lang="en-US" dirty="0"/>
              <a:t> aim to reduce new infections</a:t>
            </a:r>
          </a:p>
          <a:p>
            <a:r>
              <a:rPr lang="en-US" dirty="0"/>
              <a:t>Infeasible to target all individuals at risk of HIV </a:t>
            </a:r>
          </a:p>
          <a:p>
            <a:pPr lvl="1"/>
            <a:r>
              <a:rPr lang="en-US" dirty="0"/>
              <a:t>For example, an estimated 20 million young women aged 15-24 live in districts with high HIV incidence, more if you include 10-14 and 25-29 year </a:t>
            </a:r>
            <a:r>
              <a:rPr lang="en-US" dirty="0" err="1"/>
              <a:t>olds</a:t>
            </a:r>
            <a:endParaRPr lang="en-US" dirty="0"/>
          </a:p>
          <a:p>
            <a:pPr lvl="1"/>
            <a:r>
              <a:rPr lang="en-US" dirty="0"/>
              <a:t>About 1/3 of locations with high HIV incidence in young women are covered by </a:t>
            </a:r>
            <a:r>
              <a:rPr lang="en-US" dirty="0" err="1"/>
              <a:t>programmes</a:t>
            </a:r>
            <a:endParaRPr lang="en-US" dirty="0"/>
          </a:p>
          <a:p>
            <a:pPr lvl="1"/>
            <a:r>
              <a:rPr lang="en-US" dirty="0"/>
              <a:t>Infeasible to reach all young women in high HIV incidence locations with comprehensive </a:t>
            </a:r>
            <a:r>
              <a:rPr lang="en-US" dirty="0" err="1"/>
              <a:t>programme</a:t>
            </a:r>
            <a:r>
              <a:rPr lang="en-US" dirty="0"/>
              <a:t> packages based on current resourcing</a:t>
            </a:r>
          </a:p>
          <a:p>
            <a:r>
              <a:rPr lang="en-US" dirty="0"/>
              <a:t>In different geographic settings, with different background incidence, </a:t>
            </a:r>
            <a:r>
              <a:rPr lang="en-US" dirty="0" err="1"/>
              <a:t>behaviours</a:t>
            </a:r>
            <a:r>
              <a:rPr lang="en-US" dirty="0"/>
              <a:t> have different level of risk</a:t>
            </a:r>
          </a:p>
          <a:p>
            <a:endParaRPr lang="en-US" dirty="0"/>
          </a:p>
        </p:txBody>
      </p:sp>
    </p:spTree>
    <p:extLst>
      <p:ext uri="{BB962C8B-B14F-4D97-AF65-F5344CB8AC3E}">
        <p14:creationId xmlns:p14="http://schemas.microsoft.com/office/powerpoint/2010/main" val="228672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2B82F7-2F16-154E-AF71-71A364D933CA}"/>
              </a:ext>
            </a:extLst>
          </p:cNvPr>
          <p:cNvSpPr>
            <a:spLocks noGrp="1"/>
          </p:cNvSpPr>
          <p:nvPr>
            <p:ph type="title"/>
          </p:nvPr>
        </p:nvSpPr>
        <p:spPr/>
        <p:txBody>
          <a:bodyPr>
            <a:normAutofit/>
          </a:bodyPr>
          <a:lstStyle/>
          <a:p>
            <a:r>
              <a:rPr lang="en-US" sz="4300" dirty="0"/>
              <a:t>Accessing Naomi estimates</a:t>
            </a:r>
          </a:p>
        </p:txBody>
      </p:sp>
      <p:sp>
        <p:nvSpPr>
          <p:cNvPr id="4" name="Rectangle 3">
            <a:extLst>
              <a:ext uri="{FF2B5EF4-FFF2-40B4-BE49-F238E27FC236}">
                <a16:creationId xmlns:a16="http://schemas.microsoft.com/office/drawing/2014/main" id="{4FCC6B5E-955E-DD46-A31C-BE2D94ECC218}"/>
              </a:ext>
            </a:extLst>
          </p:cNvPr>
          <p:cNvSpPr/>
          <p:nvPr/>
        </p:nvSpPr>
        <p:spPr>
          <a:xfrm>
            <a:off x="320611" y="2190920"/>
            <a:ext cx="6208205" cy="2062103"/>
          </a:xfrm>
          <a:prstGeom prst="rect">
            <a:avLst/>
          </a:prstGeom>
        </p:spPr>
        <p:txBody>
          <a:bodyPr wrap="square">
            <a:spAutoFit/>
          </a:bodyPr>
          <a:lstStyle/>
          <a:p>
            <a:r>
              <a:rPr lang="en-US" sz="2400" dirty="0"/>
              <a:t>District estimates disseminated via:</a:t>
            </a:r>
          </a:p>
          <a:p>
            <a:r>
              <a:rPr lang="en-US" sz="2400" dirty="0">
                <a:solidFill>
                  <a:schemeClr val="accent2">
                    <a:lumMod val="75000"/>
                  </a:schemeClr>
                </a:solidFill>
              </a:rPr>
              <a:t>https://</a:t>
            </a:r>
            <a:r>
              <a:rPr lang="en-US" sz="2400" dirty="0" err="1">
                <a:solidFill>
                  <a:schemeClr val="accent2">
                    <a:lumMod val="75000"/>
                  </a:schemeClr>
                </a:solidFill>
              </a:rPr>
              <a:t>naomi-spectrum.unaids.org</a:t>
            </a:r>
            <a:endParaRPr lang="en-US" sz="2400" dirty="0">
              <a:solidFill>
                <a:schemeClr val="accent2">
                  <a:lumMod val="75000"/>
                </a:schemeClr>
              </a:solidFill>
            </a:endParaRPr>
          </a:p>
          <a:p>
            <a:endParaRPr lang="en-US" sz="2000" i="1" dirty="0"/>
          </a:p>
          <a:p>
            <a:pPr marL="342900" indent="-342900">
              <a:buFont typeface="Arial" panose="020B0604020202020204" pitchFamily="34" charset="0"/>
              <a:buChar char="•"/>
            </a:pPr>
            <a:r>
              <a:rPr lang="en-US" sz="2000" i="1" dirty="0"/>
              <a:t>Detailed description of methods</a:t>
            </a:r>
          </a:p>
          <a:p>
            <a:pPr marL="800100" lvl="1" indent="-342900">
              <a:buFont typeface="Arial" panose="020B0604020202020204" pitchFamily="34" charset="0"/>
              <a:buChar char="•"/>
            </a:pPr>
            <a:r>
              <a:rPr lang="en-US" sz="2000" i="1" dirty="0"/>
              <a:t>Eaton et al. J Int AIDS Soc. 2021;24 Suppl 5(Suppl 5):e25788.</a:t>
            </a:r>
          </a:p>
        </p:txBody>
      </p:sp>
      <p:pic>
        <p:nvPicPr>
          <p:cNvPr id="6" name="Picture 5" descr="A screenshot of a map&#10;&#10;Description automatically generated">
            <a:extLst>
              <a:ext uri="{FF2B5EF4-FFF2-40B4-BE49-F238E27FC236}">
                <a16:creationId xmlns:a16="http://schemas.microsoft.com/office/drawing/2014/main" id="{CDC09DDC-273A-E19C-A588-6D8B1FC6A7C2}"/>
              </a:ext>
            </a:extLst>
          </p:cNvPr>
          <p:cNvPicPr>
            <a:picLocks noChangeAspect="1"/>
          </p:cNvPicPr>
          <p:nvPr/>
        </p:nvPicPr>
        <p:blipFill>
          <a:blip r:embed="rId2"/>
          <a:stretch>
            <a:fillRect/>
          </a:stretch>
        </p:blipFill>
        <p:spPr>
          <a:xfrm>
            <a:off x="6459667" y="1372381"/>
            <a:ext cx="5732333" cy="4433911"/>
          </a:xfrm>
          <a:prstGeom prst="rect">
            <a:avLst/>
          </a:prstGeom>
        </p:spPr>
      </p:pic>
    </p:spTree>
    <p:extLst>
      <p:ext uri="{BB962C8B-B14F-4D97-AF65-F5344CB8AC3E}">
        <p14:creationId xmlns:p14="http://schemas.microsoft.com/office/powerpoint/2010/main" val="15002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09F4-D15D-3D44-8648-15000F09D733}"/>
              </a:ext>
            </a:extLst>
          </p:cNvPr>
          <p:cNvSpPr>
            <a:spLocks noGrp="1"/>
          </p:cNvSpPr>
          <p:nvPr>
            <p:ph type="title"/>
          </p:nvPr>
        </p:nvSpPr>
        <p:spPr/>
        <p:txBody>
          <a:bodyPr/>
          <a:lstStyle/>
          <a:p>
            <a:r>
              <a:rPr lang="en-US" dirty="0"/>
              <a:t>Naomi Estimates → SHIPP Tool</a:t>
            </a:r>
          </a:p>
        </p:txBody>
      </p:sp>
      <p:sp>
        <p:nvSpPr>
          <p:cNvPr id="3" name="Content Placeholder 2">
            <a:extLst>
              <a:ext uri="{FF2B5EF4-FFF2-40B4-BE49-F238E27FC236}">
                <a16:creationId xmlns:a16="http://schemas.microsoft.com/office/drawing/2014/main" id="{1053A487-8032-8440-A6B7-1CD6AD93265D}"/>
              </a:ext>
            </a:extLst>
          </p:cNvPr>
          <p:cNvSpPr>
            <a:spLocks noGrp="1"/>
          </p:cNvSpPr>
          <p:nvPr>
            <p:ph idx="1"/>
          </p:nvPr>
        </p:nvSpPr>
        <p:spPr/>
        <p:txBody>
          <a:bodyPr/>
          <a:lstStyle/>
          <a:p>
            <a:r>
              <a:rPr lang="en-US" dirty="0"/>
              <a:t>District-level, 5-year age group</a:t>
            </a:r>
          </a:p>
          <a:p>
            <a:pPr lvl="1"/>
            <a:r>
              <a:rPr lang="en-US" dirty="0"/>
              <a:t>Population</a:t>
            </a:r>
          </a:p>
          <a:p>
            <a:pPr lvl="1"/>
            <a:r>
              <a:rPr lang="en-US" dirty="0"/>
              <a:t>HIV incidence</a:t>
            </a:r>
          </a:p>
          <a:p>
            <a:pPr lvl="1"/>
            <a:r>
              <a:rPr lang="en-US" dirty="0"/>
              <a:t>HIV prevalence</a:t>
            </a:r>
          </a:p>
          <a:p>
            <a:pPr lvl="1"/>
            <a:r>
              <a:rPr lang="en-US" dirty="0"/>
              <a:t>New infections</a:t>
            </a:r>
          </a:p>
          <a:p>
            <a:pPr lvl="1"/>
            <a:r>
              <a:rPr lang="en-US" dirty="0"/>
              <a:t>PLHIV</a:t>
            </a:r>
          </a:p>
          <a:p>
            <a:pPr lvl="1"/>
            <a:endParaRPr lang="en-US" dirty="0"/>
          </a:p>
        </p:txBody>
      </p:sp>
      <p:sp>
        <p:nvSpPr>
          <p:cNvPr id="4" name="TextBox 3">
            <a:extLst>
              <a:ext uri="{FF2B5EF4-FFF2-40B4-BE49-F238E27FC236}">
                <a16:creationId xmlns:a16="http://schemas.microsoft.com/office/drawing/2014/main" id="{F09BB77B-7304-2299-28ED-47FA07023889}"/>
              </a:ext>
            </a:extLst>
          </p:cNvPr>
          <p:cNvSpPr txBox="1"/>
          <p:nvPr/>
        </p:nvSpPr>
        <p:spPr>
          <a:xfrm>
            <a:off x="319216" y="6324456"/>
            <a:ext cx="11553568" cy="369332"/>
          </a:xfrm>
          <a:prstGeom prst="rect">
            <a:avLst/>
          </a:prstGeom>
          <a:noFill/>
        </p:spPr>
        <p:txBody>
          <a:bodyPr wrap="square" rtlCol="0">
            <a:spAutoFit/>
          </a:bodyPr>
          <a:lstStyle/>
          <a:p>
            <a:pPr lvl="1"/>
            <a:r>
              <a:rPr lang="en-US" sz="1800" i="1" dirty="0"/>
              <a:t>Eaton et al. J Int AIDS Soc. 2021;24 Suppl 5(Suppl 5):e25788.</a:t>
            </a:r>
          </a:p>
        </p:txBody>
      </p:sp>
    </p:spTree>
    <p:extLst>
      <p:ext uri="{BB962C8B-B14F-4D97-AF65-F5344CB8AC3E}">
        <p14:creationId xmlns:p14="http://schemas.microsoft.com/office/powerpoint/2010/main" val="3196742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619C80-5991-DF4B-99EE-7326FC6288BC}"/>
              </a:ext>
            </a:extLst>
          </p:cNvPr>
          <p:cNvGraphicFramePr>
            <a:graphicFrameLocks noGrp="1"/>
          </p:cNvGraphicFramePr>
          <p:nvPr>
            <p:ph idx="1"/>
          </p:nvPr>
        </p:nvGraphicFramePr>
        <p:xfrm>
          <a:off x="838200" y="1620077"/>
          <a:ext cx="10515600" cy="455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1C5E0241-CA95-2812-04A2-FE7B5C13A634}"/>
              </a:ext>
            </a:extLst>
          </p:cNvPr>
          <p:cNvSpPr>
            <a:spLocks noGrp="1"/>
          </p:cNvSpPr>
          <p:nvPr>
            <p:ph type="title"/>
          </p:nvPr>
        </p:nvSpPr>
        <p:spPr>
          <a:xfrm>
            <a:off x="838200" y="365125"/>
            <a:ext cx="10515600" cy="1325563"/>
          </a:xfrm>
        </p:spPr>
        <p:txBody>
          <a:bodyPr/>
          <a:lstStyle/>
          <a:p>
            <a:r>
              <a:rPr lang="en-US" dirty="0"/>
              <a:t>Data/inputs</a:t>
            </a:r>
          </a:p>
        </p:txBody>
      </p:sp>
    </p:spTree>
    <p:extLst>
      <p:ext uri="{BB962C8B-B14F-4D97-AF65-F5344CB8AC3E}">
        <p14:creationId xmlns:p14="http://schemas.microsoft.com/office/powerpoint/2010/main" val="42003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A7AC-A700-9253-0D23-CCD51C5A9208}"/>
              </a:ext>
            </a:extLst>
          </p:cNvPr>
          <p:cNvSpPr>
            <a:spLocks noGrp="1"/>
          </p:cNvSpPr>
          <p:nvPr>
            <p:ph type="title"/>
          </p:nvPr>
        </p:nvSpPr>
        <p:spPr/>
        <p:txBody>
          <a:bodyPr/>
          <a:lstStyle/>
          <a:p>
            <a:r>
              <a:rPr lang="en-US" dirty="0"/>
              <a:t>Key Population Size Estimates</a:t>
            </a:r>
          </a:p>
        </p:txBody>
      </p:sp>
      <p:sp>
        <p:nvSpPr>
          <p:cNvPr id="3" name="Content Placeholder 2">
            <a:extLst>
              <a:ext uri="{FF2B5EF4-FFF2-40B4-BE49-F238E27FC236}">
                <a16:creationId xmlns:a16="http://schemas.microsoft.com/office/drawing/2014/main" id="{63F868AB-7DEB-0BB1-11AE-EC45F9A2E8B6}"/>
              </a:ext>
            </a:extLst>
          </p:cNvPr>
          <p:cNvSpPr>
            <a:spLocks noGrp="1"/>
          </p:cNvSpPr>
          <p:nvPr>
            <p:ph idx="1"/>
          </p:nvPr>
        </p:nvSpPr>
        <p:spPr/>
        <p:txBody>
          <a:bodyPr/>
          <a:lstStyle/>
          <a:p>
            <a:pPr marL="0" indent="0">
              <a:buNone/>
            </a:pPr>
            <a:r>
              <a:rPr lang="en-US" dirty="0"/>
              <a:t>Stevens et al. Key population size, HIV prevalence, and ART coverage in sub-Saharan Africa: systematic collation and synthesis of survey data. </a:t>
            </a:r>
            <a:r>
              <a:rPr lang="en-US" dirty="0" err="1"/>
              <a:t>medRxiv</a:t>
            </a:r>
            <a:r>
              <a:rPr lang="en-US" dirty="0"/>
              <a:t> 2022. https://</a:t>
            </a:r>
            <a:r>
              <a:rPr lang="en-US" dirty="0" err="1"/>
              <a:t>doi.org</a:t>
            </a:r>
            <a:r>
              <a:rPr lang="en-US" dirty="0"/>
              <a:t>/10.1101/2022.07.27.22278071</a:t>
            </a:r>
          </a:p>
          <a:p>
            <a:endParaRPr lang="en-US" dirty="0"/>
          </a:p>
        </p:txBody>
      </p:sp>
      <p:pic>
        <p:nvPicPr>
          <p:cNvPr id="4" name="Content Placeholder 4" descr="Map&#10;&#10;Description automatically generated">
            <a:extLst>
              <a:ext uri="{FF2B5EF4-FFF2-40B4-BE49-F238E27FC236}">
                <a16:creationId xmlns:a16="http://schemas.microsoft.com/office/drawing/2014/main" id="{95E95574-0182-B5BB-AC84-976B56022875}"/>
              </a:ext>
            </a:extLst>
          </p:cNvPr>
          <p:cNvPicPr>
            <a:picLocks noChangeAspect="1"/>
          </p:cNvPicPr>
          <p:nvPr/>
        </p:nvPicPr>
        <p:blipFill>
          <a:blip r:embed="rId3"/>
          <a:stretch>
            <a:fillRect/>
          </a:stretch>
        </p:blipFill>
        <p:spPr>
          <a:xfrm>
            <a:off x="2830397" y="3255231"/>
            <a:ext cx="6531206" cy="3237644"/>
          </a:xfrm>
          <a:prstGeom prst="rect">
            <a:avLst/>
          </a:prstGeom>
        </p:spPr>
      </p:pic>
      <p:sp>
        <p:nvSpPr>
          <p:cNvPr id="5" name="TextBox 4">
            <a:extLst>
              <a:ext uri="{FF2B5EF4-FFF2-40B4-BE49-F238E27FC236}">
                <a16:creationId xmlns:a16="http://schemas.microsoft.com/office/drawing/2014/main" id="{4DFDE536-FFDE-F231-7403-CDE1124AE52F}"/>
              </a:ext>
            </a:extLst>
          </p:cNvPr>
          <p:cNvSpPr txBox="1"/>
          <p:nvPr/>
        </p:nvSpPr>
        <p:spPr>
          <a:xfrm>
            <a:off x="247135" y="6351373"/>
            <a:ext cx="4877746" cy="369332"/>
          </a:xfrm>
          <a:prstGeom prst="rect">
            <a:avLst/>
          </a:prstGeom>
          <a:noFill/>
        </p:spPr>
        <p:txBody>
          <a:bodyPr wrap="none" rtlCol="0">
            <a:spAutoFit/>
          </a:bodyPr>
          <a:lstStyle/>
          <a:p>
            <a:r>
              <a:rPr lang="en-US" i="1" dirty="0"/>
              <a:t>Oli Stevens UNAIDS Reference Group 22 May 2022</a:t>
            </a:r>
          </a:p>
        </p:txBody>
      </p:sp>
    </p:spTree>
    <p:extLst>
      <p:ext uri="{BB962C8B-B14F-4D97-AF65-F5344CB8AC3E}">
        <p14:creationId xmlns:p14="http://schemas.microsoft.com/office/powerpoint/2010/main" val="1882252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09F4-D15D-3D44-8648-15000F09D733}"/>
              </a:ext>
            </a:extLst>
          </p:cNvPr>
          <p:cNvSpPr>
            <a:spLocks noGrp="1"/>
          </p:cNvSpPr>
          <p:nvPr>
            <p:ph type="title"/>
          </p:nvPr>
        </p:nvSpPr>
        <p:spPr/>
        <p:txBody>
          <a:bodyPr/>
          <a:lstStyle/>
          <a:p>
            <a:r>
              <a:rPr lang="en-US" dirty="0"/>
              <a:t>Key Population Estimates Data sources</a:t>
            </a:r>
          </a:p>
        </p:txBody>
      </p:sp>
      <p:sp>
        <p:nvSpPr>
          <p:cNvPr id="3" name="Content Placeholder 2">
            <a:extLst>
              <a:ext uri="{FF2B5EF4-FFF2-40B4-BE49-F238E27FC236}">
                <a16:creationId xmlns:a16="http://schemas.microsoft.com/office/drawing/2014/main" id="{1053A487-8032-8440-A6B7-1CD6AD93265D}"/>
              </a:ext>
            </a:extLst>
          </p:cNvPr>
          <p:cNvSpPr>
            <a:spLocks noGrp="1"/>
          </p:cNvSpPr>
          <p:nvPr>
            <p:ph idx="1"/>
          </p:nvPr>
        </p:nvSpPr>
        <p:spPr/>
        <p:txBody>
          <a:bodyPr/>
          <a:lstStyle/>
          <a:p>
            <a:r>
              <a:rPr lang="en-US" dirty="0"/>
              <a:t>UNAIDS Global AIDS Monitoring &amp; Key Population Atlas</a:t>
            </a:r>
          </a:p>
          <a:p>
            <a:r>
              <a:rPr lang="en-US" dirty="0"/>
              <a:t>CDC surveillance database</a:t>
            </a:r>
          </a:p>
          <a:p>
            <a:r>
              <a:rPr lang="en-US" dirty="0"/>
              <a:t>GFATM surveillance database</a:t>
            </a:r>
          </a:p>
          <a:p>
            <a:r>
              <a:rPr lang="en-US" dirty="0"/>
              <a:t>Additional peer-reviewed and grey literature sources</a:t>
            </a:r>
          </a:p>
          <a:p>
            <a:pPr lvl="1"/>
            <a:r>
              <a:rPr lang="en-US" dirty="0" err="1"/>
              <a:t>Global.HIV</a:t>
            </a:r>
            <a:endParaRPr lang="en-US" dirty="0"/>
          </a:p>
          <a:p>
            <a:pPr lvl="1"/>
            <a:r>
              <a:rPr lang="en-US" dirty="0"/>
              <a:t>Degenhardt PWID systematic review</a:t>
            </a:r>
          </a:p>
          <a:p>
            <a:endParaRPr lang="en-US" dirty="0"/>
          </a:p>
          <a:p>
            <a:r>
              <a:rPr lang="en-US" dirty="0"/>
              <a:t>PSEs are matched to a geography by name and corresponding population</a:t>
            </a:r>
          </a:p>
        </p:txBody>
      </p:sp>
      <p:sp>
        <p:nvSpPr>
          <p:cNvPr id="4" name="TextBox 3">
            <a:extLst>
              <a:ext uri="{FF2B5EF4-FFF2-40B4-BE49-F238E27FC236}">
                <a16:creationId xmlns:a16="http://schemas.microsoft.com/office/drawing/2014/main" id="{F09BB77B-7304-2299-28ED-47FA07023889}"/>
              </a:ext>
            </a:extLst>
          </p:cNvPr>
          <p:cNvSpPr txBox="1"/>
          <p:nvPr/>
        </p:nvSpPr>
        <p:spPr>
          <a:xfrm>
            <a:off x="247135" y="6351373"/>
            <a:ext cx="4877746" cy="369332"/>
          </a:xfrm>
          <a:prstGeom prst="rect">
            <a:avLst/>
          </a:prstGeom>
          <a:noFill/>
        </p:spPr>
        <p:txBody>
          <a:bodyPr wrap="none" rtlCol="0">
            <a:spAutoFit/>
          </a:bodyPr>
          <a:lstStyle/>
          <a:p>
            <a:r>
              <a:rPr lang="en-US" i="1" dirty="0"/>
              <a:t>Oli Stevens UNAIDS Reference Group 22 May 2022</a:t>
            </a:r>
          </a:p>
        </p:txBody>
      </p:sp>
    </p:spTree>
    <p:extLst>
      <p:ext uri="{BB962C8B-B14F-4D97-AF65-F5344CB8AC3E}">
        <p14:creationId xmlns:p14="http://schemas.microsoft.com/office/powerpoint/2010/main" val="234149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0B0B-B8B4-BA4D-9386-E02F96E2E09E}"/>
              </a:ext>
            </a:extLst>
          </p:cNvPr>
          <p:cNvSpPr>
            <a:spLocks noGrp="1"/>
          </p:cNvSpPr>
          <p:nvPr>
            <p:ph type="title"/>
          </p:nvPr>
        </p:nvSpPr>
        <p:spPr/>
        <p:txBody>
          <a:bodyPr/>
          <a:lstStyle/>
          <a:p>
            <a:r>
              <a:rPr lang="en-US" dirty="0"/>
              <a:t>Population size model – urban proportions</a:t>
            </a:r>
          </a:p>
        </p:txBody>
      </p:sp>
      <p:sp>
        <p:nvSpPr>
          <p:cNvPr id="3" name="Content Placeholder 2">
            <a:extLst>
              <a:ext uri="{FF2B5EF4-FFF2-40B4-BE49-F238E27FC236}">
                <a16:creationId xmlns:a16="http://schemas.microsoft.com/office/drawing/2014/main" id="{88654EF2-F3CD-E641-B6FC-BC48E94F1772}"/>
              </a:ext>
            </a:extLst>
          </p:cNvPr>
          <p:cNvSpPr>
            <a:spLocks noGrp="1"/>
          </p:cNvSpPr>
          <p:nvPr>
            <p:ph idx="1"/>
          </p:nvPr>
        </p:nvSpPr>
        <p:spPr/>
        <p:txBody>
          <a:bodyPr/>
          <a:lstStyle/>
          <a:p>
            <a:r>
              <a:rPr lang="en-US" dirty="0"/>
              <a:t>Population proportions in each KP are spatially correlated between admin-1 </a:t>
            </a:r>
            <a:r>
              <a:rPr lang="en-US" dirty="0" err="1"/>
              <a:t>neighbours</a:t>
            </a:r>
            <a:endParaRPr lang="en-US" dirty="0"/>
          </a:p>
          <a:p>
            <a:r>
              <a:rPr lang="en-US" dirty="0"/>
              <a:t>FSW, MSM, PWID</a:t>
            </a:r>
          </a:p>
          <a:p>
            <a:endParaRPr lang="en-US" dirty="0"/>
          </a:p>
          <a:p>
            <a:endParaRPr lang="en-US" dirty="0"/>
          </a:p>
        </p:txBody>
      </p:sp>
      <p:sp>
        <p:nvSpPr>
          <p:cNvPr id="4" name="TextBox 3">
            <a:extLst>
              <a:ext uri="{FF2B5EF4-FFF2-40B4-BE49-F238E27FC236}">
                <a16:creationId xmlns:a16="http://schemas.microsoft.com/office/drawing/2014/main" id="{FA9CF7B8-BC3E-C243-68F2-E36E47CBAACC}"/>
              </a:ext>
            </a:extLst>
          </p:cNvPr>
          <p:cNvSpPr txBox="1"/>
          <p:nvPr/>
        </p:nvSpPr>
        <p:spPr>
          <a:xfrm>
            <a:off x="247135" y="6351373"/>
            <a:ext cx="4877746" cy="369332"/>
          </a:xfrm>
          <a:prstGeom prst="rect">
            <a:avLst/>
          </a:prstGeom>
          <a:noFill/>
        </p:spPr>
        <p:txBody>
          <a:bodyPr wrap="none" rtlCol="0">
            <a:spAutoFit/>
          </a:bodyPr>
          <a:lstStyle/>
          <a:p>
            <a:r>
              <a:rPr lang="en-US" i="1" dirty="0"/>
              <a:t>Oli Stevens UNAIDS Reference Group 22 May 2022</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515C93B-3591-A16D-63CA-074F710F915C}"/>
                  </a:ext>
                </a:extLst>
              </p:cNvPr>
              <p:cNvSpPr txBox="1">
                <a:spLocks/>
              </p:cNvSpPr>
              <p:nvPr/>
            </p:nvSpPr>
            <p:spPr>
              <a:xfrm>
                <a:off x="838200" y="4027949"/>
                <a:ext cx="10515600" cy="202846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defTabSz="45720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oMath>
                </a14:m>
                <a:r>
                  <a:rPr lang="en-US" dirty="0"/>
                  <a:t>		= fixed effect for study method category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𝑚</m:t>
                        </m:r>
                      </m:sub>
                    </m:sSub>
                  </m:oMath>
                </a14:m>
                <a:r>
                  <a:rPr lang="en-US" dirty="0"/>
                  <a:t> (Empirical, PLACE/Mapping,	other)</a:t>
                </a:r>
              </a:p>
              <a:p>
                <a:pPr marL="457200" lvl="1" indent="0" defTabSz="45720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𝑗</m:t>
                        </m:r>
                      </m:sub>
                    </m:sSub>
                  </m:oMath>
                </a14:m>
                <a:r>
                  <a:rPr lang="en-US" dirty="0"/>
                  <a:t> 		= random effect for specific study method </a:t>
                </a:r>
                <a14:m>
                  <m:oMath xmlns:m="http://schemas.openxmlformats.org/officeDocument/2006/math">
                    <m:r>
                      <a:rPr lang="en-US" i="1" smtClean="0">
                        <a:latin typeface="Cambria Math" panose="02040503050406030204" pitchFamily="18" charset="0"/>
                      </a:rPr>
                      <m:t>𝑗</m:t>
                    </m:r>
                    <m:r>
                      <a:rPr lang="en-US" b="0" i="1" smtClean="0">
                        <a:latin typeface="Cambria Math" panose="02040503050406030204" pitchFamily="18" charset="0"/>
                      </a:rPr>
                      <m:t> </m:t>
                    </m:r>
                  </m:oMath>
                </a14:m>
                <a:r>
                  <a:rPr lang="en-US" dirty="0"/>
                  <a:t>(1-9)</a:t>
                </a:r>
              </a:p>
              <a:p>
                <a:pPr marL="457200" lvl="1" indent="0" defTabSz="45720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a14:m>
                <a:r>
                  <a:rPr lang="en-US" dirty="0"/>
                  <a:t> 		= intrinsic conditional autoregressive (ICAR) spatial smoothing random effect at 		   admin-1 level </a:t>
                </a:r>
                <a14:m>
                  <m:oMath xmlns:m="http://schemas.openxmlformats.org/officeDocument/2006/math">
                    <m:r>
                      <a:rPr lang="en-US" b="0" i="1" smtClean="0">
                        <a:latin typeface="Cambria Math" panose="02040503050406030204" pitchFamily="18" charset="0"/>
                      </a:rPr>
                      <m:t>𝑖</m:t>
                    </m:r>
                  </m:oMath>
                </a14:m>
                <a:endParaRPr lang="en-US" dirty="0"/>
              </a:p>
              <a:p>
                <a:pPr marL="457200" lvl="1" indent="0" defTabSz="45720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𝑠</m:t>
                        </m:r>
                      </m:sub>
                    </m:sSub>
                  </m:oMath>
                </a14:m>
                <a:r>
                  <a:rPr lang="en-US" dirty="0"/>
                  <a:t> 		= study </a:t>
                </a:r>
                <a14:m>
                  <m:oMath xmlns:m="http://schemas.openxmlformats.org/officeDocument/2006/math">
                    <m:r>
                      <a:rPr lang="en-US" b="0" i="1" smtClean="0">
                        <a:latin typeface="Cambria Math" panose="02040503050406030204" pitchFamily="18" charset="0"/>
                      </a:rPr>
                      <m:t>𝑠</m:t>
                    </m:r>
                  </m:oMath>
                </a14:m>
                <a:r>
                  <a:rPr lang="en-US" dirty="0"/>
                  <a:t> random effect (IID)</a:t>
                </a:r>
              </a:p>
            </p:txBody>
          </p:sp>
        </mc:Choice>
        <mc:Fallback xmlns="">
          <p:sp>
            <p:nvSpPr>
              <p:cNvPr id="6" name="Content Placeholder 2">
                <a:extLst>
                  <a:ext uri="{FF2B5EF4-FFF2-40B4-BE49-F238E27FC236}">
                    <a16:creationId xmlns:a16="http://schemas.microsoft.com/office/drawing/2014/main" id="{8515C93B-3591-A16D-63CA-074F710F915C}"/>
                  </a:ext>
                </a:extLst>
              </p:cNvPr>
              <p:cNvSpPr txBox="1">
                <a:spLocks noRot="1" noChangeAspect="1" noMove="1" noResize="1" noEditPoints="1" noAdjustHandles="1" noChangeArrowheads="1" noChangeShapeType="1" noTextEdit="1"/>
              </p:cNvSpPr>
              <p:nvPr/>
            </p:nvSpPr>
            <p:spPr>
              <a:xfrm>
                <a:off x="838200" y="4027949"/>
                <a:ext cx="10515600" cy="2028465"/>
              </a:xfrm>
              <a:prstGeom prst="rect">
                <a:avLst/>
              </a:prstGeom>
              <a:blipFill>
                <a:blip r:embed="rId3"/>
                <a:stretch>
                  <a:fillRect t="-4969"/>
                </a:stretch>
              </a:blipFill>
            </p:spPr>
            <p:txBody>
              <a:bodyPr/>
              <a:lstStyle/>
              <a:p>
                <a:r>
                  <a:rPr lang="en-US">
                    <a:noFill/>
                  </a:rPr>
                  <a:t> </a:t>
                </a:r>
              </a:p>
            </p:txBody>
          </p:sp>
        </mc:Fallback>
      </mc:AlternateContent>
      <p:pic>
        <p:nvPicPr>
          <p:cNvPr id="8" name="Picture 7" descr="A picture containing font, text, handwriting, white&#10;&#10;Description automatically generated">
            <a:extLst>
              <a:ext uri="{FF2B5EF4-FFF2-40B4-BE49-F238E27FC236}">
                <a16:creationId xmlns:a16="http://schemas.microsoft.com/office/drawing/2014/main" id="{26C29B67-0BBF-2AAE-ED9B-23F0EE3FC617}"/>
              </a:ext>
            </a:extLst>
          </p:cNvPr>
          <p:cNvPicPr>
            <a:picLocks noChangeAspect="1"/>
          </p:cNvPicPr>
          <p:nvPr/>
        </p:nvPicPr>
        <p:blipFill>
          <a:blip r:embed="rId4"/>
          <a:stretch>
            <a:fillRect/>
          </a:stretch>
        </p:blipFill>
        <p:spPr>
          <a:xfrm>
            <a:off x="4073575" y="2830051"/>
            <a:ext cx="4044850" cy="1197898"/>
          </a:xfrm>
          <a:prstGeom prst="rect">
            <a:avLst/>
          </a:prstGeom>
        </p:spPr>
      </p:pic>
    </p:spTree>
    <p:extLst>
      <p:ext uri="{BB962C8B-B14F-4D97-AF65-F5344CB8AC3E}">
        <p14:creationId xmlns:p14="http://schemas.microsoft.com/office/powerpoint/2010/main" val="1539651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022B-DA68-CA4C-816A-15757879EE08}"/>
              </a:ext>
            </a:extLst>
          </p:cNvPr>
          <p:cNvSpPr>
            <a:spLocks noGrp="1"/>
          </p:cNvSpPr>
          <p:nvPr>
            <p:ph type="title"/>
          </p:nvPr>
        </p:nvSpPr>
        <p:spPr/>
        <p:txBody>
          <a:bodyPr/>
          <a:lstStyle/>
          <a:p>
            <a:r>
              <a:rPr lang="en-US" dirty="0"/>
              <a:t>Population size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11426B-02B9-B84E-A4AC-ADF346AFCA6D}"/>
                  </a:ext>
                </a:extLst>
              </p:cNvPr>
              <p:cNvSpPr>
                <a:spLocks noGrp="1"/>
              </p:cNvSpPr>
              <p:nvPr>
                <p:ph idx="1"/>
              </p:nvPr>
            </p:nvSpPr>
            <p:spPr>
              <a:xfrm>
                <a:off x="838200" y="1825625"/>
                <a:ext cx="5562600" cy="4351338"/>
              </a:xfrm>
            </p:spPr>
            <p:txBody>
              <a:bodyPr/>
              <a:lstStyle/>
              <a:p>
                <a:r>
                  <a:rPr lang="en-US" dirty="0"/>
                  <a:t>Need to convert urban proportions into admin-1 counts</a:t>
                </a:r>
              </a:p>
              <a:p>
                <a:r>
                  <a:rPr lang="en-US" dirty="0"/>
                  <a:t>No empirical data on </a:t>
                </a:r>
                <a:r>
                  <a:rPr lang="en-US" dirty="0" err="1"/>
                  <a:t>urban:rural</a:t>
                </a:r>
                <a:r>
                  <a:rPr lang="en-US" dirty="0"/>
                  <a:t> KP ratio</a:t>
                </a:r>
              </a:p>
              <a:p>
                <a:r>
                  <a:rPr lang="en-US" dirty="0"/>
                  <a:t>Widely held that urban &gt; rural</a:t>
                </a:r>
              </a:p>
              <a:p>
                <a:r>
                  <a:rPr lang="en-US" dirty="0"/>
                  <a:t>Sample from </a:t>
                </a:r>
                <a14:m>
                  <m:oMath xmlns:m="http://schemas.openxmlformats.org/officeDocument/2006/math">
                    <m:r>
                      <a:rPr lang="en-GB" b="0" i="1" smtClean="0">
                        <a:latin typeface="Cambria Math" panose="02040503050406030204" pitchFamily="18" charset="0"/>
                      </a:rPr>
                      <m:t>𝐵𝑒𝑡𝑎</m:t>
                    </m:r>
                    <m:d>
                      <m:dPr>
                        <m:ctrlPr>
                          <a:rPr lang="en-GB" b="0" i="1" smtClean="0">
                            <a:latin typeface="Cambria Math" panose="02040503050406030204" pitchFamily="18" charset="0"/>
                          </a:rPr>
                        </m:ctrlPr>
                      </m:dPr>
                      <m:e>
                        <m:r>
                          <a:rPr lang="en-GB" b="0" i="1" smtClean="0">
                            <a:latin typeface="Cambria Math" panose="02040503050406030204" pitchFamily="18" charset="0"/>
                          </a:rPr>
                          <m:t>5,3</m:t>
                        </m:r>
                      </m:e>
                    </m:d>
                  </m:oMath>
                </a14:m>
                <a:r>
                  <a:rPr lang="en-US" dirty="0"/>
                  <a:t> to capture uncertainty </a:t>
                </a:r>
              </a:p>
            </p:txBody>
          </p:sp>
        </mc:Choice>
        <mc:Fallback xmlns="">
          <p:sp>
            <p:nvSpPr>
              <p:cNvPr id="3" name="Content Placeholder 2">
                <a:extLst>
                  <a:ext uri="{FF2B5EF4-FFF2-40B4-BE49-F238E27FC236}">
                    <a16:creationId xmlns:a16="http://schemas.microsoft.com/office/drawing/2014/main" id="{AB11426B-02B9-B84E-A4AC-ADF346AFCA6D}"/>
                  </a:ext>
                </a:extLst>
              </p:cNvPr>
              <p:cNvSpPr>
                <a:spLocks noGrp="1" noRot="1" noChangeAspect="1" noMove="1" noResize="1" noEditPoints="1" noAdjustHandles="1" noChangeArrowheads="1" noChangeShapeType="1" noTextEdit="1"/>
              </p:cNvSpPr>
              <p:nvPr>
                <p:ph idx="1"/>
              </p:nvPr>
            </p:nvSpPr>
            <p:spPr>
              <a:xfrm>
                <a:off x="838200" y="1825625"/>
                <a:ext cx="5562600" cy="4351338"/>
              </a:xfrm>
              <a:blipFill>
                <a:blip r:embed="rId2"/>
                <a:stretch>
                  <a:fillRect l="-2050" t="-2326" r="-182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27CE96A-189B-2F4D-8097-8877B1F64FF5}"/>
              </a:ext>
            </a:extLst>
          </p:cNvPr>
          <p:cNvPicPr>
            <a:picLocks noChangeAspect="1"/>
          </p:cNvPicPr>
          <p:nvPr/>
        </p:nvPicPr>
        <p:blipFill>
          <a:blip r:embed="rId3"/>
          <a:stretch>
            <a:fillRect/>
          </a:stretch>
        </p:blipFill>
        <p:spPr>
          <a:xfrm>
            <a:off x="6786913" y="2149879"/>
            <a:ext cx="4851982" cy="3702829"/>
          </a:xfrm>
          <a:prstGeom prst="rect">
            <a:avLst/>
          </a:prstGeom>
        </p:spPr>
      </p:pic>
      <p:sp>
        <p:nvSpPr>
          <p:cNvPr id="4" name="TextBox 3">
            <a:extLst>
              <a:ext uri="{FF2B5EF4-FFF2-40B4-BE49-F238E27FC236}">
                <a16:creationId xmlns:a16="http://schemas.microsoft.com/office/drawing/2014/main" id="{C946AB04-8CFF-84EE-5C36-8B7768818158}"/>
              </a:ext>
            </a:extLst>
          </p:cNvPr>
          <p:cNvSpPr txBox="1"/>
          <p:nvPr/>
        </p:nvSpPr>
        <p:spPr>
          <a:xfrm>
            <a:off x="247135" y="6351373"/>
            <a:ext cx="4877746" cy="369332"/>
          </a:xfrm>
          <a:prstGeom prst="rect">
            <a:avLst/>
          </a:prstGeom>
          <a:noFill/>
        </p:spPr>
        <p:txBody>
          <a:bodyPr wrap="none" rtlCol="0">
            <a:spAutoFit/>
          </a:bodyPr>
          <a:lstStyle/>
          <a:p>
            <a:r>
              <a:rPr lang="en-US" i="1" dirty="0"/>
              <a:t>Oli Stevens UNAIDS Reference Group 22 May 2022</a:t>
            </a:r>
          </a:p>
        </p:txBody>
      </p:sp>
    </p:spTree>
    <p:extLst>
      <p:ext uri="{BB962C8B-B14F-4D97-AF65-F5344CB8AC3E}">
        <p14:creationId xmlns:p14="http://schemas.microsoft.com/office/powerpoint/2010/main" val="340804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5D2B-A48A-1646-A88D-627888590467}"/>
              </a:ext>
            </a:extLst>
          </p:cNvPr>
          <p:cNvSpPr>
            <a:spLocks noGrp="1"/>
          </p:cNvSpPr>
          <p:nvPr>
            <p:ph type="title"/>
          </p:nvPr>
        </p:nvSpPr>
        <p:spPr/>
        <p:txBody>
          <a:bodyPr/>
          <a:lstStyle/>
          <a:p>
            <a:r>
              <a:rPr lang="en-US" dirty="0"/>
              <a:t>HIV prevalence model</a:t>
            </a:r>
          </a:p>
        </p:txBody>
      </p:sp>
      <p:sp>
        <p:nvSpPr>
          <p:cNvPr id="3" name="Content Placeholder 2">
            <a:extLst>
              <a:ext uri="{FF2B5EF4-FFF2-40B4-BE49-F238E27FC236}">
                <a16:creationId xmlns:a16="http://schemas.microsoft.com/office/drawing/2014/main" id="{F0124675-584F-3047-9FCC-27785FAEE46E}"/>
              </a:ext>
            </a:extLst>
          </p:cNvPr>
          <p:cNvSpPr>
            <a:spLocks noGrp="1"/>
          </p:cNvSpPr>
          <p:nvPr>
            <p:ph idx="1"/>
          </p:nvPr>
        </p:nvSpPr>
        <p:spPr>
          <a:xfrm>
            <a:off x="838200" y="1467275"/>
            <a:ext cx="10515600" cy="4351338"/>
          </a:xfrm>
        </p:spPr>
        <p:txBody>
          <a:bodyPr/>
          <a:lstStyle/>
          <a:p>
            <a:r>
              <a:rPr lang="en-US" dirty="0"/>
              <a:t>Age-location-year matched total population prevalence can predict KP prevalence</a:t>
            </a:r>
          </a:p>
          <a:p>
            <a:r>
              <a:rPr lang="en-US" dirty="0"/>
              <a:t>FSW, PWID, MSM</a:t>
            </a:r>
          </a:p>
        </p:txBody>
      </p:sp>
      <p:pic>
        <p:nvPicPr>
          <p:cNvPr id="5" name="Picture 4" descr="Diagram&#10;&#10;Description automatically generated with medium confidence">
            <a:extLst>
              <a:ext uri="{FF2B5EF4-FFF2-40B4-BE49-F238E27FC236}">
                <a16:creationId xmlns:a16="http://schemas.microsoft.com/office/drawing/2014/main" id="{7A89EDD9-8E14-9048-AF35-12A8BDF32EE2}"/>
              </a:ext>
            </a:extLst>
          </p:cNvPr>
          <p:cNvPicPr>
            <a:picLocks noChangeAspect="1"/>
          </p:cNvPicPr>
          <p:nvPr/>
        </p:nvPicPr>
        <p:blipFill>
          <a:blip r:embed="rId3"/>
          <a:stretch>
            <a:fillRect/>
          </a:stretch>
        </p:blipFill>
        <p:spPr>
          <a:xfrm>
            <a:off x="1238250" y="2904051"/>
            <a:ext cx="9715500" cy="1257300"/>
          </a:xfrm>
          <a:prstGeom prst="rect">
            <a:avLst/>
          </a:prstGeom>
        </p:spPr>
      </p:pic>
      <p:sp>
        <p:nvSpPr>
          <p:cNvPr id="4" name="TextBox 3">
            <a:extLst>
              <a:ext uri="{FF2B5EF4-FFF2-40B4-BE49-F238E27FC236}">
                <a16:creationId xmlns:a16="http://schemas.microsoft.com/office/drawing/2014/main" id="{3E0072B4-767F-02DB-8D9E-40D0C7A20929}"/>
              </a:ext>
            </a:extLst>
          </p:cNvPr>
          <p:cNvSpPr txBox="1"/>
          <p:nvPr/>
        </p:nvSpPr>
        <p:spPr>
          <a:xfrm>
            <a:off x="247135" y="6351373"/>
            <a:ext cx="4877746" cy="369332"/>
          </a:xfrm>
          <a:prstGeom prst="rect">
            <a:avLst/>
          </a:prstGeom>
          <a:noFill/>
        </p:spPr>
        <p:txBody>
          <a:bodyPr wrap="none" rtlCol="0">
            <a:spAutoFit/>
          </a:bodyPr>
          <a:lstStyle/>
          <a:p>
            <a:r>
              <a:rPr lang="en-US" i="1" dirty="0"/>
              <a:t>Oli Stevens UNAIDS Reference </a:t>
            </a:r>
            <a:r>
              <a:rPr lang="en-US" i="1"/>
              <a:t>Group 22 May 2022</a:t>
            </a:r>
            <a:endParaRPr lang="en-US" i="1"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D3B4EEE-147A-480F-AE51-FD094D4FEDCE}"/>
                  </a:ext>
                </a:extLst>
              </p:cNvPr>
              <p:cNvSpPr txBox="1">
                <a:spLocks/>
              </p:cNvSpPr>
              <p:nvPr/>
            </p:nvSpPr>
            <p:spPr>
              <a:xfrm>
                <a:off x="838200" y="4027949"/>
                <a:ext cx="10515600" cy="202846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defTabSz="45720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oMath>
                </a14:m>
                <a:r>
                  <a:rPr lang="en-US" dirty="0"/>
                  <a:t>		= fixed effect for matched population prevalence </a:t>
                </a:r>
                <a14:m>
                  <m:oMath xmlns:m="http://schemas.openxmlformats.org/officeDocument/2006/math">
                    <m:r>
                      <a:rPr lang="en-US" b="0" i="1" smtClean="0">
                        <a:latin typeface="Cambria Math" panose="02040503050406030204" pitchFamily="18" charset="0"/>
                      </a:rPr>
                      <m:t>𝜌</m:t>
                    </m:r>
                  </m:oMath>
                </a14:m>
                <a:r>
                  <a:rPr lang="en-US" dirty="0"/>
                  <a:t> for a given age group </a:t>
                </a:r>
                <a14:m>
                  <m:oMath xmlns:m="http://schemas.openxmlformats.org/officeDocument/2006/math">
                    <m:r>
                      <a:rPr lang="en-US" b="0" i="1" smtClean="0">
                        <a:latin typeface="Cambria Math" panose="02040503050406030204" pitchFamily="18" charset="0"/>
                      </a:rPr>
                      <m:t>𝑎</m:t>
                    </m:r>
                  </m:oMath>
                </a14:m>
                <a:r>
                  <a:rPr lang="en-US" dirty="0"/>
                  <a:t>,			    year </a:t>
                </a:r>
                <a14:m>
                  <m:oMath xmlns:m="http://schemas.openxmlformats.org/officeDocument/2006/math">
                    <m:r>
                      <a:rPr lang="en-US" b="0" i="1" smtClean="0">
                        <a:latin typeface="Cambria Math" panose="02040503050406030204" pitchFamily="18" charset="0"/>
                      </a:rPr>
                      <m:t>𝑡</m:t>
                    </m:r>
                  </m:oMath>
                </a14:m>
                <a:r>
                  <a:rPr lang="en-US" dirty="0"/>
                  <a:t>, and admin-1 </a:t>
                </a:r>
                <a14:m>
                  <m:oMath xmlns:m="http://schemas.openxmlformats.org/officeDocument/2006/math">
                    <m:r>
                      <a:rPr lang="en-US" b="0" i="1" smtClean="0">
                        <a:latin typeface="Cambria Math" panose="02040503050406030204" pitchFamily="18" charset="0"/>
                      </a:rPr>
                      <m:t>𝑥</m:t>
                    </m:r>
                  </m:oMath>
                </a14:m>
                <a:endParaRPr lang="en-US" dirty="0"/>
              </a:p>
              <a:p>
                <a:pPr marL="457200" lvl="1" indent="0" defTabSz="45720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r>
                      <a:rPr lang="en-US" b="0" i="1" smtClean="0">
                        <a:latin typeface="Cambria Math" panose="02040503050406030204" pitchFamily="18" charset="0"/>
                      </a:rPr>
                      <m:t> </m:t>
                    </m:r>
                  </m:oMath>
                </a14:m>
                <a:r>
                  <a:rPr lang="en-US" dirty="0"/>
                  <a:t>		= fixed effect for region </a:t>
                </a:r>
                <a14:m>
                  <m:oMath xmlns:m="http://schemas.openxmlformats.org/officeDocument/2006/math">
                    <m:r>
                      <a:rPr lang="en-US" b="0" i="1" smtClean="0">
                        <a:latin typeface="Cambria Math" panose="02040503050406030204" pitchFamily="18" charset="0"/>
                      </a:rPr>
                      <m:t>𝑅</m:t>
                    </m:r>
                  </m:oMath>
                </a14:m>
                <a:endParaRPr lang="en-US" i="1" dirty="0"/>
              </a:p>
              <a:p>
                <a:pPr marL="457200" lvl="1" indent="0" defTabSz="45720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3</m:t>
                        </m:r>
                      </m:sub>
                    </m:sSub>
                    <m:r>
                      <a:rPr lang="en-US" b="0" i="1" smtClean="0">
                        <a:latin typeface="Cambria Math" panose="02040503050406030204" pitchFamily="18" charset="0"/>
                      </a:rPr>
                      <m:t> </m:t>
                    </m:r>
                  </m:oMath>
                </a14:m>
                <a:r>
                  <a:rPr lang="en-US" dirty="0"/>
                  <a:t>		= interaction between matched total population HIV prevalence and region</a:t>
                </a:r>
              </a:p>
              <a:p>
                <a:pPr marL="457200" lvl="1" indent="0" defTabSz="45720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4</m:t>
                        </m:r>
                      </m:sub>
                    </m:sSub>
                  </m:oMath>
                </a14:m>
                <a:r>
                  <a:rPr lang="en-US" dirty="0"/>
                  <a:t>		= fixed effect for HIV status method </a:t>
                </a:r>
                <a14:m>
                  <m:oMath xmlns:m="http://schemas.openxmlformats.org/officeDocument/2006/math">
                    <m:r>
                      <a:rPr lang="en-US" b="0" i="1" smtClean="0">
                        <a:latin typeface="Cambria Math" panose="02040503050406030204" pitchFamily="18" charset="0"/>
                      </a:rPr>
                      <m:t>𝑚</m:t>
                    </m:r>
                  </m:oMath>
                </a14:m>
                <a:r>
                  <a:rPr lang="en-US" dirty="0"/>
                  <a:t> (self-report vs laboratory)</a:t>
                </a:r>
              </a:p>
              <a:p>
                <a:pPr marL="457200" lvl="1" indent="0" defTabSz="45720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𝑠</m:t>
                        </m:r>
                      </m:sub>
                    </m:sSub>
                  </m:oMath>
                </a14:m>
                <a:r>
                  <a:rPr lang="en-US" dirty="0"/>
                  <a:t> 		= study </a:t>
                </a:r>
                <a14:m>
                  <m:oMath xmlns:m="http://schemas.openxmlformats.org/officeDocument/2006/math">
                    <m:r>
                      <a:rPr lang="en-US" b="0" i="1" smtClean="0">
                        <a:latin typeface="Cambria Math" panose="02040503050406030204" pitchFamily="18" charset="0"/>
                      </a:rPr>
                      <m:t>𝑠</m:t>
                    </m:r>
                  </m:oMath>
                </a14:m>
                <a:r>
                  <a:rPr lang="en-US" dirty="0"/>
                  <a:t> random effect (IID)</a:t>
                </a:r>
              </a:p>
            </p:txBody>
          </p:sp>
        </mc:Choice>
        <mc:Fallback xmlns="">
          <p:sp>
            <p:nvSpPr>
              <p:cNvPr id="6" name="Content Placeholder 2">
                <a:extLst>
                  <a:ext uri="{FF2B5EF4-FFF2-40B4-BE49-F238E27FC236}">
                    <a16:creationId xmlns:a16="http://schemas.microsoft.com/office/drawing/2014/main" id="{FD3B4EEE-147A-480F-AE51-FD094D4FEDCE}"/>
                  </a:ext>
                </a:extLst>
              </p:cNvPr>
              <p:cNvSpPr txBox="1">
                <a:spLocks noRot="1" noChangeAspect="1" noMove="1" noResize="1" noEditPoints="1" noAdjustHandles="1" noChangeArrowheads="1" noChangeShapeType="1" noTextEdit="1"/>
              </p:cNvSpPr>
              <p:nvPr/>
            </p:nvSpPr>
            <p:spPr>
              <a:xfrm>
                <a:off x="838200" y="4027949"/>
                <a:ext cx="10515600" cy="2028465"/>
              </a:xfrm>
              <a:prstGeom prst="rect">
                <a:avLst/>
              </a:prstGeom>
              <a:blipFill>
                <a:blip r:embed="rId4"/>
                <a:stretch>
                  <a:fillRect t="-6211" r="-965" b="-3727"/>
                </a:stretch>
              </a:blipFill>
            </p:spPr>
            <p:txBody>
              <a:bodyPr/>
              <a:lstStyle/>
              <a:p>
                <a:r>
                  <a:rPr lang="en-US">
                    <a:noFill/>
                  </a:rPr>
                  <a:t> </a:t>
                </a:r>
              </a:p>
            </p:txBody>
          </p:sp>
        </mc:Fallback>
      </mc:AlternateContent>
    </p:spTree>
    <p:extLst>
      <p:ext uri="{BB962C8B-B14F-4D97-AF65-F5344CB8AC3E}">
        <p14:creationId xmlns:p14="http://schemas.microsoft.com/office/powerpoint/2010/main" val="1698871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09F4-D15D-3D44-8648-15000F09D733}"/>
              </a:ext>
            </a:extLst>
          </p:cNvPr>
          <p:cNvSpPr>
            <a:spLocks noGrp="1"/>
          </p:cNvSpPr>
          <p:nvPr>
            <p:ph type="title"/>
          </p:nvPr>
        </p:nvSpPr>
        <p:spPr/>
        <p:txBody>
          <a:bodyPr/>
          <a:lstStyle/>
          <a:p>
            <a:r>
              <a:rPr lang="en-US" dirty="0"/>
              <a:t>Key Population Estimates  → SHIPP Tool</a:t>
            </a:r>
          </a:p>
        </p:txBody>
      </p:sp>
      <p:sp>
        <p:nvSpPr>
          <p:cNvPr id="3" name="Content Placeholder 2">
            <a:extLst>
              <a:ext uri="{FF2B5EF4-FFF2-40B4-BE49-F238E27FC236}">
                <a16:creationId xmlns:a16="http://schemas.microsoft.com/office/drawing/2014/main" id="{1053A487-8032-8440-A6B7-1CD6AD93265D}"/>
              </a:ext>
            </a:extLst>
          </p:cNvPr>
          <p:cNvSpPr>
            <a:spLocks noGrp="1"/>
          </p:cNvSpPr>
          <p:nvPr>
            <p:ph idx="1"/>
          </p:nvPr>
        </p:nvSpPr>
        <p:spPr/>
        <p:txBody>
          <a:bodyPr/>
          <a:lstStyle/>
          <a:p>
            <a:r>
              <a:rPr lang="en-US" dirty="0"/>
              <a:t>KP admin-1 level size estimates – FSW, MSM, PWID</a:t>
            </a:r>
          </a:p>
          <a:p>
            <a:r>
              <a:rPr lang="en-US" dirty="0"/>
              <a:t>KP admin-1 level HIV prevalence estimates – FSW, MSM, PWID</a:t>
            </a:r>
          </a:p>
        </p:txBody>
      </p:sp>
      <p:sp>
        <p:nvSpPr>
          <p:cNvPr id="4" name="TextBox 3">
            <a:extLst>
              <a:ext uri="{FF2B5EF4-FFF2-40B4-BE49-F238E27FC236}">
                <a16:creationId xmlns:a16="http://schemas.microsoft.com/office/drawing/2014/main" id="{F09BB77B-7304-2299-28ED-47FA07023889}"/>
              </a:ext>
            </a:extLst>
          </p:cNvPr>
          <p:cNvSpPr txBox="1"/>
          <p:nvPr/>
        </p:nvSpPr>
        <p:spPr>
          <a:xfrm>
            <a:off x="247135" y="6116591"/>
            <a:ext cx="11553568" cy="646331"/>
          </a:xfrm>
          <a:prstGeom prst="rect">
            <a:avLst/>
          </a:prstGeom>
          <a:noFill/>
        </p:spPr>
        <p:txBody>
          <a:bodyPr wrap="square" rtlCol="0">
            <a:spAutoFit/>
          </a:bodyPr>
          <a:lstStyle/>
          <a:p>
            <a:pPr marL="0" indent="0">
              <a:buNone/>
            </a:pPr>
            <a:r>
              <a:rPr lang="en-US" dirty="0"/>
              <a:t>Stevens et al. Key population size, HIV prevalence, and ART coverage in sub-Saharan Africa: systematic collation and synthesis of survey data. </a:t>
            </a:r>
            <a:r>
              <a:rPr lang="en-US" dirty="0" err="1"/>
              <a:t>medRxiv</a:t>
            </a:r>
            <a:r>
              <a:rPr lang="en-US" dirty="0"/>
              <a:t> 2022. https://</a:t>
            </a:r>
            <a:r>
              <a:rPr lang="en-US" dirty="0" err="1"/>
              <a:t>doi.org</a:t>
            </a:r>
            <a:r>
              <a:rPr lang="en-US" dirty="0"/>
              <a:t>/10.1101/2022.07.27.22278071</a:t>
            </a:r>
          </a:p>
        </p:txBody>
      </p:sp>
    </p:spTree>
    <p:extLst>
      <p:ext uri="{BB962C8B-B14F-4D97-AF65-F5344CB8AC3E}">
        <p14:creationId xmlns:p14="http://schemas.microsoft.com/office/powerpoint/2010/main" val="2049908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07016A-DE32-EA52-DADF-1794FC6CC036}"/>
              </a:ext>
            </a:extLst>
          </p:cNvPr>
          <p:cNvSpPr>
            <a:spLocks noGrp="1"/>
          </p:cNvSpPr>
          <p:nvPr>
            <p:ph type="title"/>
          </p:nvPr>
        </p:nvSpPr>
        <p:spPr/>
        <p:txBody>
          <a:bodyPr/>
          <a:lstStyle/>
          <a:p>
            <a:r>
              <a:rPr lang="en-US" dirty="0"/>
              <a:t>Model Development</a:t>
            </a:r>
          </a:p>
        </p:txBody>
      </p:sp>
      <p:sp>
        <p:nvSpPr>
          <p:cNvPr id="5" name="Text Placeholder 4">
            <a:extLst>
              <a:ext uri="{FF2B5EF4-FFF2-40B4-BE49-F238E27FC236}">
                <a16:creationId xmlns:a16="http://schemas.microsoft.com/office/drawing/2014/main" id="{51276FB1-E0C4-8536-5778-3ABAD3AAE0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7401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59B3-0D51-0C43-87AC-8E2B55DE2E60}"/>
              </a:ext>
            </a:extLst>
          </p:cNvPr>
          <p:cNvSpPr>
            <a:spLocks noGrp="1"/>
          </p:cNvSpPr>
          <p:nvPr>
            <p:ph type="title"/>
          </p:nvPr>
        </p:nvSpPr>
        <p:spPr/>
        <p:txBody>
          <a:bodyPr/>
          <a:lstStyle/>
          <a:p>
            <a:r>
              <a:rPr lang="en-US" dirty="0"/>
              <a:t>Threshold for the prioritization of HIV prevention methods</a:t>
            </a:r>
          </a:p>
        </p:txBody>
      </p:sp>
      <p:pic>
        <p:nvPicPr>
          <p:cNvPr id="7" name="Content Placeholder 6" descr="Table&#10;&#10;Description automatically generated">
            <a:extLst>
              <a:ext uri="{FF2B5EF4-FFF2-40B4-BE49-F238E27FC236}">
                <a16:creationId xmlns:a16="http://schemas.microsoft.com/office/drawing/2014/main" id="{C67D9712-5564-CF42-8002-AA97C79DFF5F}"/>
              </a:ext>
            </a:extLst>
          </p:cNvPr>
          <p:cNvPicPr>
            <a:picLocks noGrp="1" noChangeAspect="1"/>
          </p:cNvPicPr>
          <p:nvPr>
            <p:ph idx="1"/>
          </p:nvPr>
        </p:nvPicPr>
        <p:blipFill>
          <a:blip r:embed="rId2"/>
          <a:stretch>
            <a:fillRect/>
          </a:stretch>
        </p:blipFill>
        <p:spPr>
          <a:xfrm>
            <a:off x="2194061" y="1690688"/>
            <a:ext cx="7803878" cy="4925309"/>
          </a:xfrm>
        </p:spPr>
      </p:pic>
    </p:spTree>
    <p:extLst>
      <p:ext uri="{BB962C8B-B14F-4D97-AF65-F5344CB8AC3E}">
        <p14:creationId xmlns:p14="http://schemas.microsoft.com/office/powerpoint/2010/main" val="174131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619C80-5991-DF4B-99EE-7326FC6288BC}"/>
              </a:ext>
            </a:extLst>
          </p:cNvPr>
          <p:cNvGraphicFramePr>
            <a:graphicFrameLocks noGrp="1"/>
          </p:cNvGraphicFramePr>
          <p:nvPr>
            <p:ph idx="1"/>
          </p:nvPr>
        </p:nvGraphicFramePr>
        <p:xfrm>
          <a:off x="838200" y="1620077"/>
          <a:ext cx="10515600" cy="455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1C5E0241-CA95-2812-04A2-FE7B5C13A634}"/>
              </a:ext>
            </a:extLst>
          </p:cNvPr>
          <p:cNvSpPr>
            <a:spLocks noGrp="1"/>
          </p:cNvSpPr>
          <p:nvPr>
            <p:ph type="title"/>
          </p:nvPr>
        </p:nvSpPr>
        <p:spPr>
          <a:xfrm>
            <a:off x="838200" y="365125"/>
            <a:ext cx="10515600" cy="1325563"/>
          </a:xfrm>
        </p:spPr>
        <p:txBody>
          <a:bodyPr/>
          <a:lstStyle/>
          <a:p>
            <a:r>
              <a:rPr lang="en-US" dirty="0"/>
              <a:t>Model Development</a:t>
            </a:r>
          </a:p>
        </p:txBody>
      </p:sp>
    </p:spTree>
    <p:extLst>
      <p:ext uri="{BB962C8B-B14F-4D97-AF65-F5344CB8AC3E}">
        <p14:creationId xmlns:p14="http://schemas.microsoft.com/office/powerpoint/2010/main" val="1828650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619C80-5991-DF4B-99EE-7326FC6288BC}"/>
              </a:ext>
            </a:extLst>
          </p:cNvPr>
          <p:cNvGraphicFramePr>
            <a:graphicFrameLocks noGrp="1"/>
          </p:cNvGraphicFramePr>
          <p:nvPr>
            <p:ph idx="1"/>
          </p:nvPr>
        </p:nvGraphicFramePr>
        <p:xfrm>
          <a:off x="838200" y="1620077"/>
          <a:ext cx="10515600" cy="455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1C5E0241-CA95-2812-04A2-FE7B5C13A634}"/>
              </a:ext>
            </a:extLst>
          </p:cNvPr>
          <p:cNvSpPr>
            <a:spLocks noGrp="1"/>
          </p:cNvSpPr>
          <p:nvPr>
            <p:ph type="title"/>
          </p:nvPr>
        </p:nvSpPr>
        <p:spPr>
          <a:xfrm>
            <a:off x="838200" y="365125"/>
            <a:ext cx="10515600" cy="1325563"/>
          </a:xfrm>
        </p:spPr>
        <p:txBody>
          <a:bodyPr/>
          <a:lstStyle/>
          <a:p>
            <a:r>
              <a:rPr lang="en-US" dirty="0"/>
              <a:t>Model Development</a:t>
            </a:r>
          </a:p>
        </p:txBody>
      </p:sp>
    </p:spTree>
    <p:extLst>
      <p:ext uri="{BB962C8B-B14F-4D97-AF65-F5344CB8AC3E}">
        <p14:creationId xmlns:p14="http://schemas.microsoft.com/office/powerpoint/2010/main" val="2627523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A43B38-F6E9-E100-8745-E828C19B89F7}"/>
              </a:ext>
            </a:extLst>
          </p:cNvPr>
          <p:cNvGrpSpPr/>
          <p:nvPr/>
        </p:nvGrpSpPr>
        <p:grpSpPr>
          <a:xfrm>
            <a:off x="593124" y="1325596"/>
            <a:ext cx="3781167" cy="3842951"/>
            <a:chOff x="593124" y="1325596"/>
            <a:chExt cx="3781167" cy="3842951"/>
          </a:xfrm>
        </p:grpSpPr>
        <p:sp>
          <p:nvSpPr>
            <p:cNvPr id="6" name="Rectangle 5">
              <a:extLst>
                <a:ext uri="{FF2B5EF4-FFF2-40B4-BE49-F238E27FC236}">
                  <a16:creationId xmlns:a16="http://schemas.microsoft.com/office/drawing/2014/main" id="{662FC193-2901-6D0F-80A9-191D1F2D26FF}"/>
                </a:ext>
              </a:extLst>
            </p:cNvPr>
            <p:cNvSpPr/>
            <p:nvPr/>
          </p:nvSpPr>
          <p:spPr>
            <a:xfrm>
              <a:off x="593124" y="1325596"/>
              <a:ext cx="3150973" cy="383059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1662C1DA-7620-DF85-02AC-8C4A8B4949D3}"/>
                </a:ext>
              </a:extLst>
            </p:cNvPr>
            <p:cNvSpPr/>
            <p:nvPr/>
          </p:nvSpPr>
          <p:spPr>
            <a:xfrm rot="5400000">
              <a:off x="2143897" y="2938152"/>
              <a:ext cx="3830594" cy="630195"/>
            </a:xfrm>
            <a:prstGeom prst="triangle">
              <a:avLst>
                <a:gd name="adj" fmla="val 5070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A0523C4-58B2-6146-A568-BD25C9DA1BE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Behaviour</a:t>
            </a:r>
            <a:r>
              <a:rPr lang="en-US" sz="3600" kern="1200" dirty="0">
                <a:solidFill>
                  <a:srgbClr val="FFFFFF"/>
                </a:solidFill>
                <a:latin typeface="+mj-lt"/>
                <a:ea typeface="+mj-ea"/>
                <a:cs typeface="+mj-cs"/>
              </a:rPr>
              <a:t> category definitions</a:t>
            </a:r>
          </a:p>
        </p:txBody>
      </p:sp>
      <p:graphicFrame>
        <p:nvGraphicFramePr>
          <p:cNvPr id="7" name="Content Placeholder 6">
            <a:extLst>
              <a:ext uri="{FF2B5EF4-FFF2-40B4-BE49-F238E27FC236}">
                <a16:creationId xmlns:a16="http://schemas.microsoft.com/office/drawing/2014/main" id="{F3E231D1-8AEC-5A49-ADDF-E5069BBDF40E}"/>
              </a:ext>
            </a:extLst>
          </p:cNvPr>
          <p:cNvGraphicFramePr>
            <a:graphicFrameLocks noGrp="1"/>
          </p:cNvGraphicFramePr>
          <p:nvPr>
            <p:ph idx="1"/>
          </p:nvPr>
        </p:nvGraphicFramePr>
        <p:xfrm>
          <a:off x="4842509" y="874966"/>
          <a:ext cx="6632070" cy="5108067"/>
        </p:xfrm>
        <a:graphic>
          <a:graphicData uri="http://schemas.openxmlformats.org/drawingml/2006/table">
            <a:tbl>
              <a:tblPr firstRow="1" bandRow="1"/>
              <a:tblGrid>
                <a:gridCol w="2049028">
                  <a:extLst>
                    <a:ext uri="{9D8B030D-6E8A-4147-A177-3AD203B41FA5}">
                      <a16:colId xmlns:a16="http://schemas.microsoft.com/office/drawing/2014/main" val="3661705469"/>
                    </a:ext>
                  </a:extLst>
                </a:gridCol>
                <a:gridCol w="2291521">
                  <a:extLst>
                    <a:ext uri="{9D8B030D-6E8A-4147-A177-3AD203B41FA5}">
                      <a16:colId xmlns:a16="http://schemas.microsoft.com/office/drawing/2014/main" val="1643554115"/>
                    </a:ext>
                  </a:extLst>
                </a:gridCol>
                <a:gridCol w="2291521">
                  <a:extLst>
                    <a:ext uri="{9D8B030D-6E8A-4147-A177-3AD203B41FA5}">
                      <a16:colId xmlns:a16="http://schemas.microsoft.com/office/drawing/2014/main" val="1814767660"/>
                    </a:ext>
                  </a:extLst>
                </a:gridCol>
              </a:tblGrid>
              <a:tr h="641223">
                <a:tc>
                  <a:txBody>
                    <a:bodyPr/>
                    <a:lstStyle/>
                    <a:p>
                      <a:pPr algn="ctr" fontAlgn="b"/>
                      <a:r>
                        <a:rPr lang="en-US" sz="3300" b="1" i="0" u="none" strike="noStrike">
                          <a:solidFill>
                            <a:srgbClr val="F2F2F2"/>
                          </a:solidFill>
                          <a:effectLst/>
                          <a:latin typeface="Calibri" panose="020F0502020204030204" pitchFamily="34" charset="0"/>
                        </a:rPr>
                        <a:t>Category</a:t>
                      </a:r>
                    </a:p>
                  </a:txBody>
                  <a:tcPr marL="28575" marR="28575" marT="285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gridSpan="2">
                  <a:txBody>
                    <a:bodyPr/>
                    <a:lstStyle/>
                    <a:p>
                      <a:pPr algn="ctr" fontAlgn="b"/>
                      <a:r>
                        <a:rPr lang="en-US" sz="3300" b="1" i="0" u="none" strike="noStrike">
                          <a:solidFill>
                            <a:srgbClr val="F2F2F2"/>
                          </a:solidFill>
                          <a:effectLst/>
                          <a:latin typeface="Calibri" panose="020F0502020204030204" pitchFamily="34" charset="0"/>
                        </a:rPr>
                        <a:t>HIV related risk</a:t>
                      </a:r>
                    </a:p>
                  </a:txBody>
                  <a:tcPr marL="28575" marR="28575" marT="285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n-US"/>
                    </a:p>
                  </a:txBody>
                  <a:tcPr/>
                </a:tc>
                <a:extLst>
                  <a:ext uri="{0D108BD9-81ED-4DB2-BD59-A6C34878D82A}">
                    <a16:rowId xmlns:a16="http://schemas.microsoft.com/office/drawing/2014/main" val="2898593380"/>
                  </a:ext>
                </a:extLst>
              </a:tr>
              <a:tr h="641223">
                <a:tc>
                  <a:txBody>
                    <a:bodyPr/>
                    <a:lstStyle/>
                    <a:p>
                      <a:pPr algn="l" fontAlgn="ctr"/>
                      <a:r>
                        <a:rPr lang="en-US" sz="3300" b="0" i="0" u="none" strike="noStrike" dirty="0">
                          <a:solidFill>
                            <a:srgbClr val="000000"/>
                          </a:solidFill>
                          <a:effectLst/>
                          <a:latin typeface="Calibri" panose="020F0502020204030204" pitchFamily="34" charset="0"/>
                        </a:rPr>
                        <a:t>No sex</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l" fontAlgn="ctr"/>
                      <a:r>
                        <a:rPr lang="en-US" sz="3300" b="0" i="0" u="none" strike="noStrike">
                          <a:solidFill>
                            <a:srgbClr val="000000"/>
                          </a:solidFill>
                          <a:effectLst/>
                          <a:latin typeface="Calibri" panose="020F0502020204030204" pitchFamily="34" charset="0"/>
                        </a:rPr>
                        <a:t>Not sexually active</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extLst>
                  <a:ext uri="{0D108BD9-81ED-4DB2-BD59-A6C34878D82A}">
                    <a16:rowId xmlns:a16="http://schemas.microsoft.com/office/drawing/2014/main" val="1935203372"/>
                  </a:ext>
                </a:extLst>
              </a:tr>
              <a:tr h="1144143">
                <a:tc>
                  <a:txBody>
                    <a:bodyPr/>
                    <a:lstStyle/>
                    <a:p>
                      <a:pPr algn="l" fontAlgn="ctr"/>
                      <a:r>
                        <a:rPr lang="en-US" sz="3300" b="0" i="0" u="none" strike="noStrike" dirty="0">
                          <a:solidFill>
                            <a:srgbClr val="000000"/>
                          </a:solidFill>
                          <a:effectLst/>
                          <a:latin typeface="Calibri" panose="020F0502020204030204" pitchFamily="34" charset="0"/>
                        </a:rPr>
                        <a:t>One regular</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l" fontAlgn="ctr"/>
                      <a:r>
                        <a:rPr lang="en-US" sz="3300" b="0" i="0" u="none" strike="noStrike">
                          <a:solidFill>
                            <a:srgbClr val="000000"/>
                          </a:solidFill>
                          <a:effectLst/>
                          <a:latin typeface="Calibri" panose="020F0502020204030204" pitchFamily="34" charset="0"/>
                        </a:rPr>
                        <a:t>Sexually active, one cohabiting partner</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extLst>
                  <a:ext uri="{0D108BD9-81ED-4DB2-BD59-A6C34878D82A}">
                    <a16:rowId xmlns:a16="http://schemas.microsoft.com/office/drawing/2014/main" val="171588835"/>
                  </a:ext>
                </a:extLst>
              </a:tr>
              <a:tr h="1144143">
                <a:tc>
                  <a:txBody>
                    <a:bodyPr/>
                    <a:lstStyle/>
                    <a:p>
                      <a:pPr algn="l" fontAlgn="ctr"/>
                      <a:r>
                        <a:rPr lang="en-US" sz="3300" b="0" i="0" u="none" strike="noStrike" dirty="0">
                          <a:solidFill>
                            <a:srgbClr val="000000"/>
                          </a:solidFill>
                          <a:effectLst/>
                          <a:latin typeface="Calibri" panose="020F0502020204030204" pitchFamily="34" charset="0"/>
                        </a:rPr>
                        <a:t>Non-regular</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l" fontAlgn="ctr"/>
                      <a:r>
                        <a:rPr lang="en-US" sz="3300" b="0" i="0" u="none" strike="noStrike">
                          <a:solidFill>
                            <a:srgbClr val="000000"/>
                          </a:solidFill>
                          <a:effectLst/>
                          <a:latin typeface="Calibri" panose="020F0502020204030204" pitchFamily="34" charset="0"/>
                        </a:rPr>
                        <a:t>Non-regular sexual partner(s)</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extLst>
                  <a:ext uri="{0D108BD9-81ED-4DB2-BD59-A6C34878D82A}">
                    <a16:rowId xmlns:a16="http://schemas.microsoft.com/office/drawing/2014/main" val="1232141513"/>
                  </a:ext>
                </a:extLst>
              </a:tr>
              <a:tr h="1144143">
                <a:tc>
                  <a:txBody>
                    <a:bodyPr/>
                    <a:lstStyle/>
                    <a:p>
                      <a:pPr algn="l" fontAlgn="ctr"/>
                      <a:r>
                        <a:rPr lang="en-US" sz="3300" b="0" i="0" u="none" strike="noStrike" dirty="0">
                          <a:solidFill>
                            <a:srgbClr val="000000"/>
                          </a:solidFill>
                          <a:effectLst/>
                          <a:latin typeface="Calibri" panose="020F0502020204030204" pitchFamily="34" charset="0"/>
                        </a:rPr>
                        <a:t>KPs</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3300" b="0" i="0" u="none" strike="noStrike" dirty="0">
                          <a:solidFill>
                            <a:srgbClr val="000000"/>
                          </a:solidFill>
                          <a:effectLst/>
                          <a:latin typeface="Calibri" panose="020F0502020204030204" pitchFamily="34" charset="0"/>
                        </a:rPr>
                        <a:t>Women: women who sell sex</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3300" b="0" i="0" u="none" strike="noStrike" dirty="0">
                          <a:solidFill>
                            <a:srgbClr val="000000"/>
                          </a:solidFill>
                          <a:effectLst/>
                          <a:latin typeface="Calibri" panose="020F0502020204030204" pitchFamily="34" charset="0"/>
                        </a:rPr>
                        <a:t>Men: MSM and PWID</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68335716"/>
                  </a:ext>
                </a:extLst>
              </a:tr>
            </a:tbl>
          </a:graphicData>
        </a:graphic>
      </p:graphicFrame>
      <p:sp>
        <p:nvSpPr>
          <p:cNvPr id="5" name="Rectangle 4">
            <a:extLst>
              <a:ext uri="{FF2B5EF4-FFF2-40B4-BE49-F238E27FC236}">
                <a16:creationId xmlns:a16="http://schemas.microsoft.com/office/drawing/2014/main" id="{409E8336-0399-C358-863D-0AA7DCD05708}"/>
              </a:ext>
            </a:extLst>
          </p:cNvPr>
          <p:cNvSpPr/>
          <p:nvPr/>
        </p:nvSpPr>
        <p:spPr>
          <a:xfrm>
            <a:off x="288647" y="4537912"/>
            <a:ext cx="4319753" cy="187822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Use geospatial data from DHS to fit spatially smoothed district-level model to top three (no, low and high) </a:t>
            </a:r>
            <a:r>
              <a:rPr lang="en-US" dirty="0" err="1">
                <a:solidFill>
                  <a:schemeClr val="tx1"/>
                </a:solidFill>
              </a:rPr>
              <a:t>behaviour</a:t>
            </a:r>
            <a:r>
              <a:rPr lang="en-US" dirty="0">
                <a:solidFill>
                  <a:schemeClr val="tx1"/>
                </a:solidFill>
              </a:rPr>
              <a:t> categories</a:t>
            </a:r>
          </a:p>
        </p:txBody>
      </p:sp>
      <p:sp>
        <p:nvSpPr>
          <p:cNvPr id="10" name="Rectangle 9">
            <a:extLst>
              <a:ext uri="{FF2B5EF4-FFF2-40B4-BE49-F238E27FC236}">
                <a16:creationId xmlns:a16="http://schemas.microsoft.com/office/drawing/2014/main" id="{0C4BCDB5-3E70-72E7-F7E4-F3DCEA2A25AD}"/>
              </a:ext>
            </a:extLst>
          </p:cNvPr>
          <p:cNvSpPr/>
          <p:nvPr/>
        </p:nvSpPr>
        <p:spPr>
          <a:xfrm>
            <a:off x="4750130" y="1531917"/>
            <a:ext cx="6887688" cy="28975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1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3EC9-BDC5-8647-8B5A-08E30BED7E3B}"/>
              </a:ext>
            </a:extLst>
          </p:cNvPr>
          <p:cNvSpPr>
            <a:spLocks noGrp="1"/>
          </p:cNvSpPr>
          <p:nvPr>
            <p:ph type="title"/>
          </p:nvPr>
        </p:nvSpPr>
        <p:spPr/>
        <p:txBody>
          <a:bodyPr/>
          <a:lstStyle/>
          <a:p>
            <a:r>
              <a:rPr lang="en-US" dirty="0"/>
              <a:t>Source for </a:t>
            </a:r>
            <a:r>
              <a:rPr lang="en-US" dirty="0" err="1"/>
              <a:t>behavioural</a:t>
            </a:r>
            <a:r>
              <a:rPr lang="en-US" dirty="0"/>
              <a:t> proportions (no sex/one regular/non-regular)</a:t>
            </a:r>
          </a:p>
        </p:txBody>
      </p:sp>
      <p:sp>
        <p:nvSpPr>
          <p:cNvPr id="3" name="Content Placeholder 2">
            <a:extLst>
              <a:ext uri="{FF2B5EF4-FFF2-40B4-BE49-F238E27FC236}">
                <a16:creationId xmlns:a16="http://schemas.microsoft.com/office/drawing/2014/main" id="{F455D2D9-C125-7348-A821-69C53F33E41C}"/>
              </a:ext>
            </a:extLst>
          </p:cNvPr>
          <p:cNvSpPr>
            <a:spLocks noGrp="1"/>
          </p:cNvSpPr>
          <p:nvPr>
            <p:ph idx="1"/>
          </p:nvPr>
        </p:nvSpPr>
        <p:spPr>
          <a:xfrm>
            <a:off x="838200" y="1825625"/>
            <a:ext cx="5443847" cy="2588139"/>
          </a:xfrm>
        </p:spPr>
        <p:txBody>
          <a:bodyPr/>
          <a:lstStyle/>
          <a:p>
            <a:r>
              <a:rPr lang="en-US" dirty="0"/>
              <a:t>Demographic &amp; Health Surveys, PHIAs, BAIS</a:t>
            </a:r>
          </a:p>
          <a:p>
            <a:r>
              <a:rPr lang="en-US" dirty="0"/>
              <a:t>Survey cluster locations are mapped to districts</a:t>
            </a:r>
          </a:p>
          <a:p>
            <a:endParaRPr lang="en-US" dirty="0"/>
          </a:p>
        </p:txBody>
      </p:sp>
      <p:pic>
        <p:nvPicPr>
          <p:cNvPr id="6" name="Picture 5" descr="A picture containing map&#10;&#10;Description automatically generated">
            <a:extLst>
              <a:ext uri="{FF2B5EF4-FFF2-40B4-BE49-F238E27FC236}">
                <a16:creationId xmlns:a16="http://schemas.microsoft.com/office/drawing/2014/main" id="{13D86E6F-72E7-6EE9-04E2-C288CB37835F}"/>
              </a:ext>
            </a:extLst>
          </p:cNvPr>
          <p:cNvPicPr>
            <a:picLocks noChangeAspect="1"/>
          </p:cNvPicPr>
          <p:nvPr/>
        </p:nvPicPr>
        <p:blipFill>
          <a:blip r:embed="rId3"/>
          <a:stretch>
            <a:fillRect/>
          </a:stretch>
        </p:blipFill>
        <p:spPr>
          <a:xfrm>
            <a:off x="6096000" y="1971304"/>
            <a:ext cx="4812067" cy="3915930"/>
          </a:xfrm>
          <a:prstGeom prst="rect">
            <a:avLst/>
          </a:prstGeom>
        </p:spPr>
      </p:pic>
    </p:spTree>
    <p:extLst>
      <p:ext uri="{BB962C8B-B14F-4D97-AF65-F5344CB8AC3E}">
        <p14:creationId xmlns:p14="http://schemas.microsoft.com/office/powerpoint/2010/main" val="2318506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3EC9-BDC5-8647-8B5A-08E30BED7E3B}"/>
              </a:ext>
            </a:extLst>
          </p:cNvPr>
          <p:cNvSpPr>
            <a:spLocks noGrp="1"/>
          </p:cNvSpPr>
          <p:nvPr>
            <p:ph type="title"/>
          </p:nvPr>
        </p:nvSpPr>
        <p:spPr/>
        <p:txBody>
          <a:bodyPr/>
          <a:lstStyle/>
          <a:p>
            <a:r>
              <a:rPr lang="en-US" dirty="0" err="1"/>
              <a:t>Spatio</a:t>
            </a:r>
            <a:r>
              <a:rPr lang="en-US" dirty="0"/>
              <a:t>-temporal model for </a:t>
            </a:r>
            <a:r>
              <a:rPr lang="en-US" dirty="0" err="1"/>
              <a:t>behavioural</a:t>
            </a:r>
            <a:r>
              <a:rPr lang="en-US" dirty="0"/>
              <a:t> prevalence (no sex/one regular/non-regular)</a:t>
            </a:r>
          </a:p>
        </p:txBody>
      </p:sp>
      <p:sp>
        <p:nvSpPr>
          <p:cNvPr id="3" name="Content Placeholder 2">
            <a:extLst>
              <a:ext uri="{FF2B5EF4-FFF2-40B4-BE49-F238E27FC236}">
                <a16:creationId xmlns:a16="http://schemas.microsoft.com/office/drawing/2014/main" id="{F455D2D9-C125-7348-A821-69C53F33E41C}"/>
              </a:ext>
            </a:extLst>
          </p:cNvPr>
          <p:cNvSpPr>
            <a:spLocks noGrp="1"/>
          </p:cNvSpPr>
          <p:nvPr>
            <p:ph idx="1"/>
          </p:nvPr>
        </p:nvSpPr>
        <p:spPr/>
        <p:txBody>
          <a:bodyPr>
            <a:normAutofit lnSpcReduction="10000"/>
          </a:bodyPr>
          <a:lstStyle/>
          <a:p>
            <a:r>
              <a:rPr lang="en-US" dirty="0"/>
              <a:t>Fit multinomial model with three </a:t>
            </a:r>
            <a:r>
              <a:rPr lang="en-US" dirty="0" err="1"/>
              <a:t>behaviour</a:t>
            </a:r>
            <a:r>
              <a:rPr lang="en-US" dirty="0"/>
              <a:t> outcomes (no sex, one regular and non-regular partner(s)) from survey data </a:t>
            </a:r>
          </a:p>
          <a:p>
            <a:r>
              <a:rPr lang="en-US" dirty="0"/>
              <a:t>Spatially smoothed district-level models</a:t>
            </a:r>
          </a:p>
          <a:p>
            <a:r>
              <a:rPr lang="en-US" dirty="0"/>
              <a:t>Model has a term for age (5-year age groups, 20-24 is reference), spatial effect for 20-24 year </a:t>
            </a:r>
            <a:r>
              <a:rPr lang="en-US" dirty="0" err="1"/>
              <a:t>olds</a:t>
            </a:r>
            <a:r>
              <a:rPr lang="en-US" dirty="0"/>
              <a:t>, a spatial interaction term for 5-year age groups, and survey year (temporal effect)</a:t>
            </a:r>
          </a:p>
          <a:p>
            <a:pPr lvl="1"/>
            <a:r>
              <a:rPr lang="en-US" dirty="0"/>
              <a:t>This means that the spatial effect can be different for the different age groups</a:t>
            </a:r>
          </a:p>
          <a:p>
            <a:r>
              <a:rPr lang="en-US" dirty="0"/>
              <a:t>Men and women’s </a:t>
            </a:r>
            <a:r>
              <a:rPr lang="en-US" dirty="0" err="1"/>
              <a:t>behavioural</a:t>
            </a:r>
            <a:r>
              <a:rPr lang="en-US" dirty="0"/>
              <a:t> data fitted separately</a:t>
            </a:r>
          </a:p>
          <a:p>
            <a:r>
              <a:rPr lang="en-US" dirty="0"/>
              <a:t>All countries fitted in a single model</a:t>
            </a:r>
          </a:p>
        </p:txBody>
      </p:sp>
    </p:spTree>
    <p:extLst>
      <p:ext uri="{BB962C8B-B14F-4D97-AF65-F5344CB8AC3E}">
        <p14:creationId xmlns:p14="http://schemas.microsoft.com/office/powerpoint/2010/main" val="574924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3EC9-BDC5-8647-8B5A-08E30BED7E3B}"/>
              </a:ext>
            </a:extLst>
          </p:cNvPr>
          <p:cNvSpPr>
            <a:spLocks noGrp="1"/>
          </p:cNvSpPr>
          <p:nvPr>
            <p:ph type="title"/>
          </p:nvPr>
        </p:nvSpPr>
        <p:spPr/>
        <p:txBody>
          <a:bodyPr>
            <a:normAutofit fontScale="90000"/>
          </a:bodyPr>
          <a:lstStyle/>
          <a:p>
            <a:r>
              <a:rPr lang="en-US" dirty="0" err="1"/>
              <a:t>Spatio</a:t>
            </a:r>
            <a:r>
              <a:rPr lang="en-US" dirty="0"/>
              <a:t>-temporal model for </a:t>
            </a:r>
            <a:r>
              <a:rPr lang="en-US" dirty="0" err="1"/>
              <a:t>behavioural</a:t>
            </a:r>
            <a:r>
              <a:rPr lang="en-US" dirty="0"/>
              <a:t> proportions (no sex/one regular/non-regular)</a:t>
            </a:r>
          </a:p>
        </p:txBody>
      </p:sp>
      <p:sp>
        <p:nvSpPr>
          <p:cNvPr id="3" name="Content Placeholder 2">
            <a:extLst>
              <a:ext uri="{FF2B5EF4-FFF2-40B4-BE49-F238E27FC236}">
                <a16:creationId xmlns:a16="http://schemas.microsoft.com/office/drawing/2014/main" id="{F455D2D9-C125-7348-A821-69C53F33E41C}"/>
              </a:ext>
            </a:extLst>
          </p:cNvPr>
          <p:cNvSpPr>
            <a:spLocks noGrp="1"/>
          </p:cNvSpPr>
          <p:nvPr>
            <p:ph idx="1"/>
          </p:nvPr>
        </p:nvSpPr>
        <p:spPr>
          <a:xfrm>
            <a:off x="838200" y="1825625"/>
            <a:ext cx="10728366" cy="430687"/>
          </a:xfrm>
        </p:spPr>
        <p:txBody>
          <a:bodyPr>
            <a:normAutofit fontScale="62500" lnSpcReduction="20000"/>
          </a:bodyPr>
          <a:lstStyle/>
          <a:p>
            <a:r>
              <a:rPr lang="en-US" dirty="0"/>
              <a:t>Spatially smoothed district estimates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295104E7-2704-7812-53B1-EB019A1CB23E}"/>
                  </a:ext>
                </a:extLst>
              </p:cNvPr>
              <p:cNvSpPr txBox="1">
                <a:spLocks/>
              </p:cNvSpPr>
              <p:nvPr/>
            </p:nvSpPr>
            <p:spPr>
              <a:xfrm>
                <a:off x="838200" y="2196933"/>
                <a:ext cx="10515600" cy="385948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defTabSz="45720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𝜂</m:t>
                          </m:r>
                        </m:e>
                        <m:sub>
                          <m:r>
                            <a:rPr lang="en-US" i="1">
                              <a:latin typeface="Cambria Math" panose="02040503050406030204" pitchFamily="18" charset="0"/>
                            </a:rPr>
                            <m:t>𝑖</m:t>
                          </m:r>
                          <m:r>
                            <a:rPr lang="en-US" b="0" i="1" smtClean="0">
                              <a:latin typeface="Cambria Math" panose="02040503050406030204" pitchFamily="18" charset="0"/>
                            </a:rPr>
                            <m:t>𝑡𝑎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𝑖𝑡𝑎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𝜁</m:t>
                          </m:r>
                        </m:e>
                        <m:sub>
                          <m:r>
                            <a:rPr lang="en-US" b="0"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𝑎𝑐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𝑡𝑘</m:t>
                          </m:r>
                        </m:sub>
                      </m:sSub>
                    </m:oMath>
                  </m:oMathPara>
                </a14:m>
                <a:endParaRPr lang="en-US" i="1" dirty="0">
                  <a:latin typeface="Cambria Math" panose="02040503050406030204" pitchFamily="18" charset="0"/>
                </a:endParaRPr>
              </a:p>
              <a:p>
                <a:pPr marL="457200" lvl="1" indent="0" defTabSz="45720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𝜂</m:t>
                        </m:r>
                      </m:e>
                      <m:sub>
                        <m:r>
                          <a:rPr lang="en-US" i="1">
                            <a:latin typeface="Cambria Math" panose="02040503050406030204" pitchFamily="18" charset="0"/>
                          </a:rPr>
                          <m:t>𝑖</m:t>
                        </m:r>
                        <m:r>
                          <a:rPr lang="en-US" b="0" i="1" smtClean="0">
                            <a:latin typeface="Cambria Math" panose="02040503050406030204" pitchFamily="18" charset="0"/>
                          </a:rPr>
                          <m:t>𝑡𝑎</m:t>
                        </m:r>
                      </m:sub>
                    </m:sSub>
                  </m:oMath>
                </a14:m>
                <a:r>
                  <a:rPr lang="en-US" dirty="0"/>
                  <a:t>		= survey weighted count of sexual </a:t>
                </a:r>
                <a:r>
                  <a:rPr lang="en-US" dirty="0" err="1"/>
                  <a:t>behaviour</a:t>
                </a:r>
                <a:r>
                  <a:rPr lang="en-US" dirty="0"/>
                  <a:t> outcome in district </a:t>
                </a:r>
                <a14:m>
                  <m:oMath xmlns:m="http://schemas.openxmlformats.org/officeDocument/2006/math">
                    <m:r>
                      <a:rPr lang="en-US" i="1">
                        <a:latin typeface="Cambria Math" panose="02040503050406030204" pitchFamily="18" charset="0"/>
                      </a:rPr>
                      <m:t>𝑖</m:t>
                    </m:r>
                  </m:oMath>
                </a14:m>
                <a:r>
                  <a:rPr lang="en-US" dirty="0"/>
                  <a:t> at year </a:t>
                </a:r>
                <a14:m>
                  <m:oMath xmlns:m="http://schemas.openxmlformats.org/officeDocument/2006/math">
                    <m:r>
                      <a:rPr lang="en-US" b="0" i="1" smtClean="0">
                        <a:latin typeface="Cambria Math" panose="02040503050406030204" pitchFamily="18" charset="0"/>
                      </a:rPr>
                      <m:t>𝑡</m:t>
                    </m:r>
                  </m:oMath>
                </a14:m>
                <a:r>
                  <a:rPr lang="en-US" dirty="0"/>
                  <a:t> for 		    five-year age group </a:t>
                </a:r>
                <a14:m>
                  <m:oMath xmlns:m="http://schemas.openxmlformats.org/officeDocument/2006/math">
                    <m:r>
                      <a:rPr lang="en-US" b="0" i="1" smtClean="0">
                        <a:latin typeface="Cambria Math" panose="02040503050406030204" pitchFamily="18" charset="0"/>
                      </a:rPr>
                      <m:t>𝑎</m:t>
                    </m:r>
                  </m:oMath>
                </a14:m>
                <a:endParaRPr lang="en-US" dirty="0"/>
              </a:p>
              <a:p>
                <a:pPr marL="457200" lvl="1" indent="0" defTabSz="457200">
                  <a:buNone/>
                </a:pP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𝜃</m:t>
                        </m:r>
                      </m:e>
                      <m:sub>
                        <m:r>
                          <a:rPr lang="en-US" i="1">
                            <a:latin typeface="Cambria Math" panose="02040503050406030204" pitchFamily="18" charset="0"/>
                          </a:rPr>
                          <m:t>𝑖</m:t>
                        </m:r>
                        <m:r>
                          <a:rPr lang="en-US" b="0" i="1" smtClean="0">
                            <a:latin typeface="Cambria Math" panose="02040503050406030204" pitchFamily="18" charset="0"/>
                          </a:rPr>
                          <m:t>𝑡𝑎</m:t>
                        </m:r>
                      </m:sub>
                    </m:sSub>
                  </m:oMath>
                </a14:m>
                <a:r>
                  <a:rPr lang="en-US" dirty="0"/>
                  <a:t>  	= observation random effects in district </a:t>
                </a:r>
                <a14:m>
                  <m:oMath xmlns:m="http://schemas.openxmlformats.org/officeDocument/2006/math">
                    <m:r>
                      <a:rPr lang="en-US" i="1">
                        <a:latin typeface="Cambria Math" panose="02040503050406030204" pitchFamily="18" charset="0"/>
                      </a:rPr>
                      <m:t>𝑖</m:t>
                    </m:r>
                  </m:oMath>
                </a14:m>
                <a:r>
                  <a:rPr lang="en-US" dirty="0"/>
                  <a:t> at year </a:t>
                </a:r>
                <a14:m>
                  <m:oMath xmlns:m="http://schemas.openxmlformats.org/officeDocument/2006/math">
                    <m:r>
                      <a:rPr lang="en-US" b="0" i="1" smtClean="0">
                        <a:latin typeface="Cambria Math" panose="02040503050406030204" pitchFamily="18" charset="0"/>
                      </a:rPr>
                      <m:t>𝑡</m:t>
                    </m:r>
                  </m:oMath>
                </a14:m>
                <a:r>
                  <a:rPr lang="en-US" dirty="0"/>
                  <a:t> for five-year age group </a:t>
                </a:r>
                <a14:m>
                  <m:oMath xmlns:m="http://schemas.openxmlformats.org/officeDocument/2006/math">
                    <m:r>
                      <a:rPr lang="en-US" b="0" i="1" smtClean="0">
                        <a:latin typeface="Cambria Math" panose="02040503050406030204" pitchFamily="18" charset="0"/>
                      </a:rPr>
                      <m:t>𝑎</m:t>
                    </m:r>
                  </m:oMath>
                </a14:m>
                <a:endParaRPr lang="en-US" dirty="0"/>
              </a:p>
              <a:p>
                <a:pPr marL="457200" lvl="1" indent="0" defTabSz="457200">
                  <a:buNone/>
                </a:pP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𝑘</m:t>
                        </m:r>
                      </m:sub>
                    </m:sSub>
                  </m:oMath>
                </a14:m>
                <a:r>
                  <a:rPr lang="en-US" dirty="0"/>
                  <a:t>     	= </a:t>
                </a:r>
                <a:r>
                  <a:rPr lang="en-US" dirty="0" err="1"/>
                  <a:t>behaviour</a:t>
                </a:r>
                <a:r>
                  <a:rPr lang="en-US" dirty="0"/>
                  <a:t> random effect for </a:t>
                </a:r>
                <a:r>
                  <a:rPr lang="en-US" dirty="0" err="1"/>
                  <a:t>behaviour</a:t>
                </a:r>
                <a:r>
                  <a:rPr lang="en-US" dirty="0"/>
                  <a:t> category </a:t>
                </a:r>
                <a14:m>
                  <m:oMath xmlns:m="http://schemas.openxmlformats.org/officeDocument/2006/math">
                    <m:r>
                      <a:rPr lang="en-US" b="0" i="1" smtClean="0">
                        <a:latin typeface="Cambria Math" panose="02040503050406030204" pitchFamily="18" charset="0"/>
                      </a:rPr>
                      <m:t>𝑘</m:t>
                    </m:r>
                  </m:oMath>
                </a14:m>
                <a:endParaRPr lang="en-US" dirty="0"/>
              </a:p>
              <a:p>
                <a:pPr marL="457200" lvl="1" indent="0" defTabSz="45720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𝜁</m:t>
                        </m:r>
                      </m:e>
                      <m:sub>
                        <m:r>
                          <a:rPr lang="en-US" b="0"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𝑘</m:t>
                        </m:r>
                      </m:sub>
                    </m:sSub>
                  </m:oMath>
                </a14:m>
                <a:r>
                  <a:rPr lang="en-US" dirty="0"/>
                  <a:t>	= country-</a:t>
                </a:r>
                <a:r>
                  <a:rPr lang="en-US" dirty="0" err="1"/>
                  <a:t>behaviour</a:t>
                </a:r>
                <a:r>
                  <a:rPr lang="en-US" dirty="0"/>
                  <a:t> category random effect for country </a:t>
                </a:r>
                <a14:m>
                  <m:oMath xmlns:m="http://schemas.openxmlformats.org/officeDocument/2006/math">
                    <m:r>
                      <a:rPr lang="en-US" b="0" i="1" smtClean="0">
                        <a:latin typeface="Cambria Math" panose="02040503050406030204" pitchFamily="18" charset="0"/>
                      </a:rPr>
                      <m:t>𝑐</m:t>
                    </m:r>
                  </m:oMath>
                </a14:m>
                <a:r>
                  <a:rPr lang="en-US" dirty="0"/>
                  <a:t>, district </a:t>
                </a:r>
                <a14:m>
                  <m:oMath xmlns:m="http://schemas.openxmlformats.org/officeDocument/2006/math">
                    <m:r>
                      <a:rPr lang="en-US" b="0" i="1" smtClean="0">
                        <a:latin typeface="Cambria Math" panose="02040503050406030204" pitchFamily="18" charset="0"/>
                      </a:rPr>
                      <m:t>𝑖</m:t>
                    </m:r>
                  </m:oMath>
                </a14:m>
                <a:r>
                  <a:rPr lang="en-US" dirty="0"/>
                  <a:t>, and 		     		   </a:t>
                </a:r>
                <a:r>
                  <a:rPr lang="en-US" dirty="0" err="1"/>
                  <a:t>behaviour</a:t>
                </a:r>
                <a:r>
                  <a:rPr lang="en-US" dirty="0"/>
                  <a:t> category </a:t>
                </a:r>
                <a14:m>
                  <m:oMath xmlns:m="http://schemas.openxmlformats.org/officeDocument/2006/math">
                    <m:r>
                      <a:rPr lang="en-US" b="0" i="1" smtClean="0">
                        <a:latin typeface="Cambria Math" panose="02040503050406030204" pitchFamily="18" charset="0"/>
                      </a:rPr>
                      <m:t>𝑘</m:t>
                    </m:r>
                  </m:oMath>
                </a14:m>
                <a:endParaRPr lang="en-US" dirty="0"/>
              </a:p>
              <a:p>
                <a:pPr marL="457200" lvl="1" indent="0" defTabSz="45720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𝑎𝑐𝑘</m:t>
                        </m:r>
                      </m:sub>
                    </m:sSub>
                  </m:oMath>
                </a14:m>
                <a:r>
                  <a:rPr lang="en-US" dirty="0"/>
                  <a:t> 	= age-country-</a:t>
                </a:r>
                <a:r>
                  <a:rPr lang="en-US" dirty="0" err="1"/>
                  <a:t>behaviour</a:t>
                </a:r>
                <a:r>
                  <a:rPr lang="en-US" dirty="0"/>
                  <a:t> category random effects for five-year age group </a:t>
                </a:r>
                <a14:m>
                  <m:oMath xmlns:m="http://schemas.openxmlformats.org/officeDocument/2006/math">
                    <m:r>
                      <a:rPr lang="en-US" b="0" i="1" smtClean="0">
                        <a:latin typeface="Cambria Math" panose="02040503050406030204" pitchFamily="18" charset="0"/>
                      </a:rPr>
                      <m:t>𝑎</m:t>
                    </m:r>
                  </m:oMath>
                </a14:m>
                <a:r>
                  <a:rPr lang="en-US" dirty="0"/>
                  <a:t>, 	   	      	   country </a:t>
                </a:r>
                <a14:m>
                  <m:oMath xmlns:m="http://schemas.openxmlformats.org/officeDocument/2006/math">
                    <m:r>
                      <a:rPr lang="en-US" b="0" i="1" smtClean="0">
                        <a:latin typeface="Cambria Math" panose="02040503050406030204" pitchFamily="18" charset="0"/>
                      </a:rPr>
                      <m:t>𝑐</m:t>
                    </m:r>
                  </m:oMath>
                </a14:m>
                <a:r>
                  <a:rPr lang="en-US" dirty="0"/>
                  <a:t>, and </a:t>
                </a:r>
                <a:r>
                  <a:rPr lang="en-US" dirty="0" err="1"/>
                  <a:t>behaviour</a:t>
                </a:r>
                <a:r>
                  <a:rPr lang="en-US" dirty="0"/>
                  <a:t> category </a:t>
                </a:r>
                <a14:m>
                  <m:oMath xmlns:m="http://schemas.openxmlformats.org/officeDocument/2006/math">
                    <m:r>
                      <a:rPr lang="en-US" b="0" i="1" smtClean="0">
                        <a:latin typeface="Cambria Math" panose="02040503050406030204" pitchFamily="18" charset="0"/>
                      </a:rPr>
                      <m:t>𝑘</m:t>
                    </m:r>
                  </m:oMath>
                </a14:m>
                <a:endParaRPr lang="en-US" b="0" dirty="0"/>
              </a:p>
              <a:p>
                <a:pPr marL="457200" lvl="1" indent="0" defTabSz="45720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𝑖𝑘</m:t>
                        </m:r>
                      </m:sub>
                    </m:sSub>
                  </m:oMath>
                </a14:m>
                <a:r>
                  <a:rPr lang="en-US" dirty="0"/>
                  <a:t> 	= space-</a:t>
                </a:r>
                <a:r>
                  <a:rPr lang="en-US" dirty="0" err="1"/>
                  <a:t>behaviour</a:t>
                </a:r>
                <a:r>
                  <a:rPr lang="en-US" dirty="0"/>
                  <a:t> category </a:t>
                </a:r>
                <a:r>
                  <a:rPr lang="en-US" dirty="0" err="1"/>
                  <a:t>Besag</a:t>
                </a:r>
                <a:r>
                  <a:rPr lang="en-US" dirty="0"/>
                  <a:t> random effects for district </a:t>
                </a:r>
                <a14:m>
                  <m:oMath xmlns:m="http://schemas.openxmlformats.org/officeDocument/2006/math">
                    <m:r>
                      <a:rPr lang="en-US" b="0" i="1" smtClean="0">
                        <a:latin typeface="Cambria Math" panose="02040503050406030204" pitchFamily="18" charset="0"/>
                      </a:rPr>
                      <m:t>𝑖</m:t>
                    </m:r>
                  </m:oMath>
                </a14:m>
                <a:r>
                  <a:rPr lang="en-US" dirty="0"/>
                  <a:t> and </a:t>
                </a:r>
                <a:r>
                  <a:rPr lang="en-US" dirty="0" err="1"/>
                  <a:t>behaviour</a:t>
                </a:r>
                <a:r>
                  <a:rPr lang="en-US" dirty="0"/>
                  <a:t> 		   category </a:t>
                </a:r>
                <a14:m>
                  <m:oMath xmlns:m="http://schemas.openxmlformats.org/officeDocument/2006/math">
                    <m:r>
                      <a:rPr lang="en-US" b="0" i="1" smtClean="0">
                        <a:latin typeface="Cambria Math" panose="02040503050406030204" pitchFamily="18" charset="0"/>
                      </a:rPr>
                      <m:t>𝑘</m:t>
                    </m:r>
                  </m:oMath>
                </a14:m>
                <a:endParaRPr lang="en-US" b="0" dirty="0"/>
              </a:p>
              <a:p>
                <a:pPr marL="457200" lvl="1" indent="0" defTabSz="45720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𝑡𝑘</m:t>
                        </m:r>
                      </m:sub>
                    </m:sSub>
                  </m:oMath>
                </a14:m>
                <a:r>
                  <a:rPr lang="en-US" dirty="0"/>
                  <a:t> 		= year-</a:t>
                </a:r>
                <a:r>
                  <a:rPr lang="en-US" dirty="0" err="1"/>
                  <a:t>behaviour</a:t>
                </a:r>
                <a:r>
                  <a:rPr lang="en-US" dirty="0"/>
                  <a:t> category random effects for year </a:t>
                </a:r>
                <a14:m>
                  <m:oMath xmlns:m="http://schemas.openxmlformats.org/officeDocument/2006/math">
                    <m:r>
                      <a:rPr lang="en-US" b="0" i="1" smtClean="0">
                        <a:latin typeface="Cambria Math" panose="02040503050406030204" pitchFamily="18" charset="0"/>
                      </a:rPr>
                      <m:t>𝑡</m:t>
                    </m:r>
                  </m:oMath>
                </a14:m>
                <a:r>
                  <a:rPr lang="en-US" dirty="0"/>
                  <a:t> and </a:t>
                </a:r>
                <a:r>
                  <a:rPr lang="en-US" dirty="0" err="1"/>
                  <a:t>behaviour</a:t>
                </a:r>
                <a:r>
                  <a:rPr lang="en-US" dirty="0"/>
                  <a:t> category </a:t>
                </a:r>
                <a14:m>
                  <m:oMath xmlns:m="http://schemas.openxmlformats.org/officeDocument/2006/math">
                    <m:r>
                      <a:rPr lang="en-US" b="0" i="1" smtClean="0">
                        <a:latin typeface="Cambria Math" panose="02040503050406030204" pitchFamily="18" charset="0"/>
                      </a:rPr>
                      <m:t>𝑘</m:t>
                    </m:r>
                  </m:oMath>
                </a14:m>
                <a:endParaRPr lang="en-US" b="0" dirty="0"/>
              </a:p>
            </p:txBody>
          </p:sp>
        </mc:Choice>
        <mc:Fallback xmlns="">
          <p:sp>
            <p:nvSpPr>
              <p:cNvPr id="4" name="Content Placeholder 2">
                <a:extLst>
                  <a:ext uri="{FF2B5EF4-FFF2-40B4-BE49-F238E27FC236}">
                    <a16:creationId xmlns:a16="http://schemas.microsoft.com/office/drawing/2014/main" id="{295104E7-2704-7812-53B1-EB019A1CB23E}"/>
                  </a:ext>
                </a:extLst>
              </p:cNvPr>
              <p:cNvSpPr txBox="1">
                <a:spLocks noRot="1" noChangeAspect="1" noMove="1" noResize="1" noEditPoints="1" noAdjustHandles="1" noChangeArrowheads="1" noChangeShapeType="1" noTextEdit="1"/>
              </p:cNvSpPr>
              <p:nvPr/>
            </p:nvSpPr>
            <p:spPr>
              <a:xfrm>
                <a:off x="838200" y="2196933"/>
                <a:ext cx="10515600" cy="385948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9655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3EC9-BDC5-8647-8B5A-08E30BED7E3B}"/>
              </a:ext>
            </a:extLst>
          </p:cNvPr>
          <p:cNvSpPr>
            <a:spLocks noGrp="1"/>
          </p:cNvSpPr>
          <p:nvPr>
            <p:ph type="title"/>
          </p:nvPr>
        </p:nvSpPr>
        <p:spPr/>
        <p:txBody>
          <a:bodyPr>
            <a:normAutofit fontScale="90000"/>
          </a:bodyPr>
          <a:lstStyle/>
          <a:p>
            <a:r>
              <a:rPr lang="en-US" dirty="0" err="1"/>
              <a:t>Spatio</a:t>
            </a:r>
            <a:r>
              <a:rPr lang="en-US" dirty="0"/>
              <a:t>-temporal model for </a:t>
            </a:r>
            <a:r>
              <a:rPr lang="en-US" dirty="0" err="1"/>
              <a:t>behavioural</a:t>
            </a:r>
            <a:r>
              <a:rPr lang="en-US" dirty="0"/>
              <a:t> proportions (no sex/one regular/non-regular)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55D2D9-C125-7348-A821-69C53F33E41C}"/>
                  </a:ext>
                </a:extLst>
              </p:cNvPr>
              <p:cNvSpPr>
                <a:spLocks noGrp="1"/>
              </p:cNvSpPr>
              <p:nvPr>
                <p:ph idx="1"/>
              </p:nvPr>
            </p:nvSpPr>
            <p:spPr/>
            <p:txBody>
              <a:bodyPr>
                <a:normAutofit/>
              </a:bodyPr>
              <a:lstStyle/>
              <a:p>
                <a:r>
                  <a:rPr lang="en-US" dirty="0"/>
                  <a:t>Fit using INLA package in R</a:t>
                </a:r>
              </a:p>
              <a:p>
                <a:r>
                  <a:rPr lang="en-US" dirty="0"/>
                  <a:t>Multinomial models fit for three </a:t>
                </a:r>
                <a:r>
                  <a:rPr lang="en-US" dirty="0" err="1"/>
                  <a:t>behavioural</a:t>
                </a:r>
                <a:r>
                  <a:rPr lang="en-US" dirty="0"/>
                  <a:t> indicators,</a:t>
                </a: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𝑖𝑡𝑎𝑘</m:t>
                        </m:r>
                      </m:sub>
                    </m:sSub>
                  </m:oMath>
                </a14:m>
                <a:r>
                  <a:rPr lang="en-US" dirty="0"/>
                  <a:t> (no sex, one cohabiting, non-regular partner(s)) using multinomial-Poisson transformation</a:t>
                </a:r>
              </a:p>
            </p:txBody>
          </p:sp>
        </mc:Choice>
        <mc:Fallback xmlns="">
          <p:sp>
            <p:nvSpPr>
              <p:cNvPr id="3" name="Content Placeholder 2">
                <a:extLst>
                  <a:ext uri="{FF2B5EF4-FFF2-40B4-BE49-F238E27FC236}">
                    <a16:creationId xmlns:a16="http://schemas.microsoft.com/office/drawing/2014/main" id="{F455D2D9-C125-7348-A821-69C53F33E41C}"/>
                  </a:ext>
                </a:extLst>
              </p:cNvPr>
              <p:cNvSpPr>
                <a:spLocks noGrp="1" noRot="1" noChangeAspect="1" noMove="1" noResize="1" noEditPoints="1" noAdjustHandles="1" noChangeArrowheads="1" noChangeShapeType="1" noTextEdit="1"/>
              </p:cNvSpPr>
              <p:nvPr>
                <p:ph idx="1"/>
              </p:nvPr>
            </p:nvSpPr>
            <p:spPr>
              <a:blipFill>
                <a:blip r:embed="rId3"/>
                <a:stretch>
                  <a:fillRect l="-1086" t="-2326" r="-1086"/>
                </a:stretch>
              </a:blipFill>
            </p:spPr>
            <p:txBody>
              <a:bodyPr/>
              <a:lstStyle/>
              <a:p>
                <a:r>
                  <a:rPr lang="en-US">
                    <a:noFill/>
                  </a:rPr>
                  <a:t> </a:t>
                </a:r>
              </a:p>
            </p:txBody>
          </p:sp>
        </mc:Fallback>
      </mc:AlternateContent>
    </p:spTree>
    <p:extLst>
      <p:ext uri="{BB962C8B-B14F-4D97-AF65-F5344CB8AC3E}">
        <p14:creationId xmlns:p14="http://schemas.microsoft.com/office/powerpoint/2010/main" val="845090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C2FD5-F10A-317E-7442-5308136A2E38}"/>
              </a:ext>
            </a:extLst>
          </p:cNvPr>
          <p:cNvSpPr>
            <a:spLocks noGrp="1"/>
          </p:cNvSpPr>
          <p:nvPr>
            <p:ph type="title"/>
          </p:nvPr>
        </p:nvSpPr>
        <p:spPr/>
        <p:txBody>
          <a:bodyPr/>
          <a:lstStyle/>
          <a:p>
            <a:r>
              <a:rPr lang="en-US" dirty="0"/>
              <a:t>Small area estimation model smooths sparse data</a:t>
            </a:r>
          </a:p>
        </p:txBody>
      </p:sp>
      <p:pic>
        <p:nvPicPr>
          <p:cNvPr id="5" name="Content Placeholder 4" descr="A picture containing butterfly&#10;&#10;Description automatically generated">
            <a:extLst>
              <a:ext uri="{FF2B5EF4-FFF2-40B4-BE49-F238E27FC236}">
                <a16:creationId xmlns:a16="http://schemas.microsoft.com/office/drawing/2014/main" id="{A90AEEBE-B4E5-1E32-845A-027CCAFFB21C}"/>
              </a:ext>
            </a:extLst>
          </p:cNvPr>
          <p:cNvPicPr>
            <a:picLocks noGrp="1" noChangeAspect="1"/>
          </p:cNvPicPr>
          <p:nvPr>
            <p:ph idx="1"/>
          </p:nvPr>
        </p:nvPicPr>
        <p:blipFill>
          <a:blip r:embed="rId3"/>
          <a:stretch>
            <a:fillRect/>
          </a:stretch>
        </p:blipFill>
        <p:spPr>
          <a:xfrm>
            <a:off x="328056" y="2155802"/>
            <a:ext cx="11535888" cy="3631091"/>
          </a:xfrm>
        </p:spPr>
      </p:pic>
      <p:sp>
        <p:nvSpPr>
          <p:cNvPr id="6" name="TextBox 5">
            <a:extLst>
              <a:ext uri="{FF2B5EF4-FFF2-40B4-BE49-F238E27FC236}">
                <a16:creationId xmlns:a16="http://schemas.microsoft.com/office/drawing/2014/main" id="{4B23BE7F-EA88-818C-E3A7-E737D41E29C8}"/>
              </a:ext>
            </a:extLst>
          </p:cNvPr>
          <p:cNvSpPr txBox="1"/>
          <p:nvPr/>
        </p:nvSpPr>
        <p:spPr>
          <a:xfrm>
            <a:off x="570015" y="2054431"/>
            <a:ext cx="3313216" cy="369332"/>
          </a:xfrm>
          <a:prstGeom prst="rect">
            <a:avLst/>
          </a:prstGeom>
          <a:solidFill>
            <a:schemeClr val="bg1"/>
          </a:solidFill>
        </p:spPr>
        <p:txBody>
          <a:bodyPr wrap="square" rtlCol="0">
            <a:spAutoFit/>
          </a:bodyPr>
          <a:lstStyle/>
          <a:p>
            <a:pPr algn="ctr"/>
            <a:r>
              <a:rPr lang="en-US" dirty="0"/>
              <a:t>No sex in past 12 months</a:t>
            </a:r>
          </a:p>
        </p:txBody>
      </p:sp>
      <p:sp>
        <p:nvSpPr>
          <p:cNvPr id="7" name="TextBox 6">
            <a:extLst>
              <a:ext uri="{FF2B5EF4-FFF2-40B4-BE49-F238E27FC236}">
                <a16:creationId xmlns:a16="http://schemas.microsoft.com/office/drawing/2014/main" id="{64862821-946A-2CE6-5C23-FC69D548EC43}"/>
              </a:ext>
            </a:extLst>
          </p:cNvPr>
          <p:cNvSpPr txBox="1"/>
          <p:nvPr/>
        </p:nvSpPr>
        <p:spPr>
          <a:xfrm>
            <a:off x="4439392" y="1793175"/>
            <a:ext cx="3313216" cy="646331"/>
          </a:xfrm>
          <a:prstGeom prst="rect">
            <a:avLst/>
          </a:prstGeom>
          <a:solidFill>
            <a:schemeClr val="bg1"/>
          </a:solidFill>
        </p:spPr>
        <p:txBody>
          <a:bodyPr wrap="square" rtlCol="0">
            <a:spAutoFit/>
          </a:bodyPr>
          <a:lstStyle/>
          <a:p>
            <a:pPr algn="ctr"/>
            <a:r>
              <a:rPr lang="en-US" dirty="0"/>
              <a:t>Sex with one cohabiting partner in past 12 months</a:t>
            </a:r>
          </a:p>
        </p:txBody>
      </p:sp>
      <p:sp>
        <p:nvSpPr>
          <p:cNvPr id="8" name="TextBox 7">
            <a:extLst>
              <a:ext uri="{FF2B5EF4-FFF2-40B4-BE49-F238E27FC236}">
                <a16:creationId xmlns:a16="http://schemas.microsoft.com/office/drawing/2014/main" id="{69BC295C-B823-3083-2FC3-1ED9AFD89724}"/>
              </a:ext>
            </a:extLst>
          </p:cNvPr>
          <p:cNvSpPr txBox="1"/>
          <p:nvPr/>
        </p:nvSpPr>
        <p:spPr>
          <a:xfrm>
            <a:off x="7994566" y="1777432"/>
            <a:ext cx="3536373" cy="646331"/>
          </a:xfrm>
          <a:prstGeom prst="rect">
            <a:avLst/>
          </a:prstGeom>
          <a:solidFill>
            <a:schemeClr val="bg1"/>
          </a:solidFill>
        </p:spPr>
        <p:txBody>
          <a:bodyPr wrap="square" rtlCol="0">
            <a:spAutoFit/>
          </a:bodyPr>
          <a:lstStyle/>
          <a:p>
            <a:pPr algn="ctr"/>
            <a:r>
              <a:rPr lang="en-US" dirty="0"/>
              <a:t>Sex with non-regular partner(s) in past 12 months</a:t>
            </a:r>
          </a:p>
        </p:txBody>
      </p:sp>
    </p:spTree>
    <p:extLst>
      <p:ext uri="{BB962C8B-B14F-4D97-AF65-F5344CB8AC3E}">
        <p14:creationId xmlns:p14="http://schemas.microsoft.com/office/powerpoint/2010/main" val="1493900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A43B38-F6E9-E100-8745-E828C19B89F7}"/>
              </a:ext>
            </a:extLst>
          </p:cNvPr>
          <p:cNvGrpSpPr/>
          <p:nvPr/>
        </p:nvGrpSpPr>
        <p:grpSpPr>
          <a:xfrm>
            <a:off x="593124" y="1325596"/>
            <a:ext cx="3781167" cy="3842951"/>
            <a:chOff x="593124" y="1325596"/>
            <a:chExt cx="3781167" cy="3842951"/>
          </a:xfrm>
        </p:grpSpPr>
        <p:sp>
          <p:nvSpPr>
            <p:cNvPr id="6" name="Rectangle 5">
              <a:extLst>
                <a:ext uri="{FF2B5EF4-FFF2-40B4-BE49-F238E27FC236}">
                  <a16:creationId xmlns:a16="http://schemas.microsoft.com/office/drawing/2014/main" id="{662FC193-2901-6D0F-80A9-191D1F2D26FF}"/>
                </a:ext>
              </a:extLst>
            </p:cNvPr>
            <p:cNvSpPr/>
            <p:nvPr/>
          </p:nvSpPr>
          <p:spPr>
            <a:xfrm>
              <a:off x="593124" y="1325596"/>
              <a:ext cx="3150973" cy="3830595"/>
            </a:xfrm>
            <a:prstGeom prst="rect">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1662C1DA-7620-DF85-02AC-8C4A8B4949D3}"/>
                </a:ext>
              </a:extLst>
            </p:cNvPr>
            <p:cNvSpPr/>
            <p:nvPr/>
          </p:nvSpPr>
          <p:spPr>
            <a:xfrm rot="5400000">
              <a:off x="2143897" y="2938152"/>
              <a:ext cx="3830594" cy="630195"/>
            </a:xfrm>
            <a:prstGeom prst="triangle">
              <a:avLst>
                <a:gd name="adj" fmla="val 5070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A0523C4-58B2-6146-A568-BD25C9DA1BE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Behaviour</a:t>
            </a:r>
            <a:r>
              <a:rPr lang="en-US" sz="3600" kern="1200" dirty="0">
                <a:solidFill>
                  <a:srgbClr val="FFFFFF"/>
                </a:solidFill>
                <a:latin typeface="+mj-lt"/>
                <a:ea typeface="+mj-ea"/>
                <a:cs typeface="+mj-cs"/>
              </a:rPr>
              <a:t> category definitions</a:t>
            </a:r>
          </a:p>
        </p:txBody>
      </p:sp>
      <p:graphicFrame>
        <p:nvGraphicFramePr>
          <p:cNvPr id="7" name="Content Placeholder 6">
            <a:extLst>
              <a:ext uri="{FF2B5EF4-FFF2-40B4-BE49-F238E27FC236}">
                <a16:creationId xmlns:a16="http://schemas.microsoft.com/office/drawing/2014/main" id="{F3E231D1-8AEC-5A49-ADDF-E5069BBDF40E}"/>
              </a:ext>
            </a:extLst>
          </p:cNvPr>
          <p:cNvGraphicFramePr>
            <a:graphicFrameLocks noGrp="1"/>
          </p:cNvGraphicFramePr>
          <p:nvPr>
            <p:ph idx="1"/>
          </p:nvPr>
        </p:nvGraphicFramePr>
        <p:xfrm>
          <a:off x="4842509" y="874966"/>
          <a:ext cx="6632070" cy="5108067"/>
        </p:xfrm>
        <a:graphic>
          <a:graphicData uri="http://schemas.openxmlformats.org/drawingml/2006/table">
            <a:tbl>
              <a:tblPr firstRow="1" bandRow="1"/>
              <a:tblGrid>
                <a:gridCol w="2049028">
                  <a:extLst>
                    <a:ext uri="{9D8B030D-6E8A-4147-A177-3AD203B41FA5}">
                      <a16:colId xmlns:a16="http://schemas.microsoft.com/office/drawing/2014/main" val="3661705469"/>
                    </a:ext>
                  </a:extLst>
                </a:gridCol>
                <a:gridCol w="2291521">
                  <a:extLst>
                    <a:ext uri="{9D8B030D-6E8A-4147-A177-3AD203B41FA5}">
                      <a16:colId xmlns:a16="http://schemas.microsoft.com/office/drawing/2014/main" val="1643554115"/>
                    </a:ext>
                  </a:extLst>
                </a:gridCol>
                <a:gridCol w="2291521">
                  <a:extLst>
                    <a:ext uri="{9D8B030D-6E8A-4147-A177-3AD203B41FA5}">
                      <a16:colId xmlns:a16="http://schemas.microsoft.com/office/drawing/2014/main" val="1814767660"/>
                    </a:ext>
                  </a:extLst>
                </a:gridCol>
              </a:tblGrid>
              <a:tr h="641223">
                <a:tc>
                  <a:txBody>
                    <a:bodyPr/>
                    <a:lstStyle/>
                    <a:p>
                      <a:pPr algn="ctr" fontAlgn="b"/>
                      <a:r>
                        <a:rPr lang="en-US" sz="3300" b="1" i="0" u="none" strike="noStrike">
                          <a:solidFill>
                            <a:srgbClr val="F2F2F2"/>
                          </a:solidFill>
                          <a:effectLst/>
                          <a:latin typeface="Calibri" panose="020F0502020204030204" pitchFamily="34" charset="0"/>
                        </a:rPr>
                        <a:t>Category</a:t>
                      </a:r>
                    </a:p>
                  </a:txBody>
                  <a:tcPr marL="28575" marR="28575" marT="285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gridSpan="2">
                  <a:txBody>
                    <a:bodyPr/>
                    <a:lstStyle/>
                    <a:p>
                      <a:pPr algn="ctr" fontAlgn="b"/>
                      <a:r>
                        <a:rPr lang="en-US" sz="3300" b="1" i="0" u="none" strike="noStrike">
                          <a:solidFill>
                            <a:srgbClr val="F2F2F2"/>
                          </a:solidFill>
                          <a:effectLst/>
                          <a:latin typeface="Calibri" panose="020F0502020204030204" pitchFamily="34" charset="0"/>
                        </a:rPr>
                        <a:t>HIV related risk</a:t>
                      </a:r>
                    </a:p>
                  </a:txBody>
                  <a:tcPr marL="28575" marR="28575" marT="285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n-US"/>
                    </a:p>
                  </a:txBody>
                  <a:tcPr/>
                </a:tc>
                <a:extLst>
                  <a:ext uri="{0D108BD9-81ED-4DB2-BD59-A6C34878D82A}">
                    <a16:rowId xmlns:a16="http://schemas.microsoft.com/office/drawing/2014/main" val="2898593380"/>
                  </a:ext>
                </a:extLst>
              </a:tr>
              <a:tr h="641223">
                <a:tc>
                  <a:txBody>
                    <a:bodyPr/>
                    <a:lstStyle/>
                    <a:p>
                      <a:pPr algn="l" fontAlgn="ctr"/>
                      <a:r>
                        <a:rPr lang="en-US" sz="3300" b="0" i="0" u="none" strike="noStrike" dirty="0">
                          <a:solidFill>
                            <a:srgbClr val="000000"/>
                          </a:solidFill>
                          <a:effectLst/>
                          <a:latin typeface="Calibri" panose="020F0502020204030204" pitchFamily="34" charset="0"/>
                        </a:rPr>
                        <a:t>No sex</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l" fontAlgn="ctr"/>
                      <a:r>
                        <a:rPr lang="en-US" sz="3300" b="0" i="0" u="none" strike="noStrike">
                          <a:solidFill>
                            <a:srgbClr val="000000"/>
                          </a:solidFill>
                          <a:effectLst/>
                          <a:latin typeface="Calibri" panose="020F0502020204030204" pitchFamily="34" charset="0"/>
                        </a:rPr>
                        <a:t>Not sexually active</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extLst>
                  <a:ext uri="{0D108BD9-81ED-4DB2-BD59-A6C34878D82A}">
                    <a16:rowId xmlns:a16="http://schemas.microsoft.com/office/drawing/2014/main" val="1935203372"/>
                  </a:ext>
                </a:extLst>
              </a:tr>
              <a:tr h="1144143">
                <a:tc>
                  <a:txBody>
                    <a:bodyPr/>
                    <a:lstStyle/>
                    <a:p>
                      <a:pPr algn="l" fontAlgn="ctr"/>
                      <a:r>
                        <a:rPr lang="en-US" sz="3300" b="0" i="0" u="none" strike="noStrike" dirty="0">
                          <a:solidFill>
                            <a:srgbClr val="000000"/>
                          </a:solidFill>
                          <a:effectLst/>
                          <a:latin typeface="Calibri" panose="020F0502020204030204" pitchFamily="34" charset="0"/>
                        </a:rPr>
                        <a:t>One regular</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l" fontAlgn="ctr"/>
                      <a:r>
                        <a:rPr lang="en-US" sz="3300" b="0" i="0" u="none" strike="noStrike">
                          <a:solidFill>
                            <a:srgbClr val="000000"/>
                          </a:solidFill>
                          <a:effectLst/>
                          <a:latin typeface="Calibri" panose="020F0502020204030204" pitchFamily="34" charset="0"/>
                        </a:rPr>
                        <a:t>Sexually active, one cohabiting partner</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extLst>
                  <a:ext uri="{0D108BD9-81ED-4DB2-BD59-A6C34878D82A}">
                    <a16:rowId xmlns:a16="http://schemas.microsoft.com/office/drawing/2014/main" val="171588835"/>
                  </a:ext>
                </a:extLst>
              </a:tr>
              <a:tr h="1144143">
                <a:tc>
                  <a:txBody>
                    <a:bodyPr/>
                    <a:lstStyle/>
                    <a:p>
                      <a:pPr algn="l" fontAlgn="ctr"/>
                      <a:r>
                        <a:rPr lang="en-US" sz="3300" b="0" i="0" u="none" strike="noStrike" dirty="0">
                          <a:solidFill>
                            <a:srgbClr val="000000"/>
                          </a:solidFill>
                          <a:effectLst/>
                          <a:latin typeface="Calibri" panose="020F0502020204030204" pitchFamily="34" charset="0"/>
                        </a:rPr>
                        <a:t>Non-regular</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l" fontAlgn="ctr"/>
                      <a:r>
                        <a:rPr lang="en-US" sz="3300" b="0" i="0" u="none" strike="noStrike">
                          <a:solidFill>
                            <a:srgbClr val="000000"/>
                          </a:solidFill>
                          <a:effectLst/>
                          <a:latin typeface="Calibri" panose="020F0502020204030204" pitchFamily="34" charset="0"/>
                        </a:rPr>
                        <a:t>Non-regular sexual partner(s)</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extLst>
                  <a:ext uri="{0D108BD9-81ED-4DB2-BD59-A6C34878D82A}">
                    <a16:rowId xmlns:a16="http://schemas.microsoft.com/office/drawing/2014/main" val="1232141513"/>
                  </a:ext>
                </a:extLst>
              </a:tr>
              <a:tr h="1144143">
                <a:tc>
                  <a:txBody>
                    <a:bodyPr/>
                    <a:lstStyle/>
                    <a:p>
                      <a:pPr algn="l" fontAlgn="ctr"/>
                      <a:r>
                        <a:rPr lang="en-US" sz="3300" b="0" i="0" u="none" strike="noStrike" dirty="0">
                          <a:solidFill>
                            <a:srgbClr val="000000"/>
                          </a:solidFill>
                          <a:effectLst/>
                          <a:latin typeface="Calibri" panose="020F0502020204030204" pitchFamily="34" charset="0"/>
                        </a:rPr>
                        <a:t>KPs</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3300" b="0" i="0" u="none" strike="noStrike" dirty="0">
                          <a:solidFill>
                            <a:srgbClr val="000000"/>
                          </a:solidFill>
                          <a:effectLst/>
                          <a:latin typeface="Calibri" panose="020F0502020204030204" pitchFamily="34" charset="0"/>
                        </a:rPr>
                        <a:t>Women: women who sell sex</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3300" b="0" i="0" u="none" strike="noStrike" dirty="0">
                          <a:solidFill>
                            <a:srgbClr val="000000"/>
                          </a:solidFill>
                          <a:effectLst/>
                          <a:latin typeface="Calibri" panose="020F0502020204030204" pitchFamily="34" charset="0"/>
                        </a:rPr>
                        <a:t>Men: MSM and PWID</a:t>
                      </a:r>
                    </a:p>
                  </a:txBody>
                  <a:tcPr marL="28575" marR="28575" marT="28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68335716"/>
                  </a:ext>
                </a:extLst>
              </a:tr>
            </a:tbl>
          </a:graphicData>
        </a:graphic>
      </p:graphicFrame>
      <p:sp>
        <p:nvSpPr>
          <p:cNvPr id="5" name="Rectangle 4">
            <a:extLst>
              <a:ext uri="{FF2B5EF4-FFF2-40B4-BE49-F238E27FC236}">
                <a16:creationId xmlns:a16="http://schemas.microsoft.com/office/drawing/2014/main" id="{409E8336-0399-C358-863D-0AA7DCD05708}"/>
              </a:ext>
            </a:extLst>
          </p:cNvPr>
          <p:cNvSpPr/>
          <p:nvPr/>
        </p:nvSpPr>
        <p:spPr>
          <a:xfrm>
            <a:off x="288647" y="4537912"/>
            <a:ext cx="4319753" cy="187822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Use geospatial data from DHS to fit spatially smoothed district-level model to top three (no, low and high) </a:t>
            </a:r>
            <a:r>
              <a:rPr lang="en-US" dirty="0" err="1">
                <a:solidFill>
                  <a:schemeClr val="tx1"/>
                </a:solidFill>
              </a:rPr>
              <a:t>behaviour</a:t>
            </a:r>
            <a:r>
              <a:rPr lang="en-US" dirty="0">
                <a:solidFill>
                  <a:schemeClr val="tx1"/>
                </a:solidFill>
              </a:rPr>
              <a:t> categories</a:t>
            </a:r>
          </a:p>
        </p:txBody>
      </p:sp>
      <p:sp>
        <p:nvSpPr>
          <p:cNvPr id="10" name="Rectangle 9">
            <a:extLst>
              <a:ext uri="{FF2B5EF4-FFF2-40B4-BE49-F238E27FC236}">
                <a16:creationId xmlns:a16="http://schemas.microsoft.com/office/drawing/2014/main" id="{0C4BCDB5-3E70-72E7-F7E4-F3DCEA2A25AD}"/>
              </a:ext>
            </a:extLst>
          </p:cNvPr>
          <p:cNvSpPr/>
          <p:nvPr/>
        </p:nvSpPr>
        <p:spPr>
          <a:xfrm>
            <a:off x="4737313" y="4401933"/>
            <a:ext cx="6887688" cy="1581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5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3EC9-BDC5-8647-8B5A-08E30BED7E3B}"/>
              </a:ext>
            </a:extLst>
          </p:cNvPr>
          <p:cNvSpPr>
            <a:spLocks noGrp="1"/>
          </p:cNvSpPr>
          <p:nvPr>
            <p:ph type="title"/>
          </p:nvPr>
        </p:nvSpPr>
        <p:spPr/>
        <p:txBody>
          <a:bodyPr/>
          <a:lstStyle/>
          <a:p>
            <a:r>
              <a:rPr lang="en-US" dirty="0"/>
              <a:t>Source for </a:t>
            </a:r>
            <a:r>
              <a:rPr lang="en-US" dirty="0" err="1"/>
              <a:t>behavioural</a:t>
            </a:r>
            <a:r>
              <a:rPr lang="en-US" dirty="0"/>
              <a:t> proportions</a:t>
            </a:r>
          </a:p>
        </p:txBody>
      </p:sp>
      <p:sp>
        <p:nvSpPr>
          <p:cNvPr id="3" name="Content Placeholder 2">
            <a:extLst>
              <a:ext uri="{FF2B5EF4-FFF2-40B4-BE49-F238E27FC236}">
                <a16:creationId xmlns:a16="http://schemas.microsoft.com/office/drawing/2014/main" id="{F455D2D9-C125-7348-A821-69C53F33E41C}"/>
              </a:ext>
            </a:extLst>
          </p:cNvPr>
          <p:cNvSpPr>
            <a:spLocks noGrp="1"/>
          </p:cNvSpPr>
          <p:nvPr>
            <p:ph idx="1"/>
          </p:nvPr>
        </p:nvSpPr>
        <p:spPr/>
        <p:txBody>
          <a:bodyPr>
            <a:normAutofit/>
          </a:bodyPr>
          <a:lstStyle/>
          <a:p>
            <a:r>
              <a:rPr lang="en-US" dirty="0"/>
              <a:t>Admin-1 estimates for KPs come from Stevens et al</a:t>
            </a:r>
            <a:r>
              <a:rPr lang="en-US" baseline="30000" dirty="0"/>
              <a:t>1</a:t>
            </a:r>
            <a:r>
              <a:rPr lang="en-US" dirty="0"/>
              <a:t> population size estimates of FSW, MSM, PWID</a:t>
            </a:r>
          </a:p>
          <a:p>
            <a:r>
              <a:rPr lang="en-US" dirty="0"/>
              <a:t>Age disaggregation of KPs by 5-year age group based on the </a:t>
            </a:r>
            <a:r>
              <a:rPr lang="en-US" dirty="0" err="1"/>
              <a:t>Thembisa</a:t>
            </a:r>
            <a:r>
              <a:rPr lang="en-US" dirty="0"/>
              <a:t> model</a:t>
            </a:r>
            <a:r>
              <a:rPr lang="en-US" baseline="30000" dirty="0"/>
              <a:t>2</a:t>
            </a:r>
            <a:r>
              <a:rPr lang="en-US" dirty="0"/>
              <a:t> and published data, in combination with age at first sex distributions</a:t>
            </a:r>
            <a:r>
              <a:rPr lang="en-US" baseline="30000" dirty="0"/>
              <a:t>3,4</a:t>
            </a:r>
            <a:endParaRPr lang="en-US" dirty="0"/>
          </a:p>
        </p:txBody>
      </p:sp>
      <p:sp>
        <p:nvSpPr>
          <p:cNvPr id="4" name="TextBox 3">
            <a:extLst>
              <a:ext uri="{FF2B5EF4-FFF2-40B4-BE49-F238E27FC236}">
                <a16:creationId xmlns:a16="http://schemas.microsoft.com/office/drawing/2014/main" id="{DCBA1DF8-6DAB-E251-C9FD-AD744851DE0A}"/>
              </a:ext>
            </a:extLst>
          </p:cNvPr>
          <p:cNvSpPr txBox="1"/>
          <p:nvPr/>
        </p:nvSpPr>
        <p:spPr>
          <a:xfrm>
            <a:off x="213757" y="6176963"/>
            <a:ext cx="10708573" cy="646331"/>
          </a:xfrm>
          <a:prstGeom prst="rect">
            <a:avLst/>
          </a:prstGeom>
          <a:noFill/>
        </p:spPr>
        <p:txBody>
          <a:bodyPr wrap="none" rtlCol="0">
            <a:spAutoFit/>
          </a:bodyPr>
          <a:lstStyle/>
          <a:p>
            <a:r>
              <a:rPr lang="en-US" baseline="30000" dirty="0"/>
              <a:t>1 </a:t>
            </a:r>
            <a:r>
              <a:rPr lang="en-US" dirty="0"/>
              <a:t>Stevens et al. </a:t>
            </a:r>
            <a:r>
              <a:rPr lang="en-US" i="1" dirty="0" err="1"/>
              <a:t>medRxiv</a:t>
            </a:r>
            <a:r>
              <a:rPr lang="en-US" dirty="0"/>
              <a:t>. 2022. </a:t>
            </a:r>
            <a:r>
              <a:rPr lang="en-US" dirty="0" err="1"/>
              <a:t>doi</a:t>
            </a:r>
            <a:r>
              <a:rPr lang="en-US" dirty="0"/>
              <a:t>: 10.1101/2022.07.27.22278071 </a:t>
            </a:r>
            <a:r>
              <a:rPr lang="en-US" baseline="30000" dirty="0"/>
              <a:t>2 </a:t>
            </a:r>
            <a:r>
              <a:rPr lang="en-US" dirty="0"/>
              <a:t>Johnson &amp; Dorrington. </a:t>
            </a:r>
            <a:r>
              <a:rPr lang="en-US" dirty="0" err="1"/>
              <a:t>Thembisa</a:t>
            </a:r>
            <a:r>
              <a:rPr lang="en-US" dirty="0"/>
              <a:t> version 4.6.</a:t>
            </a:r>
          </a:p>
          <a:p>
            <a:r>
              <a:rPr lang="en-US" baseline="30000" dirty="0"/>
              <a:t>3 </a:t>
            </a:r>
            <a:r>
              <a:rPr lang="en-US" dirty="0"/>
              <a:t>Johnston et al. </a:t>
            </a:r>
            <a:r>
              <a:rPr lang="en-US" i="1" dirty="0" err="1"/>
              <a:t>PLoS</a:t>
            </a:r>
            <a:r>
              <a:rPr lang="en-US" i="1" dirty="0"/>
              <a:t> One</a:t>
            </a:r>
            <a:r>
              <a:rPr lang="en-US" dirty="0"/>
              <a:t>. 2022. </a:t>
            </a:r>
            <a:r>
              <a:rPr lang="en-US" baseline="30000" dirty="0"/>
              <a:t>4 </a:t>
            </a:r>
            <a:r>
              <a:rPr lang="en-US" dirty="0"/>
              <a:t>Nguyen &amp; Eaton. </a:t>
            </a:r>
            <a:r>
              <a:rPr lang="en-US" i="1" dirty="0"/>
              <a:t>BMC Public Health</a:t>
            </a:r>
            <a:r>
              <a:rPr lang="en-US" dirty="0"/>
              <a:t>. 2022</a:t>
            </a:r>
            <a:endParaRPr lang="en-US" baseline="30000" dirty="0"/>
          </a:p>
        </p:txBody>
      </p:sp>
    </p:spTree>
    <p:extLst>
      <p:ext uri="{BB962C8B-B14F-4D97-AF65-F5344CB8AC3E}">
        <p14:creationId xmlns:p14="http://schemas.microsoft.com/office/powerpoint/2010/main" val="427632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SHIPP Tool Objective</a:t>
            </a:r>
            <a:endParaRPr dirty="0"/>
          </a:p>
        </p:txBody>
      </p:sp>
      <p:sp>
        <p:nvSpPr>
          <p:cNvPr id="96" name="Google Shape;96;p2"/>
          <p:cNvSpPr txBox="1">
            <a:spLocks noGrp="1"/>
          </p:cNvSpPr>
          <p:nvPr>
            <p:ph type="body" idx="1"/>
          </p:nvPr>
        </p:nvSpPr>
        <p:spPr>
          <a:xfrm>
            <a:off x="838200" y="1825625"/>
            <a:ext cx="10515600" cy="205525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400" dirty="0"/>
              <a:t>Estimate the “denominator” – number of men and women at higher risk of acquiring HIV who need intensified HIV prevention programmes</a:t>
            </a:r>
            <a:endParaRPr sz="2400" dirty="0"/>
          </a:p>
          <a:p>
            <a:pPr marL="228600" lvl="0" indent="-228600" algn="l" rtl="0">
              <a:lnSpc>
                <a:spcPct val="90000"/>
              </a:lnSpc>
              <a:spcBef>
                <a:spcPts val="1000"/>
              </a:spcBef>
              <a:spcAft>
                <a:spcPts val="0"/>
              </a:spcAft>
              <a:buClr>
                <a:schemeClr val="dk1"/>
              </a:buClr>
              <a:buSzPts val="2800"/>
              <a:buChar char="•"/>
            </a:pPr>
            <a:r>
              <a:rPr lang="en-US" sz="2400" dirty="0"/>
              <a:t>Using survey and Naomi model outputs to estimate the size of sub-populations of men and women aged 15-49 at higher risk of HIV, stratified by level of risk and age, at district level in 34 countries</a:t>
            </a:r>
            <a:endParaRPr sz="2400" dirty="0"/>
          </a:p>
          <a:p>
            <a:pPr marL="0" lvl="0" indent="0" algn="l" rtl="0">
              <a:lnSpc>
                <a:spcPct val="90000"/>
              </a:lnSpc>
              <a:spcBef>
                <a:spcPts val="1000"/>
              </a:spcBef>
              <a:spcAft>
                <a:spcPts val="0"/>
              </a:spcAft>
              <a:buClr>
                <a:schemeClr val="dk1"/>
              </a:buClr>
              <a:buSzPts val="2800"/>
              <a:buNone/>
            </a:pPr>
            <a:endParaRPr sz="2400" dirty="0"/>
          </a:p>
        </p:txBody>
      </p:sp>
      <p:pic>
        <p:nvPicPr>
          <p:cNvPr id="3" name="Picture 2" descr="A screenshot of a computer&#10;&#10;Description automatically generated">
            <a:extLst>
              <a:ext uri="{FF2B5EF4-FFF2-40B4-BE49-F238E27FC236}">
                <a16:creationId xmlns:a16="http://schemas.microsoft.com/office/drawing/2014/main" id="{4C75D599-FCDC-C5FC-5545-470B5ECDA068}"/>
              </a:ext>
            </a:extLst>
          </p:cNvPr>
          <p:cNvPicPr>
            <a:picLocks noChangeAspect="1"/>
          </p:cNvPicPr>
          <p:nvPr/>
        </p:nvPicPr>
        <p:blipFill rotWithShape="1">
          <a:blip r:embed="rId3"/>
          <a:srcRect l="21936" t="27941" r="23836" b="38529"/>
          <a:stretch/>
        </p:blipFill>
        <p:spPr>
          <a:xfrm>
            <a:off x="2028825" y="3660462"/>
            <a:ext cx="7329488" cy="283241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CB06-614B-15FF-BF56-D7FC6277D543}"/>
              </a:ext>
            </a:extLst>
          </p:cNvPr>
          <p:cNvSpPr>
            <a:spLocks noGrp="1"/>
          </p:cNvSpPr>
          <p:nvPr>
            <p:ph type="title"/>
          </p:nvPr>
        </p:nvSpPr>
        <p:spPr/>
        <p:txBody>
          <a:bodyPr/>
          <a:lstStyle/>
          <a:p>
            <a:r>
              <a:rPr lang="en-US" dirty="0"/>
              <a:t>Age disaggregation</a:t>
            </a:r>
          </a:p>
        </p:txBody>
      </p:sp>
      <p:sp>
        <p:nvSpPr>
          <p:cNvPr id="3" name="Content Placeholder 2">
            <a:extLst>
              <a:ext uri="{FF2B5EF4-FFF2-40B4-BE49-F238E27FC236}">
                <a16:creationId xmlns:a16="http://schemas.microsoft.com/office/drawing/2014/main" id="{2BFC9F84-38FC-F897-EDB9-2261A790E56D}"/>
              </a:ext>
            </a:extLst>
          </p:cNvPr>
          <p:cNvSpPr>
            <a:spLocks noGrp="1"/>
          </p:cNvSpPr>
          <p:nvPr>
            <p:ph idx="1"/>
          </p:nvPr>
        </p:nvSpPr>
        <p:spPr>
          <a:xfrm>
            <a:off x="838200" y="1825625"/>
            <a:ext cx="5764481" cy="4351338"/>
          </a:xfrm>
        </p:spPr>
        <p:txBody>
          <a:bodyPr>
            <a:normAutofit fontScale="92500" lnSpcReduction="20000"/>
          </a:bodyPr>
          <a:lstStyle/>
          <a:p>
            <a:r>
              <a:rPr lang="en-US" dirty="0"/>
              <a:t>Overall KP population sizes are disaggregated by 5-year age group</a:t>
            </a:r>
          </a:p>
          <a:p>
            <a:r>
              <a:rPr lang="en-US" dirty="0"/>
              <a:t>For age distribution of MSM and women who sell sex, we assume a combination of:</a:t>
            </a:r>
          </a:p>
          <a:p>
            <a:pPr lvl="1"/>
            <a:r>
              <a:rPr lang="en-US" dirty="0"/>
              <a:t>Age at first sex</a:t>
            </a:r>
            <a:r>
              <a:rPr lang="en-US" baseline="30000" dirty="0"/>
              <a:t>1</a:t>
            </a:r>
            <a:endParaRPr lang="en-US" dirty="0"/>
          </a:p>
          <a:p>
            <a:pPr lvl="1"/>
            <a:r>
              <a:rPr lang="en-US" dirty="0" err="1"/>
              <a:t>Thembisa</a:t>
            </a:r>
            <a:r>
              <a:rPr lang="en-US" dirty="0"/>
              <a:t> age distribution</a:t>
            </a:r>
            <a:r>
              <a:rPr lang="en-US" baseline="30000" dirty="0"/>
              <a:t>2</a:t>
            </a:r>
            <a:r>
              <a:rPr lang="en-US" dirty="0"/>
              <a:t> (Gamma distribution)</a:t>
            </a:r>
          </a:p>
          <a:p>
            <a:pPr lvl="2"/>
            <a:r>
              <a:rPr lang="en-US" dirty="0"/>
              <a:t>Mean age of MSM 25, SD 7</a:t>
            </a:r>
          </a:p>
          <a:p>
            <a:pPr lvl="2"/>
            <a:r>
              <a:rPr lang="en-US" dirty="0"/>
              <a:t>Mean age of FSW 29, SD 9</a:t>
            </a:r>
          </a:p>
          <a:p>
            <a:r>
              <a:rPr lang="en-US" dirty="0"/>
              <a:t>For age distribution of PWID, literature estimate of age distribution</a:t>
            </a:r>
            <a:r>
              <a:rPr lang="en-US" baseline="30000" dirty="0"/>
              <a:t>3</a:t>
            </a:r>
            <a:endParaRPr lang="en-US" dirty="0"/>
          </a:p>
          <a:p>
            <a:pPr lvl="2"/>
            <a:r>
              <a:rPr lang="en-US" dirty="0"/>
              <a:t>Mean age of PWID 29.4, SD 7</a:t>
            </a:r>
            <a:endParaRPr lang="en-US" dirty="0">
              <a:highlight>
                <a:srgbClr val="FFFF00"/>
              </a:highlight>
            </a:endParaRPr>
          </a:p>
        </p:txBody>
      </p:sp>
      <p:pic>
        <p:nvPicPr>
          <p:cNvPr id="5" name="Picture 4" descr="A picture containing line, diagram, plot, text&#10;&#10;Description automatically generated">
            <a:extLst>
              <a:ext uri="{FF2B5EF4-FFF2-40B4-BE49-F238E27FC236}">
                <a16:creationId xmlns:a16="http://schemas.microsoft.com/office/drawing/2014/main" id="{6F3C0F05-22FD-481C-27DC-1C80A35B4E5E}"/>
              </a:ext>
            </a:extLst>
          </p:cNvPr>
          <p:cNvPicPr>
            <a:picLocks noChangeAspect="1"/>
          </p:cNvPicPr>
          <p:nvPr/>
        </p:nvPicPr>
        <p:blipFill>
          <a:blip r:embed="rId2"/>
          <a:stretch>
            <a:fillRect/>
          </a:stretch>
        </p:blipFill>
        <p:spPr>
          <a:xfrm>
            <a:off x="6407203" y="1825625"/>
            <a:ext cx="5602620" cy="3612723"/>
          </a:xfrm>
          <a:prstGeom prst="rect">
            <a:avLst/>
          </a:prstGeom>
        </p:spPr>
      </p:pic>
      <p:sp>
        <p:nvSpPr>
          <p:cNvPr id="6" name="TextBox 5">
            <a:extLst>
              <a:ext uri="{FF2B5EF4-FFF2-40B4-BE49-F238E27FC236}">
                <a16:creationId xmlns:a16="http://schemas.microsoft.com/office/drawing/2014/main" id="{9D9160FF-972C-285B-A1DD-49EF1CCA4E8C}"/>
              </a:ext>
            </a:extLst>
          </p:cNvPr>
          <p:cNvSpPr txBox="1"/>
          <p:nvPr/>
        </p:nvSpPr>
        <p:spPr>
          <a:xfrm>
            <a:off x="213757" y="6176963"/>
            <a:ext cx="8787470" cy="646331"/>
          </a:xfrm>
          <a:prstGeom prst="rect">
            <a:avLst/>
          </a:prstGeom>
          <a:noFill/>
        </p:spPr>
        <p:txBody>
          <a:bodyPr wrap="none" rtlCol="0">
            <a:spAutoFit/>
          </a:bodyPr>
          <a:lstStyle/>
          <a:p>
            <a:r>
              <a:rPr lang="en-US" baseline="30000" dirty="0"/>
              <a:t>1 </a:t>
            </a:r>
            <a:r>
              <a:rPr lang="en-US" dirty="0"/>
              <a:t>Nguyen &amp; Eaton. </a:t>
            </a:r>
            <a:r>
              <a:rPr lang="en-US" i="1" dirty="0"/>
              <a:t>BMC Public Health</a:t>
            </a:r>
            <a:r>
              <a:rPr lang="en-US" dirty="0"/>
              <a:t>. 2022. </a:t>
            </a:r>
            <a:r>
              <a:rPr lang="en-US" baseline="30000" dirty="0"/>
              <a:t>2 </a:t>
            </a:r>
            <a:r>
              <a:rPr lang="en-US" dirty="0"/>
              <a:t>Johnson &amp; Dorrington. </a:t>
            </a:r>
            <a:r>
              <a:rPr lang="en-US" dirty="0" err="1"/>
              <a:t>Thembisa</a:t>
            </a:r>
            <a:r>
              <a:rPr lang="en-US" dirty="0"/>
              <a:t> version 4.6.</a:t>
            </a:r>
          </a:p>
          <a:p>
            <a:r>
              <a:rPr lang="en-US" baseline="30000" dirty="0"/>
              <a:t>3</a:t>
            </a:r>
            <a:r>
              <a:rPr lang="en-US" dirty="0"/>
              <a:t> Hines et al. </a:t>
            </a:r>
            <a:r>
              <a:rPr lang="en-US" i="1" dirty="0"/>
              <a:t>Lancet Global Health</a:t>
            </a:r>
            <a:r>
              <a:rPr lang="en-US" dirty="0"/>
              <a:t>. 2020.</a:t>
            </a:r>
            <a:endParaRPr lang="en-US" baseline="30000" dirty="0"/>
          </a:p>
        </p:txBody>
      </p:sp>
    </p:spTree>
    <p:extLst>
      <p:ext uri="{BB962C8B-B14F-4D97-AF65-F5344CB8AC3E}">
        <p14:creationId xmlns:p14="http://schemas.microsoft.com/office/powerpoint/2010/main" val="1033471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4DC6-6254-8940-4007-D19E77A8BD73}"/>
              </a:ext>
            </a:extLst>
          </p:cNvPr>
          <p:cNvSpPr>
            <a:spLocks noGrp="1"/>
          </p:cNvSpPr>
          <p:nvPr>
            <p:ph type="title"/>
          </p:nvPr>
        </p:nvSpPr>
        <p:spPr/>
        <p:txBody>
          <a:bodyPr/>
          <a:lstStyle/>
          <a:p>
            <a:r>
              <a:rPr lang="en-US" dirty="0"/>
              <a:t>KP estimates</a:t>
            </a:r>
          </a:p>
        </p:txBody>
      </p:sp>
      <p:sp>
        <p:nvSpPr>
          <p:cNvPr id="3" name="Content Placeholder 2">
            <a:extLst>
              <a:ext uri="{FF2B5EF4-FFF2-40B4-BE49-F238E27FC236}">
                <a16:creationId xmlns:a16="http://schemas.microsoft.com/office/drawing/2014/main" id="{03818C65-78A5-B1DA-3FFB-A98C84708398}"/>
              </a:ext>
            </a:extLst>
          </p:cNvPr>
          <p:cNvSpPr>
            <a:spLocks noGrp="1"/>
          </p:cNvSpPr>
          <p:nvPr>
            <p:ph idx="1"/>
          </p:nvPr>
        </p:nvSpPr>
        <p:spPr/>
        <p:txBody>
          <a:bodyPr/>
          <a:lstStyle/>
          <a:p>
            <a:r>
              <a:rPr lang="en-US" dirty="0"/>
              <a:t>PWID – assume 1:10 male to female ratio</a:t>
            </a:r>
          </a:p>
          <a:p>
            <a:r>
              <a:rPr lang="en-US" dirty="0"/>
              <a:t>Men – Present MSM and PWID combined due to high degree of uncertainty</a:t>
            </a:r>
          </a:p>
          <a:p>
            <a:r>
              <a:rPr lang="en-US" dirty="0"/>
              <a:t>Women – KPs are women who sell sex only </a:t>
            </a:r>
          </a:p>
        </p:txBody>
      </p:sp>
    </p:spTree>
    <p:extLst>
      <p:ext uri="{BB962C8B-B14F-4D97-AF65-F5344CB8AC3E}">
        <p14:creationId xmlns:p14="http://schemas.microsoft.com/office/powerpoint/2010/main" val="3996376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619C80-5991-DF4B-99EE-7326FC6288BC}"/>
              </a:ext>
            </a:extLst>
          </p:cNvPr>
          <p:cNvGraphicFramePr>
            <a:graphicFrameLocks noGrp="1"/>
          </p:cNvGraphicFramePr>
          <p:nvPr>
            <p:ph idx="1"/>
          </p:nvPr>
        </p:nvGraphicFramePr>
        <p:xfrm>
          <a:off x="838200" y="1620077"/>
          <a:ext cx="10515600" cy="455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C5E0241-CA95-2812-04A2-FE7B5C13A634}"/>
              </a:ext>
            </a:extLst>
          </p:cNvPr>
          <p:cNvSpPr>
            <a:spLocks noGrp="1"/>
          </p:cNvSpPr>
          <p:nvPr>
            <p:ph type="title"/>
          </p:nvPr>
        </p:nvSpPr>
        <p:spPr>
          <a:xfrm>
            <a:off x="838200" y="365125"/>
            <a:ext cx="10515600" cy="1325563"/>
          </a:xfrm>
        </p:spPr>
        <p:txBody>
          <a:bodyPr/>
          <a:lstStyle/>
          <a:p>
            <a:r>
              <a:rPr lang="en-US" dirty="0"/>
              <a:t>Model Development</a:t>
            </a:r>
          </a:p>
        </p:txBody>
      </p:sp>
    </p:spTree>
    <p:extLst>
      <p:ext uri="{BB962C8B-B14F-4D97-AF65-F5344CB8AC3E}">
        <p14:creationId xmlns:p14="http://schemas.microsoft.com/office/powerpoint/2010/main" val="4125589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2583-686C-1048-82EC-DDECB9E89FA5}"/>
              </a:ext>
            </a:extLst>
          </p:cNvPr>
          <p:cNvSpPr>
            <a:spLocks noGrp="1"/>
          </p:cNvSpPr>
          <p:nvPr>
            <p:ph type="title"/>
          </p:nvPr>
        </p:nvSpPr>
        <p:spPr/>
        <p:txBody>
          <a:bodyPr/>
          <a:lstStyle/>
          <a:p>
            <a:r>
              <a:rPr lang="en-US" dirty="0"/>
              <a:t>Population sizes by behavior</a:t>
            </a:r>
          </a:p>
        </p:txBody>
      </p:sp>
      <p:sp>
        <p:nvSpPr>
          <p:cNvPr id="3" name="Content Placeholder 2">
            <a:extLst>
              <a:ext uri="{FF2B5EF4-FFF2-40B4-BE49-F238E27FC236}">
                <a16:creationId xmlns:a16="http://schemas.microsoft.com/office/drawing/2014/main" id="{D777B27D-23D2-484F-BF7D-77FF6FDF7372}"/>
              </a:ext>
            </a:extLst>
          </p:cNvPr>
          <p:cNvSpPr>
            <a:spLocks noGrp="1"/>
          </p:cNvSpPr>
          <p:nvPr>
            <p:ph idx="1"/>
          </p:nvPr>
        </p:nvSpPr>
        <p:spPr/>
        <p:txBody>
          <a:bodyPr>
            <a:normAutofit fontScale="92500" lnSpcReduction="20000"/>
          </a:bodyPr>
          <a:lstStyle/>
          <a:p>
            <a:r>
              <a:rPr lang="en-US" dirty="0"/>
              <a:t>Population size estimates use Naomi Sep 2022 estimates for district-level population and PLHIV by five-year age group</a:t>
            </a:r>
          </a:p>
          <a:p>
            <a:r>
              <a:rPr lang="en-US" dirty="0"/>
              <a:t>Naomi district-level population estimates by sex and age group are drawn from district population projections produced by national statistical offices, household censuses, or global population data products such as the Gridded Population of the World or the </a:t>
            </a:r>
            <a:r>
              <a:rPr lang="en-US" dirty="0" err="1"/>
              <a:t>WorldPop</a:t>
            </a:r>
            <a:r>
              <a:rPr lang="en-US" dirty="0"/>
              <a:t> projects </a:t>
            </a:r>
          </a:p>
          <a:p>
            <a:r>
              <a:rPr lang="en-US" dirty="0"/>
              <a:t>Population sizes by </a:t>
            </a:r>
            <a:r>
              <a:rPr lang="en-US" dirty="0" err="1"/>
              <a:t>behaviour</a:t>
            </a:r>
            <a:r>
              <a:rPr lang="en-US" dirty="0"/>
              <a:t> are derived by multiplying the estimated proportions by risk </a:t>
            </a:r>
            <a:r>
              <a:rPr lang="en-US" dirty="0" err="1"/>
              <a:t>behaviour</a:t>
            </a:r>
            <a:r>
              <a:rPr lang="en-US" dirty="0"/>
              <a:t> from the multinomial model and KP proportions (described in step 1) with the population size from Naomi, in each of the age groups</a:t>
            </a:r>
          </a:p>
          <a:p>
            <a:r>
              <a:rPr lang="en-US" dirty="0"/>
              <a:t>“Population sizes by </a:t>
            </a:r>
            <a:r>
              <a:rPr lang="en-US" dirty="0" err="1"/>
              <a:t>behaviour</a:t>
            </a:r>
            <a:r>
              <a:rPr lang="en-US" dirty="0"/>
              <a:t>” are the district-level proportion in each risk group minus the estimate of the PLHIV in this risk group (step 3)</a:t>
            </a:r>
          </a:p>
          <a:p>
            <a:endParaRPr lang="en-US" dirty="0"/>
          </a:p>
        </p:txBody>
      </p:sp>
    </p:spTree>
    <p:extLst>
      <p:ext uri="{BB962C8B-B14F-4D97-AF65-F5344CB8AC3E}">
        <p14:creationId xmlns:p14="http://schemas.microsoft.com/office/powerpoint/2010/main" val="1752495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619C80-5991-DF4B-99EE-7326FC6288BC}"/>
              </a:ext>
            </a:extLst>
          </p:cNvPr>
          <p:cNvGraphicFramePr>
            <a:graphicFrameLocks noGrp="1"/>
          </p:cNvGraphicFramePr>
          <p:nvPr>
            <p:ph idx="1"/>
          </p:nvPr>
        </p:nvGraphicFramePr>
        <p:xfrm>
          <a:off x="838200" y="1620077"/>
          <a:ext cx="10515600" cy="455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C5E0241-CA95-2812-04A2-FE7B5C13A634}"/>
              </a:ext>
            </a:extLst>
          </p:cNvPr>
          <p:cNvSpPr>
            <a:spLocks noGrp="1"/>
          </p:cNvSpPr>
          <p:nvPr>
            <p:ph type="title"/>
          </p:nvPr>
        </p:nvSpPr>
        <p:spPr>
          <a:xfrm>
            <a:off x="838200" y="365125"/>
            <a:ext cx="10515600" cy="1325563"/>
          </a:xfrm>
        </p:spPr>
        <p:txBody>
          <a:bodyPr/>
          <a:lstStyle/>
          <a:p>
            <a:r>
              <a:rPr lang="en-US" dirty="0"/>
              <a:t>Model Development</a:t>
            </a:r>
          </a:p>
        </p:txBody>
      </p:sp>
    </p:spTree>
    <p:extLst>
      <p:ext uri="{BB962C8B-B14F-4D97-AF65-F5344CB8AC3E}">
        <p14:creationId xmlns:p14="http://schemas.microsoft.com/office/powerpoint/2010/main" val="2267395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121F-0709-6A49-805D-E0FD2CA00810}"/>
              </a:ext>
            </a:extLst>
          </p:cNvPr>
          <p:cNvSpPr>
            <a:spLocks noGrp="1"/>
          </p:cNvSpPr>
          <p:nvPr>
            <p:ph type="title"/>
          </p:nvPr>
        </p:nvSpPr>
        <p:spPr/>
        <p:txBody>
          <a:bodyPr/>
          <a:lstStyle/>
          <a:p>
            <a:r>
              <a:rPr lang="en-US" dirty="0"/>
              <a:t>HIV prevalence by </a:t>
            </a:r>
            <a:r>
              <a:rPr lang="en-US" dirty="0" err="1"/>
              <a:t>behaviour</a:t>
            </a:r>
            <a:endParaRPr lang="en-US" dirty="0"/>
          </a:p>
        </p:txBody>
      </p:sp>
      <p:sp>
        <p:nvSpPr>
          <p:cNvPr id="3" name="Content Placeholder 2">
            <a:extLst>
              <a:ext uri="{FF2B5EF4-FFF2-40B4-BE49-F238E27FC236}">
                <a16:creationId xmlns:a16="http://schemas.microsoft.com/office/drawing/2014/main" id="{DA550254-7581-DD49-964F-D27613AC953F}"/>
              </a:ext>
            </a:extLst>
          </p:cNvPr>
          <p:cNvSpPr>
            <a:spLocks noGrp="1"/>
          </p:cNvSpPr>
          <p:nvPr>
            <p:ph idx="1"/>
          </p:nvPr>
        </p:nvSpPr>
        <p:spPr>
          <a:xfrm>
            <a:off x="838200" y="1825625"/>
            <a:ext cx="10265229" cy="4351338"/>
          </a:xfrm>
        </p:spPr>
        <p:txBody>
          <a:bodyPr>
            <a:normAutofit/>
          </a:bodyPr>
          <a:lstStyle/>
          <a:p>
            <a:r>
              <a:rPr lang="en-US" dirty="0"/>
              <a:t>Prevalence ratios by </a:t>
            </a:r>
            <a:r>
              <a:rPr lang="en-US" dirty="0" err="1"/>
              <a:t>behaviour</a:t>
            </a:r>
            <a:r>
              <a:rPr lang="en-US" dirty="0"/>
              <a:t> group are used to distribute PLHIV between </a:t>
            </a:r>
            <a:r>
              <a:rPr lang="en-US" dirty="0" err="1"/>
              <a:t>behavioural</a:t>
            </a:r>
            <a:r>
              <a:rPr lang="en-US" dirty="0"/>
              <a:t> risk groups</a:t>
            </a:r>
          </a:p>
          <a:p>
            <a:pPr lvl="1"/>
            <a:r>
              <a:rPr lang="en-US" dirty="0"/>
              <a:t>Household survey data is used to estimate HIV prevalence in the no sex, one regular and non-regular partner(s) groups to calculate log odds-ratios for each </a:t>
            </a:r>
            <a:r>
              <a:rPr lang="en-US" dirty="0" err="1"/>
              <a:t>behavioural</a:t>
            </a:r>
            <a:r>
              <a:rPr lang="en-US" dirty="0"/>
              <a:t> category</a:t>
            </a:r>
          </a:p>
          <a:p>
            <a:pPr lvl="1"/>
            <a:r>
              <a:rPr lang="en-US" dirty="0"/>
              <a:t>HIV prevalence ratio for KPs is based on the ratio of KP HIV prevalence</a:t>
            </a:r>
            <a:r>
              <a:rPr lang="en-US" baseline="30000" dirty="0"/>
              <a:t>1</a:t>
            </a:r>
            <a:r>
              <a:rPr lang="en-US" dirty="0"/>
              <a:t> to HIV prevalence among all women (FSW) or men (MSM and PWID)</a:t>
            </a:r>
          </a:p>
          <a:p>
            <a:r>
              <a:rPr lang="en-US" dirty="0"/>
              <a:t>HIV prevalence by </a:t>
            </a:r>
            <a:r>
              <a:rPr lang="en-US" dirty="0" err="1"/>
              <a:t>behaviour</a:t>
            </a:r>
            <a:r>
              <a:rPr lang="en-US" dirty="0"/>
              <a:t> is not explicitly presented – it is used to subtract off population sizes to present population susceptible to HIV (HIV-negative)</a:t>
            </a:r>
          </a:p>
        </p:txBody>
      </p:sp>
      <p:sp>
        <p:nvSpPr>
          <p:cNvPr id="5" name="TextBox 4">
            <a:extLst>
              <a:ext uri="{FF2B5EF4-FFF2-40B4-BE49-F238E27FC236}">
                <a16:creationId xmlns:a16="http://schemas.microsoft.com/office/drawing/2014/main" id="{CF9EAC2A-C1EA-631E-C9B7-48D5CCE99158}"/>
              </a:ext>
            </a:extLst>
          </p:cNvPr>
          <p:cNvSpPr txBox="1"/>
          <p:nvPr/>
        </p:nvSpPr>
        <p:spPr>
          <a:xfrm>
            <a:off x="213757" y="6176963"/>
            <a:ext cx="7405617" cy="369332"/>
          </a:xfrm>
          <a:prstGeom prst="rect">
            <a:avLst/>
          </a:prstGeom>
          <a:noFill/>
        </p:spPr>
        <p:txBody>
          <a:bodyPr wrap="none" rtlCol="0">
            <a:spAutoFit/>
          </a:bodyPr>
          <a:lstStyle/>
          <a:p>
            <a:pPr marL="0" indent="0">
              <a:buNone/>
            </a:pPr>
            <a:r>
              <a:rPr lang="en-US" baseline="30000" dirty="0"/>
              <a:t>1 </a:t>
            </a:r>
            <a:r>
              <a:rPr lang="en-US" dirty="0"/>
              <a:t>Stevens et al. </a:t>
            </a:r>
            <a:r>
              <a:rPr lang="en-US" dirty="0" err="1"/>
              <a:t>medRxiv</a:t>
            </a:r>
            <a:r>
              <a:rPr lang="en-US" dirty="0"/>
              <a:t> 2022. https://</a:t>
            </a:r>
            <a:r>
              <a:rPr lang="en-US" dirty="0" err="1"/>
              <a:t>doi.org</a:t>
            </a:r>
            <a:r>
              <a:rPr lang="en-US" dirty="0"/>
              <a:t>/10.1101/2022.07.27.22278071</a:t>
            </a:r>
          </a:p>
        </p:txBody>
      </p:sp>
    </p:spTree>
    <p:extLst>
      <p:ext uri="{BB962C8B-B14F-4D97-AF65-F5344CB8AC3E}">
        <p14:creationId xmlns:p14="http://schemas.microsoft.com/office/powerpoint/2010/main" val="3078410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56DD-D355-D746-B7A1-CEBC74C3B613}"/>
              </a:ext>
            </a:extLst>
          </p:cNvPr>
          <p:cNvSpPr>
            <a:spLocks noGrp="1"/>
          </p:cNvSpPr>
          <p:nvPr>
            <p:ph type="title"/>
          </p:nvPr>
        </p:nvSpPr>
        <p:spPr/>
        <p:txBody>
          <a:bodyPr/>
          <a:lstStyle/>
          <a:p>
            <a:r>
              <a:rPr lang="en-US" dirty="0"/>
              <a:t>Distribution of PLHIV by </a:t>
            </a:r>
            <a:r>
              <a:rPr lang="en-US" dirty="0" err="1"/>
              <a:t>behaviour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19392F-A89B-D949-BC80-195A07DB1DAB}"/>
                  </a:ext>
                </a:extLst>
              </p:cNvPr>
              <p:cNvSpPr>
                <a:spLocks noGrp="1"/>
              </p:cNvSpPr>
              <p:nvPr>
                <p:ph idx="1"/>
              </p:nvPr>
            </p:nvSpPr>
            <p:spPr>
              <a:xfrm>
                <a:off x="838200" y="1825625"/>
                <a:ext cx="10515600" cy="1603375"/>
              </a:xfrm>
            </p:spPr>
            <p:txBody>
              <a:bodyPr>
                <a:normAutofit fontScale="92500" lnSpcReduction="20000"/>
              </a:bodyPr>
              <a:lstStyle/>
              <a:p>
                <a:r>
                  <a:rPr lang="en-US" dirty="0"/>
                  <a:t>District-level number of PLHIV (Naomi) are adjusted based on these national prevalence ratios to estimate HIV prevalence by </a:t>
                </a:r>
                <a:r>
                  <a:rPr lang="en-US" dirty="0" err="1"/>
                  <a:t>behaviour</a:t>
                </a:r>
                <a:r>
                  <a:rPr lang="en-US" dirty="0"/>
                  <a:t> in each district, finding the value of </a:t>
                </a:r>
                <a14:m>
                  <m:oMath xmlns:m="http://schemas.openxmlformats.org/officeDocument/2006/math">
                    <m:r>
                      <a:rPr lang="en-US" b="0" i="1" smtClean="0">
                        <a:latin typeface="Cambria Math" panose="02040503050406030204" pitchFamily="18" charset="0"/>
                      </a:rPr>
                      <m:t>𝜃</m:t>
                    </m:r>
                  </m:oMath>
                </a14:m>
                <a:r>
                  <a:rPr lang="en-US" dirty="0"/>
                  <a:t> that minimizes the function below:</a:t>
                </a:r>
              </a:p>
              <a:p>
                <a:pPr marL="0" indent="0">
                  <a:buNone/>
                </a:pPr>
                <a:r>
                  <a:rPr lang="en-US" b="0" dirty="0"/>
                  <a:t>	</a:t>
                </a:r>
                <a:endParaRPr lang="en-US" dirty="0"/>
              </a:p>
            </p:txBody>
          </p:sp>
        </mc:Choice>
        <mc:Fallback xmlns="">
          <p:sp>
            <p:nvSpPr>
              <p:cNvPr id="3" name="Content Placeholder 2">
                <a:extLst>
                  <a:ext uri="{FF2B5EF4-FFF2-40B4-BE49-F238E27FC236}">
                    <a16:creationId xmlns:a16="http://schemas.microsoft.com/office/drawing/2014/main" id="{EC19392F-A89B-D949-BC80-195A07DB1DAB}"/>
                  </a:ext>
                </a:extLst>
              </p:cNvPr>
              <p:cNvSpPr>
                <a:spLocks noGrp="1" noRot="1" noChangeAspect="1" noMove="1" noResize="1" noEditPoints="1" noAdjustHandles="1" noChangeArrowheads="1" noChangeShapeType="1" noTextEdit="1"/>
              </p:cNvSpPr>
              <p:nvPr>
                <p:ph idx="1"/>
              </p:nvPr>
            </p:nvSpPr>
            <p:spPr>
              <a:xfrm>
                <a:off x="838200" y="1825625"/>
                <a:ext cx="10515600" cy="1603375"/>
              </a:xfrm>
              <a:blipFill>
                <a:blip r:embed="rId3"/>
                <a:stretch>
                  <a:fillRect t="-1563"/>
                </a:stretch>
              </a:blipFill>
            </p:spPr>
            <p:txBody>
              <a:bodyPr/>
              <a:lstStyle/>
              <a:p>
                <a:r>
                  <a:rPr lang="en-US">
                    <a:noFill/>
                  </a:rPr>
                  <a:t> </a:t>
                </a:r>
              </a:p>
            </p:txBody>
          </p:sp>
        </mc:Fallback>
      </mc:AlternateContent>
      <p:pic>
        <p:nvPicPr>
          <p:cNvPr id="7" name="Picture 6" descr="A black text on a white background&#10;&#10;Description automatically generated with low confidence">
            <a:extLst>
              <a:ext uri="{FF2B5EF4-FFF2-40B4-BE49-F238E27FC236}">
                <a16:creationId xmlns:a16="http://schemas.microsoft.com/office/drawing/2014/main" id="{434CC5F9-4ACB-AB34-D6FE-79234DB7F8DE}"/>
              </a:ext>
            </a:extLst>
          </p:cNvPr>
          <p:cNvPicPr>
            <a:picLocks noChangeAspect="1"/>
          </p:cNvPicPr>
          <p:nvPr/>
        </p:nvPicPr>
        <p:blipFill>
          <a:blip r:embed="rId4"/>
          <a:stretch>
            <a:fillRect/>
          </a:stretch>
        </p:blipFill>
        <p:spPr>
          <a:xfrm>
            <a:off x="2209800" y="2986559"/>
            <a:ext cx="7772400" cy="1154756"/>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EF29390-1C1A-4255-E9AA-32E1D7F442B2}"/>
                  </a:ext>
                </a:extLst>
              </p:cNvPr>
              <p:cNvSpPr txBox="1">
                <a:spLocks/>
              </p:cNvSpPr>
              <p:nvPr/>
            </p:nvSpPr>
            <p:spPr>
              <a:xfrm>
                <a:off x="838200" y="4364965"/>
                <a:ext cx="10515600" cy="212791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m:rPr>
                        <m:sty m:val="p"/>
                      </m:rPr>
                      <a:rPr lang="en-US" b="0" i="0" smtClean="0">
                        <a:latin typeface="Cambria Math" panose="02040503050406030204" pitchFamily="18" charset="0"/>
                      </a:rPr>
                      <m:t>logistic</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r>
                      <a:rPr lang="en-US" b="0" i="1" smtClean="0">
                        <a:latin typeface="Cambria Math" panose="02040503050406030204" pitchFamily="18" charset="0"/>
                      </a:rPr>
                      <m:t>+</m:t>
                    </m:r>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𝑂</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b="0" i="1" dirty="0">
                    <a:latin typeface="Cambria Math" panose="02040503050406030204" pitchFamily="18" charset="0"/>
                  </a:rPr>
                  <a:t> </a:t>
                </a:r>
                <a:r>
                  <a:rPr lang="en-US" dirty="0">
                    <a:latin typeface="Calibri" panose="020F0502020204030204" pitchFamily="34" charset="0"/>
                    <a:cs typeface="Calibri" panose="020F0502020204030204" pitchFamily="34" charset="0"/>
                  </a:rPr>
                  <a:t>is the prevalence in </a:t>
                </a:r>
                <a:r>
                  <a:rPr lang="en-US" dirty="0" err="1">
                    <a:latin typeface="Calibri" panose="020F0502020204030204" pitchFamily="34" charset="0"/>
                    <a:cs typeface="Calibri" panose="020F0502020204030204" pitchFamily="34" charset="0"/>
                  </a:rPr>
                  <a:t>behavioural</a:t>
                </a:r>
                <a:r>
                  <a:rPr lang="en-US" dirty="0">
                    <a:latin typeface="Calibri" panose="020F0502020204030204" pitchFamily="34" charset="0"/>
                    <a:cs typeface="Calibri" panose="020F0502020204030204" pitchFamily="34" charset="0"/>
                  </a:rPr>
                  <a:t> category </a:t>
                </a:r>
                <a14:m>
                  <m:oMath xmlns:m="http://schemas.openxmlformats.org/officeDocument/2006/math">
                    <m:r>
                      <a:rPr lang="en-US" b="0" i="1" smtClean="0">
                        <a:latin typeface="Cambria Math" panose="02040503050406030204" pitchFamily="18" charset="0"/>
                      </a:rPr>
                      <m:t>𝑘</m:t>
                    </m:r>
                  </m:oMath>
                </a14:m>
                <a:endParaRPr lang="en-US" b="0" i="1" dirty="0">
                  <a:latin typeface="Calibri" panose="020F0502020204030204" pitchFamily="34" charset="0"/>
                  <a:cs typeface="Calibri" panose="020F0502020204030204" pitchFamily="34" charset="0"/>
                </a:endParaRPr>
              </a:p>
              <a:p>
                <a:pPr marL="0" indent="0">
                  <a:buNone/>
                </a:pPr>
                <a14:m>
                  <m:oMath xmlns:m="http://schemas.openxmlformats.org/officeDocument/2006/math">
                    <m:r>
                      <m:rPr>
                        <m:sty m:val="p"/>
                      </m:rPr>
                      <a:rPr lang="en-US" b="0" i="0" smtClean="0">
                        <a:latin typeface="Cambria Math" panose="02040503050406030204" pitchFamily="18" charset="0"/>
                      </a:rPr>
                      <m:t>O</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1" smtClean="0">
                            <a:latin typeface="Cambria Math" panose="02040503050406030204" pitchFamily="18" charset="0"/>
                          </a:rPr>
                          <m:t>𝑘</m:t>
                        </m:r>
                      </m:sub>
                    </m:sSub>
                  </m:oMath>
                </a14:m>
                <a:r>
                  <a:rPr lang="en-US" dirty="0"/>
                  <a:t> is the HIV prevalence odds ratio comparing </a:t>
                </a:r>
                <a:r>
                  <a:rPr lang="en-US" dirty="0" err="1"/>
                  <a:t>behavioural</a:t>
                </a:r>
                <a:r>
                  <a:rPr lang="en-US" dirty="0"/>
                  <a:t> category </a:t>
                </a:r>
                <a14:m>
                  <m:oMath xmlns:m="http://schemas.openxmlformats.org/officeDocument/2006/math">
                    <m:r>
                      <a:rPr lang="en-US" b="0" i="1" smtClean="0">
                        <a:latin typeface="Cambria Math" panose="02040503050406030204" pitchFamily="18" charset="0"/>
                      </a:rPr>
                      <m:t>𝑘</m:t>
                    </m:r>
                  </m:oMath>
                </a14:m>
                <a:r>
                  <a:rPr lang="en-US" dirty="0"/>
                  <a:t> to baseline</a:t>
                </a:r>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𝑖𝑎𝑘</m:t>
                        </m:r>
                      </m:sub>
                    </m:sSub>
                  </m:oMath>
                </a14:m>
                <a:r>
                  <a:rPr lang="en-US" dirty="0"/>
                  <a:t> is the number of people in district </a:t>
                </a:r>
                <a14:m>
                  <m:oMath xmlns:m="http://schemas.openxmlformats.org/officeDocument/2006/math">
                    <m:r>
                      <a:rPr lang="en-US" b="0" i="1" smtClean="0">
                        <a:latin typeface="Cambria Math" panose="02040503050406030204" pitchFamily="18" charset="0"/>
                      </a:rPr>
                      <m:t>𝑖</m:t>
                    </m:r>
                  </m:oMath>
                </a14:m>
                <a:r>
                  <a:rPr lang="en-US" dirty="0"/>
                  <a:t> in five-year age category </a:t>
                </a:r>
                <a14:m>
                  <m:oMath xmlns:m="http://schemas.openxmlformats.org/officeDocument/2006/math">
                    <m:r>
                      <a:rPr lang="en-US" b="0" i="1" smtClean="0">
                        <a:latin typeface="Cambria Math" panose="02040503050406030204" pitchFamily="18" charset="0"/>
                      </a:rPr>
                      <m:t>𝑎</m:t>
                    </m:r>
                  </m:oMath>
                </a14:m>
                <a:r>
                  <a:rPr lang="en-US" dirty="0"/>
                  <a:t> and </a:t>
                </a:r>
                <a:r>
                  <a:rPr lang="en-US" dirty="0" err="1"/>
                  <a:t>behaviour</a:t>
                </a:r>
                <a:r>
                  <a:rPr lang="en-US" dirty="0"/>
                  <a:t> category </a:t>
                </a:r>
                <a14:m>
                  <m:oMath xmlns:m="http://schemas.openxmlformats.org/officeDocument/2006/math">
                    <m:r>
                      <a:rPr lang="en-US" b="0" i="1" smtClean="0">
                        <a:latin typeface="Cambria Math" panose="02040503050406030204" pitchFamily="18" charset="0"/>
                      </a:rPr>
                      <m:t>𝑘</m:t>
                    </m:r>
                  </m:oMath>
                </a14:m>
                <a:endParaRPr lang="en-US" dirty="0"/>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𝑖𝑎</m:t>
                        </m:r>
                      </m:sub>
                    </m:sSub>
                  </m:oMath>
                </a14:m>
                <a:r>
                  <a:rPr lang="en-US" dirty="0"/>
                  <a:t> is the PLHIV in district </a:t>
                </a:r>
                <a14:m>
                  <m:oMath xmlns:m="http://schemas.openxmlformats.org/officeDocument/2006/math">
                    <m:r>
                      <a:rPr lang="en-US" b="0" i="1" smtClean="0">
                        <a:latin typeface="Cambria Math" panose="02040503050406030204" pitchFamily="18" charset="0"/>
                      </a:rPr>
                      <m:t>𝑖</m:t>
                    </m:r>
                  </m:oMath>
                </a14:m>
                <a:r>
                  <a:rPr lang="en-US" dirty="0"/>
                  <a:t> and five-year age group </a:t>
                </a:r>
                <a14:m>
                  <m:oMath xmlns:m="http://schemas.openxmlformats.org/officeDocument/2006/math">
                    <m:r>
                      <a:rPr lang="en-US" b="0" i="1" smtClean="0">
                        <a:latin typeface="Cambria Math" panose="02040503050406030204" pitchFamily="18" charset="0"/>
                      </a:rPr>
                      <m:t>𝑎</m:t>
                    </m:r>
                  </m:oMath>
                </a14:m>
                <a:endParaRPr lang="en-US" dirty="0"/>
              </a:p>
              <a:p>
                <a:pPr marL="0" indent="0">
                  <a:buNone/>
                </a:pPr>
                <a:endParaRPr lang="en-US" dirty="0"/>
              </a:p>
            </p:txBody>
          </p:sp>
        </mc:Choice>
        <mc:Fallback xmlns="">
          <p:sp>
            <p:nvSpPr>
              <p:cNvPr id="8" name="Content Placeholder 2">
                <a:extLst>
                  <a:ext uri="{FF2B5EF4-FFF2-40B4-BE49-F238E27FC236}">
                    <a16:creationId xmlns:a16="http://schemas.microsoft.com/office/drawing/2014/main" id="{DEF29390-1C1A-4255-E9AA-32E1D7F442B2}"/>
                  </a:ext>
                </a:extLst>
              </p:cNvPr>
              <p:cNvSpPr txBox="1">
                <a:spLocks noRot="1" noChangeAspect="1" noMove="1" noResize="1" noEditPoints="1" noAdjustHandles="1" noChangeArrowheads="1" noChangeShapeType="1" noTextEdit="1"/>
              </p:cNvSpPr>
              <p:nvPr/>
            </p:nvSpPr>
            <p:spPr>
              <a:xfrm>
                <a:off x="838200" y="4364965"/>
                <a:ext cx="10515600" cy="2127910"/>
              </a:xfrm>
              <a:prstGeom prst="rect">
                <a:avLst/>
              </a:prstGeom>
              <a:blipFill>
                <a:blip r:embed="rId5"/>
                <a:stretch>
                  <a:fillRect l="-965" t="-6509" b="-1775"/>
                </a:stretch>
              </a:blipFill>
            </p:spPr>
            <p:txBody>
              <a:bodyPr/>
              <a:lstStyle/>
              <a:p>
                <a:r>
                  <a:rPr lang="en-US">
                    <a:noFill/>
                  </a:rPr>
                  <a:t> </a:t>
                </a:r>
              </a:p>
            </p:txBody>
          </p:sp>
        </mc:Fallback>
      </mc:AlternateContent>
    </p:spTree>
    <p:extLst>
      <p:ext uri="{BB962C8B-B14F-4D97-AF65-F5344CB8AC3E}">
        <p14:creationId xmlns:p14="http://schemas.microsoft.com/office/powerpoint/2010/main" val="183747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619C80-5991-DF4B-99EE-7326FC6288BC}"/>
              </a:ext>
            </a:extLst>
          </p:cNvPr>
          <p:cNvGraphicFramePr>
            <a:graphicFrameLocks noGrp="1"/>
          </p:cNvGraphicFramePr>
          <p:nvPr>
            <p:ph idx="1"/>
          </p:nvPr>
        </p:nvGraphicFramePr>
        <p:xfrm>
          <a:off x="838200" y="1620077"/>
          <a:ext cx="10515600" cy="455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C5E0241-CA95-2812-04A2-FE7B5C13A634}"/>
              </a:ext>
            </a:extLst>
          </p:cNvPr>
          <p:cNvSpPr>
            <a:spLocks noGrp="1"/>
          </p:cNvSpPr>
          <p:nvPr>
            <p:ph type="title"/>
          </p:nvPr>
        </p:nvSpPr>
        <p:spPr>
          <a:xfrm>
            <a:off x="838200" y="365125"/>
            <a:ext cx="10515600" cy="1325563"/>
          </a:xfrm>
        </p:spPr>
        <p:txBody>
          <a:bodyPr/>
          <a:lstStyle/>
          <a:p>
            <a:r>
              <a:rPr lang="en-US" dirty="0"/>
              <a:t>Model Development</a:t>
            </a:r>
          </a:p>
        </p:txBody>
      </p:sp>
    </p:spTree>
    <p:extLst>
      <p:ext uri="{BB962C8B-B14F-4D97-AF65-F5344CB8AC3E}">
        <p14:creationId xmlns:p14="http://schemas.microsoft.com/office/powerpoint/2010/main" val="3955861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C88E-D892-D075-F548-197A02CBA22C}"/>
              </a:ext>
            </a:extLst>
          </p:cNvPr>
          <p:cNvSpPr>
            <a:spLocks noGrp="1"/>
          </p:cNvSpPr>
          <p:nvPr>
            <p:ph type="title"/>
          </p:nvPr>
        </p:nvSpPr>
        <p:spPr/>
        <p:txBody>
          <a:bodyPr/>
          <a:lstStyle/>
          <a:p>
            <a:r>
              <a:rPr lang="en-US" dirty="0"/>
              <a:t>HIV incidence rates by </a:t>
            </a:r>
            <a:r>
              <a:rPr lang="en-US" dirty="0" err="1"/>
              <a:t>behaviour</a:t>
            </a:r>
            <a:endParaRPr lang="en-US" dirty="0"/>
          </a:p>
        </p:txBody>
      </p:sp>
      <p:sp>
        <p:nvSpPr>
          <p:cNvPr id="3" name="Content Placeholder 2">
            <a:extLst>
              <a:ext uri="{FF2B5EF4-FFF2-40B4-BE49-F238E27FC236}">
                <a16:creationId xmlns:a16="http://schemas.microsoft.com/office/drawing/2014/main" id="{438D5088-BE97-9DAA-B07B-FE01D245C67E}"/>
              </a:ext>
            </a:extLst>
          </p:cNvPr>
          <p:cNvSpPr>
            <a:spLocks noGrp="1"/>
          </p:cNvSpPr>
          <p:nvPr>
            <p:ph idx="1"/>
          </p:nvPr>
        </p:nvSpPr>
        <p:spPr/>
        <p:txBody>
          <a:bodyPr/>
          <a:lstStyle/>
          <a:p>
            <a:r>
              <a:rPr lang="en-US" dirty="0"/>
              <a:t>Maintaining Naomi incidence rate and number of new infections for the district and five-year age group, we use literature estimates of incidence rate ratios by </a:t>
            </a:r>
            <a:r>
              <a:rPr lang="en-US" dirty="0" err="1"/>
              <a:t>behavioural</a:t>
            </a:r>
            <a:r>
              <a:rPr lang="en-US" dirty="0"/>
              <a:t> category to get estimates of HIV incidence rates by </a:t>
            </a:r>
            <a:r>
              <a:rPr lang="en-US" dirty="0" err="1"/>
              <a:t>behaviour</a:t>
            </a:r>
            <a:endParaRPr lang="en-US" dirty="0"/>
          </a:p>
        </p:txBody>
      </p:sp>
    </p:spTree>
    <p:extLst>
      <p:ext uri="{BB962C8B-B14F-4D97-AF65-F5344CB8AC3E}">
        <p14:creationId xmlns:p14="http://schemas.microsoft.com/office/powerpoint/2010/main" val="862714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EE83-5B48-7445-B212-C7175D30AD11}"/>
              </a:ext>
            </a:extLst>
          </p:cNvPr>
          <p:cNvSpPr>
            <a:spLocks noGrp="1"/>
          </p:cNvSpPr>
          <p:nvPr>
            <p:ph type="title"/>
          </p:nvPr>
        </p:nvSpPr>
        <p:spPr/>
        <p:txBody>
          <a:bodyPr/>
          <a:lstStyle/>
          <a:p>
            <a:r>
              <a:rPr lang="en-US" dirty="0"/>
              <a:t>HIV relative risk by </a:t>
            </a:r>
            <a:r>
              <a:rPr lang="en-US" dirty="0" err="1"/>
              <a:t>behaviour</a:t>
            </a:r>
            <a:r>
              <a:rPr lang="en-US" dirty="0"/>
              <a:t> - for incidence rates - women</a:t>
            </a:r>
          </a:p>
        </p:txBody>
      </p:sp>
      <p:graphicFrame>
        <p:nvGraphicFramePr>
          <p:cNvPr id="8" name="Content Placeholder 7">
            <a:extLst>
              <a:ext uri="{FF2B5EF4-FFF2-40B4-BE49-F238E27FC236}">
                <a16:creationId xmlns:a16="http://schemas.microsoft.com/office/drawing/2014/main" id="{DDE13910-6271-5A4B-B473-3A0AC175D065}"/>
              </a:ext>
            </a:extLst>
          </p:cNvPr>
          <p:cNvGraphicFramePr>
            <a:graphicFrameLocks noGrp="1"/>
          </p:cNvGraphicFramePr>
          <p:nvPr>
            <p:ph idx="1"/>
            <p:extLst>
              <p:ext uri="{D42A27DB-BD31-4B8C-83A1-F6EECF244321}">
                <p14:modId xmlns:p14="http://schemas.microsoft.com/office/powerpoint/2010/main" val="4244044283"/>
              </p:ext>
            </p:extLst>
          </p:nvPr>
        </p:nvGraphicFramePr>
        <p:xfrm>
          <a:off x="1480752" y="1682112"/>
          <a:ext cx="9873047" cy="4950198"/>
        </p:xfrm>
        <a:graphic>
          <a:graphicData uri="http://schemas.openxmlformats.org/drawingml/2006/table">
            <a:tbl>
              <a:tblPr/>
              <a:tblGrid>
                <a:gridCol w="1689960">
                  <a:extLst>
                    <a:ext uri="{9D8B030D-6E8A-4147-A177-3AD203B41FA5}">
                      <a16:colId xmlns:a16="http://schemas.microsoft.com/office/drawing/2014/main" val="2202257539"/>
                    </a:ext>
                  </a:extLst>
                </a:gridCol>
                <a:gridCol w="2186537">
                  <a:extLst>
                    <a:ext uri="{9D8B030D-6E8A-4147-A177-3AD203B41FA5}">
                      <a16:colId xmlns:a16="http://schemas.microsoft.com/office/drawing/2014/main" val="1519562803"/>
                    </a:ext>
                  </a:extLst>
                </a:gridCol>
                <a:gridCol w="912922">
                  <a:extLst>
                    <a:ext uri="{9D8B030D-6E8A-4147-A177-3AD203B41FA5}">
                      <a16:colId xmlns:a16="http://schemas.microsoft.com/office/drawing/2014/main" val="3681654661"/>
                    </a:ext>
                  </a:extLst>
                </a:gridCol>
                <a:gridCol w="5083628">
                  <a:extLst>
                    <a:ext uri="{9D8B030D-6E8A-4147-A177-3AD203B41FA5}">
                      <a16:colId xmlns:a16="http://schemas.microsoft.com/office/drawing/2014/main" val="2403582054"/>
                    </a:ext>
                  </a:extLst>
                </a:gridCol>
              </a:tblGrid>
              <a:tr h="278063">
                <a:tc>
                  <a:txBody>
                    <a:bodyPr/>
                    <a:lstStyle/>
                    <a:p>
                      <a:pPr algn="ctr" fontAlgn="b"/>
                      <a:r>
                        <a:rPr lang="en-US" sz="2200" b="1" i="0" u="none" strike="noStrike" dirty="0">
                          <a:solidFill>
                            <a:srgbClr val="F2F2F2"/>
                          </a:solidFill>
                          <a:effectLst/>
                          <a:latin typeface="Calibri" panose="020F0502020204030204" pitchFamily="34" charset="0"/>
                        </a:rPr>
                        <a:t>Category</a:t>
                      </a:r>
                    </a:p>
                  </a:txBody>
                  <a:tcPr marL="8056" marR="8056" marT="8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gridSpan="2">
                  <a:txBody>
                    <a:bodyPr/>
                    <a:lstStyle/>
                    <a:p>
                      <a:pPr algn="ctr" fontAlgn="b"/>
                      <a:r>
                        <a:rPr lang="en-US" sz="2200" b="1" i="0" u="none" strike="noStrike" dirty="0">
                          <a:solidFill>
                            <a:srgbClr val="F2F2F2"/>
                          </a:solidFill>
                          <a:effectLst/>
                          <a:latin typeface="Calibri" panose="020F0502020204030204" pitchFamily="34" charset="0"/>
                        </a:rPr>
                        <a:t>HIV risk ratios</a:t>
                      </a:r>
                    </a:p>
                  </a:txBody>
                  <a:tcPr marL="8056" marR="8056" marT="805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n-US"/>
                    </a:p>
                  </a:txBody>
                  <a:tcPr/>
                </a:tc>
                <a:tc>
                  <a:txBody>
                    <a:bodyPr/>
                    <a:lstStyle/>
                    <a:p>
                      <a:pPr algn="ctr" fontAlgn="b"/>
                      <a:r>
                        <a:rPr lang="en-US" sz="2200" b="1" i="0" u="none" strike="noStrike" dirty="0">
                          <a:solidFill>
                            <a:srgbClr val="F2F2F2"/>
                          </a:solidFill>
                          <a:effectLst/>
                          <a:latin typeface="Calibri" panose="020F0502020204030204" pitchFamily="34" charset="0"/>
                        </a:rPr>
                        <a:t>Comments</a:t>
                      </a:r>
                    </a:p>
                  </a:txBody>
                  <a:tcPr marL="8056" marR="8056" marT="8056" marB="0" anchor="b">
                    <a:lnL>
                      <a:noFill/>
                    </a:lnL>
                    <a:lnR>
                      <a:noFill/>
                    </a:lnR>
                    <a:lnT>
                      <a:noFill/>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938940686"/>
                  </a:ext>
                </a:extLst>
              </a:tr>
              <a:tr h="519054">
                <a:tc>
                  <a:txBody>
                    <a:bodyPr/>
                    <a:lstStyle/>
                    <a:p>
                      <a:pPr algn="l" fontAlgn="ctr"/>
                      <a:r>
                        <a:rPr lang="en-US" sz="2200" b="0" i="0" u="none" strike="noStrike" dirty="0">
                          <a:solidFill>
                            <a:srgbClr val="000000"/>
                          </a:solidFill>
                          <a:effectLst/>
                          <a:latin typeface="Calibri" panose="020F0502020204030204" pitchFamily="34" charset="0"/>
                        </a:rPr>
                        <a:t>No sex</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ctr" fontAlgn="ctr"/>
                      <a:r>
                        <a:rPr lang="en-US" sz="2200" b="0" i="0" u="none" strike="noStrike" dirty="0">
                          <a:solidFill>
                            <a:srgbClr val="000000"/>
                          </a:solidFill>
                          <a:effectLst/>
                          <a:latin typeface="Calibri" panose="020F0502020204030204" pitchFamily="34" charset="0"/>
                        </a:rPr>
                        <a:t>0</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rPr>
                        <a:t> </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34510174"/>
                  </a:ext>
                </a:extLst>
              </a:tr>
              <a:tr h="519054">
                <a:tc>
                  <a:txBody>
                    <a:bodyPr/>
                    <a:lstStyle/>
                    <a:p>
                      <a:pPr algn="l" fontAlgn="ctr"/>
                      <a:r>
                        <a:rPr lang="en-US" sz="2200" b="0" i="0" u="none" strike="noStrike" dirty="0">
                          <a:solidFill>
                            <a:srgbClr val="000000"/>
                          </a:solidFill>
                          <a:effectLst/>
                          <a:latin typeface="Calibri" panose="020F0502020204030204" pitchFamily="34" charset="0"/>
                        </a:rPr>
                        <a:t>One regular partner</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ctr" fontAlgn="ctr"/>
                      <a:r>
                        <a:rPr lang="en-US" sz="2200" b="0" i="0" u="none" strike="noStrike">
                          <a:solidFill>
                            <a:srgbClr val="000000"/>
                          </a:solidFill>
                          <a:effectLst/>
                          <a:latin typeface="Calibri" panose="020F0502020204030204" pitchFamily="34" charset="0"/>
                        </a:rPr>
                        <a:t>1</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pPr algn="l" fontAlgn="ctr"/>
                      <a:r>
                        <a:rPr lang="en-US" sz="2200" b="0" i="1" u="none" strike="noStrike" dirty="0">
                          <a:solidFill>
                            <a:srgbClr val="000000"/>
                          </a:solidFill>
                          <a:effectLst/>
                          <a:latin typeface="Calibri" panose="020F0502020204030204" pitchFamily="34" charset="0"/>
                        </a:rPr>
                        <a:t>Reference category</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7379920"/>
                  </a:ext>
                </a:extLst>
              </a:tr>
              <a:tr h="808401">
                <a:tc>
                  <a:txBody>
                    <a:bodyPr/>
                    <a:lstStyle/>
                    <a:p>
                      <a:pPr algn="l" fontAlgn="ctr"/>
                      <a:r>
                        <a:rPr lang="en-US" sz="2200" b="0" i="0" u="none" strike="noStrike" dirty="0">
                          <a:solidFill>
                            <a:srgbClr val="000000"/>
                          </a:solidFill>
                          <a:effectLst/>
                          <a:latin typeface="Calibri" panose="020F0502020204030204" pitchFamily="34" charset="0"/>
                        </a:rPr>
                        <a:t>Non-regular partner(s)</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ctr" fontAlgn="ctr"/>
                      <a:r>
                        <a:rPr lang="en-US" sz="2200" b="0" i="0" u="none" strike="noStrike" dirty="0">
                          <a:solidFill>
                            <a:srgbClr val="000000"/>
                          </a:solidFill>
                          <a:effectLst/>
                          <a:latin typeface="Calibri" panose="020F0502020204030204" pitchFamily="34" charset="0"/>
                        </a:rPr>
                        <a:t>1.72 (15-24),</a:t>
                      </a:r>
                    </a:p>
                    <a:p>
                      <a:pPr algn="ctr" fontAlgn="ctr"/>
                      <a:r>
                        <a:rPr lang="en-US" sz="2200" b="0" i="0" u="none" strike="noStrike" dirty="0">
                          <a:solidFill>
                            <a:srgbClr val="000000"/>
                          </a:solidFill>
                          <a:effectLst/>
                          <a:latin typeface="Calibri" panose="020F0502020204030204" pitchFamily="34" charset="0"/>
                        </a:rPr>
                        <a:t>2.1 (25-49)</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pPr algn="l" fontAlgn="ctr"/>
                      <a:r>
                        <a:rPr lang="en-US" sz="2200" b="0" i="1" u="none" strike="noStrike" dirty="0">
                          <a:solidFill>
                            <a:srgbClr val="000000"/>
                          </a:solidFill>
                          <a:effectLst/>
                          <a:latin typeface="Calibri" panose="020F0502020204030204" pitchFamily="34" charset="0"/>
                        </a:rPr>
                        <a:t>ALPHA Network pooled analysis (</a:t>
                      </a:r>
                      <a:r>
                        <a:rPr lang="en-US" sz="2200" b="0" i="1" u="none" strike="noStrike" dirty="0" err="1">
                          <a:solidFill>
                            <a:srgbClr val="000000"/>
                          </a:solidFill>
                          <a:effectLst/>
                          <a:latin typeface="Calibri" panose="020F0502020204030204" pitchFamily="34" charset="0"/>
                        </a:rPr>
                        <a:t>Slaymaker</a:t>
                      </a:r>
                      <a:r>
                        <a:rPr lang="en-US" sz="2200" b="0" i="1" u="none" strike="noStrike" dirty="0">
                          <a:solidFill>
                            <a:srgbClr val="000000"/>
                          </a:solidFill>
                          <a:effectLst/>
                          <a:latin typeface="Calibri" panose="020F0502020204030204" pitchFamily="34" charset="0"/>
                        </a:rPr>
                        <a:t> et al CROI 2020), systematic review (Jia et al JIAS 2022), </a:t>
                      </a:r>
                      <a:r>
                        <a:rPr lang="en-US" sz="2200" b="0" i="1" u="none" strike="noStrike" dirty="0" err="1">
                          <a:solidFill>
                            <a:srgbClr val="000000"/>
                          </a:solidFill>
                          <a:effectLst/>
                          <a:latin typeface="Calibri" panose="020F0502020204030204" pitchFamily="34" charset="0"/>
                        </a:rPr>
                        <a:t>Ssempijja</a:t>
                      </a:r>
                      <a:r>
                        <a:rPr lang="en-US" sz="2200" b="0" i="1" u="none" strike="noStrike" dirty="0">
                          <a:solidFill>
                            <a:srgbClr val="000000"/>
                          </a:solidFill>
                          <a:effectLst/>
                          <a:latin typeface="Calibri" panose="020F0502020204030204" pitchFamily="34" charset="0"/>
                        </a:rPr>
                        <a:t> et al JAIDS 2022</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81100116"/>
                  </a:ext>
                </a:extLst>
              </a:tr>
              <a:tr h="541075">
                <a:tc rowSpan="6">
                  <a:txBody>
                    <a:bodyPr/>
                    <a:lstStyle/>
                    <a:p>
                      <a:pPr algn="l" fontAlgn="ctr"/>
                      <a:r>
                        <a:rPr lang="en-US" sz="2200" b="0" i="0" u="none" strike="noStrike" dirty="0">
                          <a:solidFill>
                            <a:srgbClr val="000000"/>
                          </a:solidFill>
                          <a:effectLst/>
                          <a:latin typeface="Calibri" panose="020F0502020204030204" pitchFamily="34" charset="0"/>
                        </a:rPr>
                        <a:t>KPs</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2200" b="1" i="0" u="none" strike="noStrike" dirty="0">
                          <a:solidFill>
                            <a:srgbClr val="000000"/>
                          </a:solidFill>
                          <a:effectLst/>
                          <a:latin typeface="Calibri" panose="020F0502020204030204" pitchFamily="34" charset="0"/>
                        </a:rPr>
                        <a:t>HIV incidence category</a:t>
                      </a: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2200" b="1" i="0" u="none" strike="noStrike" dirty="0">
                          <a:solidFill>
                            <a:srgbClr val="000000"/>
                          </a:solidFill>
                          <a:effectLst/>
                          <a:latin typeface="Calibri" panose="020F0502020204030204" pitchFamily="34" charset="0"/>
                        </a:rPr>
                        <a:t>HIV risk ratio</a:t>
                      </a: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rowSpan="6">
                  <a:txBody>
                    <a:bodyPr/>
                    <a:lstStyle/>
                    <a:p>
                      <a:pPr algn="l" fontAlgn="ctr"/>
                      <a:r>
                        <a:rPr lang="en-US" sz="2200" b="0" i="1" u="none" strike="noStrike" dirty="0">
                          <a:solidFill>
                            <a:srgbClr val="000000"/>
                          </a:solidFill>
                          <a:effectLst/>
                          <a:latin typeface="Calibri" panose="020F0502020204030204" pitchFamily="34" charset="0"/>
                        </a:rPr>
                        <a:t>Ratio of HIV incidence among women in key populations vs single cohabiting partner women derived based on HIV incidence category in district</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41158319"/>
                  </a:ext>
                </a:extLst>
              </a:tr>
              <a:tr h="273749">
                <a:tc vMerge="1">
                  <a:txBody>
                    <a:bodyPr/>
                    <a:lstStyle/>
                    <a:p>
                      <a:endParaRPr lang="en-US"/>
                    </a:p>
                  </a:txBody>
                  <a:tcPr/>
                </a:tc>
                <a:tc>
                  <a:txBody>
                    <a:bodyPr/>
                    <a:lstStyle/>
                    <a:p>
                      <a:pPr algn="ctr" fontAlgn="ctr"/>
                      <a:r>
                        <a:rPr lang="en-US" sz="2200" b="0" i="0" u="none" strike="noStrike" dirty="0">
                          <a:solidFill>
                            <a:srgbClr val="000000"/>
                          </a:solidFill>
                          <a:effectLst/>
                          <a:latin typeface="Calibri" panose="020F0502020204030204" pitchFamily="34" charset="0"/>
                        </a:rPr>
                        <a:t>Very high</a:t>
                      </a: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2200" b="0" i="0" u="none" strike="noStrike" dirty="0">
                          <a:solidFill>
                            <a:srgbClr val="000000"/>
                          </a:solidFill>
                          <a:effectLst/>
                          <a:latin typeface="Calibri" panose="020F0502020204030204" pitchFamily="34" charset="0"/>
                        </a:rPr>
                        <a:t>3</a:t>
                      </a: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813987404"/>
                  </a:ext>
                </a:extLst>
              </a:tr>
              <a:tr h="273749">
                <a:tc vMerge="1">
                  <a:txBody>
                    <a:bodyPr/>
                    <a:lstStyle/>
                    <a:p>
                      <a:endParaRPr lang="en-US"/>
                    </a:p>
                  </a:txBody>
                  <a:tcPr/>
                </a:tc>
                <a:tc>
                  <a:txBody>
                    <a:bodyPr/>
                    <a:lstStyle/>
                    <a:p>
                      <a:pPr algn="ctr" fontAlgn="ctr"/>
                      <a:r>
                        <a:rPr lang="en-US" sz="2200" b="0" i="0" u="none" strike="noStrike" dirty="0">
                          <a:solidFill>
                            <a:srgbClr val="000000"/>
                          </a:solidFill>
                          <a:effectLst/>
                          <a:latin typeface="Calibri" panose="020F0502020204030204" pitchFamily="34" charset="0"/>
                        </a:rPr>
                        <a:t>High</a:t>
                      </a: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2200" b="0" i="0" u="none" strike="noStrike" dirty="0">
                          <a:solidFill>
                            <a:srgbClr val="000000"/>
                          </a:solidFill>
                          <a:effectLst/>
                          <a:latin typeface="Calibri" panose="020F0502020204030204" pitchFamily="34" charset="0"/>
                        </a:rPr>
                        <a:t>4</a:t>
                      </a: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717986569"/>
                  </a:ext>
                </a:extLst>
              </a:tr>
              <a:tr h="273749">
                <a:tc vMerge="1">
                  <a:txBody>
                    <a:bodyPr/>
                    <a:lstStyle/>
                    <a:p>
                      <a:endParaRPr lang="en-US"/>
                    </a:p>
                  </a:txBody>
                  <a:tcPr/>
                </a:tc>
                <a:tc>
                  <a:txBody>
                    <a:bodyPr/>
                    <a:lstStyle/>
                    <a:p>
                      <a:pPr algn="ctr" fontAlgn="ctr"/>
                      <a:r>
                        <a:rPr lang="en-US" sz="2200" b="0" i="0" u="none" strike="noStrike" dirty="0">
                          <a:solidFill>
                            <a:srgbClr val="000000"/>
                          </a:solidFill>
                          <a:effectLst/>
                          <a:latin typeface="Calibri" panose="020F0502020204030204" pitchFamily="34" charset="0"/>
                        </a:rPr>
                        <a:t>Moderate</a:t>
                      </a: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2200" b="0" i="0" u="none" strike="noStrike" dirty="0">
                          <a:solidFill>
                            <a:srgbClr val="000000"/>
                          </a:solidFill>
                          <a:effectLst/>
                          <a:latin typeface="Calibri" panose="020F0502020204030204" pitchFamily="34" charset="0"/>
                        </a:rPr>
                        <a:t>7</a:t>
                      </a: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64291039"/>
                  </a:ext>
                </a:extLst>
              </a:tr>
              <a:tr h="273749">
                <a:tc vMerge="1">
                  <a:txBody>
                    <a:bodyPr/>
                    <a:lstStyle/>
                    <a:p>
                      <a:endParaRPr lang="en-US"/>
                    </a:p>
                  </a:txBody>
                  <a:tcPr/>
                </a:tc>
                <a:tc>
                  <a:txBody>
                    <a:bodyPr/>
                    <a:lstStyle/>
                    <a:p>
                      <a:pPr algn="ctr" fontAlgn="ctr"/>
                      <a:r>
                        <a:rPr lang="en-US" sz="2200" b="0" i="0" u="none" strike="noStrike" dirty="0">
                          <a:solidFill>
                            <a:srgbClr val="000000"/>
                          </a:solidFill>
                          <a:effectLst/>
                          <a:latin typeface="Calibri" panose="020F0502020204030204" pitchFamily="34" charset="0"/>
                        </a:rPr>
                        <a:t>Low</a:t>
                      </a: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2200" b="0" i="0" u="none" strike="noStrike" dirty="0">
                          <a:solidFill>
                            <a:srgbClr val="000000"/>
                          </a:solidFill>
                          <a:effectLst/>
                          <a:latin typeface="Calibri" panose="020F0502020204030204" pitchFamily="34" charset="0"/>
                        </a:rPr>
                        <a:t>11</a:t>
                      </a: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216506366"/>
                  </a:ext>
                </a:extLst>
              </a:tr>
              <a:tr h="273749">
                <a:tc vMerge="1">
                  <a:txBody>
                    <a:bodyPr/>
                    <a:lstStyle/>
                    <a:p>
                      <a:endParaRPr lang="en-US"/>
                    </a:p>
                  </a:txBody>
                  <a:tcPr/>
                </a:tc>
                <a:tc>
                  <a:txBody>
                    <a:bodyPr/>
                    <a:lstStyle/>
                    <a:p>
                      <a:pPr algn="ctr" fontAlgn="ctr"/>
                      <a:r>
                        <a:rPr lang="en-US" sz="2200" b="0" i="0" u="none" strike="noStrike" dirty="0">
                          <a:solidFill>
                            <a:srgbClr val="000000"/>
                          </a:solidFill>
                          <a:effectLst/>
                          <a:latin typeface="Calibri" panose="020F0502020204030204" pitchFamily="34" charset="0"/>
                        </a:rPr>
                        <a:t>Very Low</a:t>
                      </a: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2200" b="0" i="0" u="none" strike="noStrike">
                          <a:solidFill>
                            <a:srgbClr val="000000"/>
                          </a:solidFill>
                          <a:effectLst/>
                          <a:latin typeface="Calibri" panose="020F0502020204030204" pitchFamily="34" charset="0"/>
                        </a:rPr>
                        <a:t>17</a:t>
                      </a:r>
                      <a:endParaRPr lang="en-US" sz="2200" b="0" i="0" u="none" strike="noStrike" dirty="0">
                        <a:solidFill>
                          <a:srgbClr val="000000"/>
                        </a:solidFill>
                        <a:effectLst/>
                        <a:latin typeface="Calibri" panose="020F0502020204030204" pitchFamily="34" charset="0"/>
                      </a:endParaRP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4061041587"/>
                  </a:ext>
                </a:extLst>
              </a:tr>
            </a:tbl>
          </a:graphicData>
        </a:graphic>
      </p:graphicFrame>
      <p:pic>
        <p:nvPicPr>
          <p:cNvPr id="4" name="Picture 3">
            <a:extLst>
              <a:ext uri="{FF2B5EF4-FFF2-40B4-BE49-F238E27FC236}">
                <a16:creationId xmlns:a16="http://schemas.microsoft.com/office/drawing/2014/main" id="{F339BEFD-B8E1-6551-3EF9-DD4AB44DA3D3}"/>
              </a:ext>
            </a:extLst>
          </p:cNvPr>
          <p:cNvPicPr>
            <a:picLocks noChangeAspect="1"/>
          </p:cNvPicPr>
          <p:nvPr/>
        </p:nvPicPr>
        <p:blipFill>
          <a:blip r:embed="rId2"/>
          <a:stretch>
            <a:fillRect/>
          </a:stretch>
        </p:blipFill>
        <p:spPr>
          <a:xfrm>
            <a:off x="8652418" y="1015549"/>
            <a:ext cx="3539581" cy="1992126"/>
          </a:xfrm>
          <a:prstGeom prst="rect">
            <a:avLst/>
          </a:prstGeom>
        </p:spPr>
      </p:pic>
    </p:spTree>
    <p:extLst>
      <p:ext uri="{BB962C8B-B14F-4D97-AF65-F5344CB8AC3E}">
        <p14:creationId xmlns:p14="http://schemas.microsoft.com/office/powerpoint/2010/main" val="246428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SHIPP tool outputs</a:t>
            </a:r>
            <a:endParaRPr dirty="0"/>
          </a:p>
        </p:txBody>
      </p:sp>
      <p:sp>
        <p:nvSpPr>
          <p:cNvPr id="103" name="Google Shape;10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Disaggregated by </a:t>
            </a:r>
            <a:r>
              <a:rPr lang="en-US" b="1" dirty="0">
                <a:solidFill>
                  <a:schemeClr val="accent1"/>
                </a:solidFill>
              </a:rPr>
              <a:t>age</a:t>
            </a:r>
            <a:r>
              <a:rPr lang="en-US" dirty="0"/>
              <a:t> (5-year age groups, 15-49), </a:t>
            </a:r>
            <a:r>
              <a:rPr lang="en-US" b="1" dirty="0">
                <a:solidFill>
                  <a:schemeClr val="accent2"/>
                </a:solidFill>
              </a:rPr>
              <a:t>sexual behaviour</a:t>
            </a:r>
            <a:r>
              <a:rPr lang="en-US" dirty="0"/>
              <a:t>, and </a:t>
            </a:r>
            <a:r>
              <a:rPr lang="en-US" b="1" dirty="0">
                <a:solidFill>
                  <a:schemeClr val="accent6"/>
                </a:solidFill>
              </a:rPr>
              <a:t>sub-national location (district)</a:t>
            </a:r>
            <a:r>
              <a:rPr lang="en-US" dirty="0"/>
              <a:t>:</a:t>
            </a:r>
            <a:endParaRPr dirty="0"/>
          </a:p>
          <a:p>
            <a:pPr marL="228600" lvl="0" indent="-228600" algn="l" rtl="0">
              <a:lnSpc>
                <a:spcPct val="90000"/>
              </a:lnSpc>
              <a:spcBef>
                <a:spcPts val="1000"/>
              </a:spcBef>
              <a:spcAft>
                <a:spcPts val="0"/>
              </a:spcAft>
              <a:buClr>
                <a:schemeClr val="dk1"/>
              </a:buClr>
              <a:buSzPts val="2800"/>
              <a:buChar char="•"/>
            </a:pPr>
            <a:r>
              <a:rPr lang="en-US" b="1" i="1" dirty="0"/>
              <a:t>Behavioural proportions (% of age group in each behaviour category)</a:t>
            </a:r>
            <a:endParaRPr dirty="0"/>
          </a:p>
          <a:p>
            <a:pPr marL="228600" lvl="0" indent="-228600" algn="l" rtl="0">
              <a:lnSpc>
                <a:spcPct val="90000"/>
              </a:lnSpc>
              <a:spcBef>
                <a:spcPts val="1000"/>
              </a:spcBef>
              <a:spcAft>
                <a:spcPts val="0"/>
              </a:spcAft>
              <a:buClr>
                <a:schemeClr val="dk1"/>
              </a:buClr>
              <a:buSzPts val="2800"/>
              <a:buChar char="•"/>
            </a:pPr>
            <a:r>
              <a:rPr lang="en-US" b="1" i="1" dirty="0"/>
              <a:t>HIV-negative population size</a:t>
            </a:r>
            <a:endParaRPr dirty="0"/>
          </a:p>
          <a:p>
            <a:pPr marL="228600" lvl="0" indent="-228600" algn="l" rtl="0">
              <a:lnSpc>
                <a:spcPct val="90000"/>
              </a:lnSpc>
              <a:spcBef>
                <a:spcPts val="1000"/>
              </a:spcBef>
              <a:spcAft>
                <a:spcPts val="0"/>
              </a:spcAft>
              <a:buClr>
                <a:schemeClr val="dk1"/>
              </a:buClr>
              <a:buSzPts val="2800"/>
              <a:buChar char="•"/>
            </a:pPr>
            <a:r>
              <a:rPr lang="en-US" b="1" i="1" dirty="0"/>
              <a:t>Estimated new HIV infections</a:t>
            </a:r>
            <a:endParaRPr dirty="0"/>
          </a:p>
          <a:p>
            <a:pPr marL="228600" lvl="0" indent="-228600" algn="l" rtl="0">
              <a:lnSpc>
                <a:spcPct val="90000"/>
              </a:lnSpc>
              <a:spcBef>
                <a:spcPts val="1000"/>
              </a:spcBef>
              <a:spcAft>
                <a:spcPts val="0"/>
              </a:spcAft>
              <a:buClr>
                <a:schemeClr val="dk1"/>
              </a:buClr>
              <a:buSzPts val="2800"/>
              <a:buChar char="•"/>
            </a:pPr>
            <a:r>
              <a:rPr lang="en-US" b="1" i="1" dirty="0"/>
              <a:t>HIV incidence rates</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EE83-5B48-7445-B212-C7175D30AD11}"/>
              </a:ext>
            </a:extLst>
          </p:cNvPr>
          <p:cNvSpPr>
            <a:spLocks noGrp="1"/>
          </p:cNvSpPr>
          <p:nvPr>
            <p:ph type="title"/>
          </p:nvPr>
        </p:nvSpPr>
        <p:spPr/>
        <p:txBody>
          <a:bodyPr/>
          <a:lstStyle/>
          <a:p>
            <a:r>
              <a:rPr lang="en-US" dirty="0"/>
              <a:t>HIV relative risk by </a:t>
            </a:r>
            <a:r>
              <a:rPr lang="en-US" dirty="0" err="1"/>
              <a:t>behaviour</a:t>
            </a:r>
            <a:r>
              <a:rPr lang="en-US" dirty="0"/>
              <a:t> - for incidence rates - men</a:t>
            </a:r>
          </a:p>
        </p:txBody>
      </p:sp>
      <p:graphicFrame>
        <p:nvGraphicFramePr>
          <p:cNvPr id="8" name="Content Placeholder 7">
            <a:extLst>
              <a:ext uri="{FF2B5EF4-FFF2-40B4-BE49-F238E27FC236}">
                <a16:creationId xmlns:a16="http://schemas.microsoft.com/office/drawing/2014/main" id="{DDE13910-6271-5A4B-B473-3A0AC175D065}"/>
              </a:ext>
            </a:extLst>
          </p:cNvPr>
          <p:cNvGraphicFramePr>
            <a:graphicFrameLocks noGrp="1"/>
          </p:cNvGraphicFramePr>
          <p:nvPr>
            <p:ph idx="1"/>
          </p:nvPr>
        </p:nvGraphicFramePr>
        <p:xfrm>
          <a:off x="1480752" y="1682112"/>
          <a:ext cx="9873047" cy="4464722"/>
        </p:xfrm>
        <a:graphic>
          <a:graphicData uri="http://schemas.openxmlformats.org/drawingml/2006/table">
            <a:tbl>
              <a:tblPr/>
              <a:tblGrid>
                <a:gridCol w="1689960">
                  <a:extLst>
                    <a:ext uri="{9D8B030D-6E8A-4147-A177-3AD203B41FA5}">
                      <a16:colId xmlns:a16="http://schemas.microsoft.com/office/drawing/2014/main" val="2202257539"/>
                    </a:ext>
                  </a:extLst>
                </a:gridCol>
                <a:gridCol w="3099459">
                  <a:extLst>
                    <a:ext uri="{9D8B030D-6E8A-4147-A177-3AD203B41FA5}">
                      <a16:colId xmlns:a16="http://schemas.microsoft.com/office/drawing/2014/main" val="1519562803"/>
                    </a:ext>
                  </a:extLst>
                </a:gridCol>
                <a:gridCol w="5083628">
                  <a:extLst>
                    <a:ext uri="{9D8B030D-6E8A-4147-A177-3AD203B41FA5}">
                      <a16:colId xmlns:a16="http://schemas.microsoft.com/office/drawing/2014/main" val="2403582054"/>
                    </a:ext>
                  </a:extLst>
                </a:gridCol>
              </a:tblGrid>
              <a:tr h="278063">
                <a:tc>
                  <a:txBody>
                    <a:bodyPr/>
                    <a:lstStyle/>
                    <a:p>
                      <a:pPr algn="ctr" fontAlgn="b"/>
                      <a:r>
                        <a:rPr lang="en-US" sz="2200" b="1" i="0" u="none" strike="noStrike" dirty="0">
                          <a:solidFill>
                            <a:srgbClr val="F2F2F2"/>
                          </a:solidFill>
                          <a:effectLst/>
                          <a:latin typeface="Calibri" panose="020F0502020204030204" pitchFamily="34" charset="0"/>
                        </a:rPr>
                        <a:t>Category</a:t>
                      </a:r>
                    </a:p>
                  </a:txBody>
                  <a:tcPr marL="8056" marR="8056" marT="80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n-US" sz="2200" b="1" i="0" u="none" strike="noStrike" dirty="0">
                          <a:solidFill>
                            <a:srgbClr val="F2F2F2"/>
                          </a:solidFill>
                          <a:effectLst/>
                          <a:latin typeface="Calibri" panose="020F0502020204030204" pitchFamily="34" charset="0"/>
                        </a:rPr>
                        <a:t>HIV risk ratios</a:t>
                      </a:r>
                    </a:p>
                  </a:txBody>
                  <a:tcPr marL="8056" marR="8056" marT="805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n-US" sz="2200" b="1" i="0" u="none" strike="noStrike" dirty="0">
                          <a:solidFill>
                            <a:srgbClr val="F2F2F2"/>
                          </a:solidFill>
                          <a:effectLst/>
                          <a:latin typeface="Calibri" panose="020F0502020204030204" pitchFamily="34" charset="0"/>
                        </a:rPr>
                        <a:t>Comments</a:t>
                      </a:r>
                    </a:p>
                  </a:txBody>
                  <a:tcPr marL="8056" marR="8056" marT="8056" marB="0" anchor="b">
                    <a:lnL>
                      <a:noFill/>
                    </a:lnL>
                    <a:lnR>
                      <a:noFill/>
                    </a:lnR>
                    <a:lnT>
                      <a:noFill/>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938940686"/>
                  </a:ext>
                </a:extLst>
              </a:tr>
              <a:tr h="519054">
                <a:tc>
                  <a:txBody>
                    <a:bodyPr/>
                    <a:lstStyle/>
                    <a:p>
                      <a:pPr algn="l" fontAlgn="ctr"/>
                      <a:r>
                        <a:rPr lang="en-US" sz="2200" b="0" i="0" u="none" strike="noStrike" dirty="0">
                          <a:solidFill>
                            <a:srgbClr val="000000"/>
                          </a:solidFill>
                          <a:effectLst/>
                          <a:latin typeface="Calibri" panose="020F0502020204030204" pitchFamily="34" charset="0"/>
                        </a:rPr>
                        <a:t>No sex</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2200" b="0" i="0" u="none" strike="noStrike" dirty="0">
                          <a:solidFill>
                            <a:srgbClr val="000000"/>
                          </a:solidFill>
                          <a:effectLst/>
                          <a:latin typeface="Calibri" panose="020F0502020204030204" pitchFamily="34" charset="0"/>
                        </a:rPr>
                        <a:t>0</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2200" b="0" i="0" u="none" strike="noStrike" dirty="0">
                          <a:solidFill>
                            <a:srgbClr val="000000"/>
                          </a:solidFill>
                          <a:effectLst/>
                          <a:latin typeface="Calibri" panose="020F0502020204030204" pitchFamily="34" charset="0"/>
                        </a:rPr>
                        <a:t> </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34510174"/>
                  </a:ext>
                </a:extLst>
              </a:tr>
              <a:tr h="519054">
                <a:tc>
                  <a:txBody>
                    <a:bodyPr/>
                    <a:lstStyle/>
                    <a:p>
                      <a:pPr algn="l" fontAlgn="ctr"/>
                      <a:r>
                        <a:rPr lang="en-US" sz="2200" b="0" i="0" u="none" strike="noStrike" dirty="0">
                          <a:solidFill>
                            <a:srgbClr val="000000"/>
                          </a:solidFill>
                          <a:effectLst/>
                          <a:latin typeface="Calibri" panose="020F0502020204030204" pitchFamily="34" charset="0"/>
                        </a:rPr>
                        <a:t>One regular partner</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2200" b="0" i="0" u="none" strike="noStrike">
                          <a:solidFill>
                            <a:srgbClr val="000000"/>
                          </a:solidFill>
                          <a:effectLst/>
                          <a:latin typeface="Calibri" panose="020F0502020204030204" pitchFamily="34" charset="0"/>
                        </a:rPr>
                        <a:t>1</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2200" b="0" i="1" u="none" strike="noStrike" dirty="0">
                          <a:solidFill>
                            <a:srgbClr val="000000"/>
                          </a:solidFill>
                          <a:effectLst/>
                          <a:latin typeface="Calibri" panose="020F0502020204030204" pitchFamily="34" charset="0"/>
                        </a:rPr>
                        <a:t>Reference category</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7379920"/>
                  </a:ext>
                </a:extLst>
              </a:tr>
              <a:tr h="808401">
                <a:tc>
                  <a:txBody>
                    <a:bodyPr/>
                    <a:lstStyle/>
                    <a:p>
                      <a:pPr algn="l" fontAlgn="ctr"/>
                      <a:r>
                        <a:rPr lang="en-US" sz="2200" b="0" i="0" u="none" strike="noStrike" dirty="0">
                          <a:solidFill>
                            <a:srgbClr val="000000"/>
                          </a:solidFill>
                          <a:effectLst/>
                          <a:latin typeface="Calibri" panose="020F0502020204030204" pitchFamily="34" charset="0"/>
                        </a:rPr>
                        <a:t>Non-regular partner(s)</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2200" b="0" i="0" u="none" strike="noStrike" dirty="0">
                          <a:solidFill>
                            <a:srgbClr val="000000"/>
                          </a:solidFill>
                          <a:effectLst/>
                          <a:latin typeface="Calibri" panose="020F0502020204030204" pitchFamily="34" charset="0"/>
                        </a:rPr>
                        <a:t>1.89 (15-24),</a:t>
                      </a:r>
                    </a:p>
                    <a:p>
                      <a:pPr algn="ctr" fontAlgn="ctr"/>
                      <a:r>
                        <a:rPr lang="en-US" sz="2200" b="0" i="0" u="none" strike="noStrike" dirty="0">
                          <a:solidFill>
                            <a:srgbClr val="000000"/>
                          </a:solidFill>
                          <a:effectLst/>
                          <a:latin typeface="Calibri" panose="020F0502020204030204" pitchFamily="34" charset="0"/>
                        </a:rPr>
                        <a:t>2.1 (25-49)</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2200" b="0" i="1" u="none" strike="noStrike" dirty="0">
                          <a:solidFill>
                            <a:srgbClr val="000000"/>
                          </a:solidFill>
                          <a:effectLst/>
                          <a:latin typeface="Calibri" panose="020F0502020204030204" pitchFamily="34" charset="0"/>
                        </a:rPr>
                        <a:t>ALPHA Network pooled analysis (</a:t>
                      </a:r>
                      <a:r>
                        <a:rPr lang="en-US" sz="2200" b="0" i="1" u="none" strike="noStrike" dirty="0" err="1">
                          <a:solidFill>
                            <a:srgbClr val="000000"/>
                          </a:solidFill>
                          <a:effectLst/>
                          <a:latin typeface="Calibri" panose="020F0502020204030204" pitchFamily="34" charset="0"/>
                        </a:rPr>
                        <a:t>Slaymaker</a:t>
                      </a:r>
                      <a:r>
                        <a:rPr lang="en-US" sz="2200" b="0" i="1" u="none" strike="noStrike" dirty="0">
                          <a:solidFill>
                            <a:srgbClr val="000000"/>
                          </a:solidFill>
                          <a:effectLst/>
                          <a:latin typeface="Calibri" panose="020F0502020204030204" pitchFamily="34" charset="0"/>
                        </a:rPr>
                        <a:t> et al CROI 2020), Hoffman et al JAIDS 2022, </a:t>
                      </a:r>
                      <a:r>
                        <a:rPr lang="en-US" sz="2200" b="0" i="1" u="none" strike="noStrike" dirty="0" err="1">
                          <a:solidFill>
                            <a:srgbClr val="000000"/>
                          </a:solidFill>
                          <a:effectLst/>
                          <a:latin typeface="Calibri" panose="020F0502020204030204" pitchFamily="34" charset="0"/>
                        </a:rPr>
                        <a:t>Ssempijja</a:t>
                      </a:r>
                      <a:r>
                        <a:rPr lang="en-US" sz="2200" b="0" i="1" u="none" strike="noStrike" dirty="0">
                          <a:solidFill>
                            <a:srgbClr val="000000"/>
                          </a:solidFill>
                          <a:effectLst/>
                          <a:latin typeface="Calibri" panose="020F0502020204030204" pitchFamily="34" charset="0"/>
                        </a:rPr>
                        <a:t> et al JAIDS 2022</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81100116"/>
                  </a:ext>
                </a:extLst>
              </a:tr>
              <a:tr h="1909820">
                <a:tc>
                  <a:txBody>
                    <a:bodyPr/>
                    <a:lstStyle/>
                    <a:p>
                      <a:pPr algn="l" fontAlgn="ctr"/>
                      <a:r>
                        <a:rPr lang="en-US" sz="2200" b="0" i="0" u="none" strike="noStrike" dirty="0">
                          <a:solidFill>
                            <a:srgbClr val="000000"/>
                          </a:solidFill>
                          <a:effectLst/>
                          <a:latin typeface="Calibri" panose="020F0502020204030204" pitchFamily="34" charset="0"/>
                        </a:rPr>
                        <a:t>KPs</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2200" b="0" i="0" u="none" strike="noStrike" dirty="0">
                          <a:solidFill>
                            <a:srgbClr val="000000"/>
                          </a:solidFill>
                          <a:effectLst/>
                          <a:latin typeface="Calibri" panose="020F0502020204030204" pitchFamily="34" charset="0"/>
                        </a:rPr>
                        <a:t>2.5-250: MSM</a:t>
                      </a:r>
                    </a:p>
                    <a:p>
                      <a:pPr algn="ctr" fontAlgn="ctr"/>
                      <a:r>
                        <a:rPr lang="en-US" sz="2200" b="0" i="0" u="none" strike="noStrike" dirty="0">
                          <a:solidFill>
                            <a:srgbClr val="000000"/>
                          </a:solidFill>
                          <a:effectLst/>
                          <a:latin typeface="Calibri" panose="020F0502020204030204" pitchFamily="34" charset="0"/>
                        </a:rPr>
                        <a:t>2.5-55: PWID</a:t>
                      </a:r>
                    </a:p>
                  </a:txBody>
                  <a:tcPr marL="0"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2200" b="0" i="1" u="none" strike="noStrike" dirty="0">
                          <a:solidFill>
                            <a:srgbClr val="000000"/>
                          </a:solidFill>
                          <a:effectLst/>
                          <a:latin typeface="Calibri" panose="020F0502020204030204" pitchFamily="34" charset="0"/>
                        </a:rPr>
                        <a:t>Admin 1 KP prevalence estimates relative to general population prevalence (Stevens et al </a:t>
                      </a:r>
                      <a:r>
                        <a:rPr lang="en-US" sz="2200" b="0" i="1" u="none" strike="noStrike" dirty="0" err="1">
                          <a:solidFill>
                            <a:srgbClr val="000000"/>
                          </a:solidFill>
                          <a:effectLst/>
                          <a:latin typeface="Calibri" panose="020F0502020204030204" pitchFamily="34" charset="0"/>
                        </a:rPr>
                        <a:t>medRxiv</a:t>
                      </a:r>
                      <a:r>
                        <a:rPr lang="en-US" sz="2200" b="0" i="1" u="none" strike="noStrike" dirty="0">
                          <a:solidFill>
                            <a:srgbClr val="000000"/>
                          </a:solidFill>
                          <a:effectLst/>
                          <a:latin typeface="Calibri" panose="020F0502020204030204" pitchFamily="34" charset="0"/>
                        </a:rPr>
                        <a:t> 2022); Systematic review &amp; meta-regression (</a:t>
                      </a:r>
                      <a:r>
                        <a:rPr lang="en-US" sz="2200" b="0" i="1" u="none" strike="noStrike" dirty="0" err="1">
                          <a:solidFill>
                            <a:srgbClr val="000000"/>
                          </a:solidFill>
                          <a:effectLst/>
                          <a:latin typeface="Calibri" panose="020F0502020204030204" pitchFamily="34" charset="0"/>
                        </a:rPr>
                        <a:t>Stannah</a:t>
                      </a:r>
                      <a:r>
                        <a:rPr lang="en-US" sz="2200" b="0" i="1" u="none" strike="noStrike" dirty="0">
                          <a:solidFill>
                            <a:srgbClr val="000000"/>
                          </a:solidFill>
                          <a:effectLst/>
                          <a:latin typeface="Calibri" panose="020F0502020204030204" pitchFamily="34" charset="0"/>
                        </a:rPr>
                        <a:t> et al </a:t>
                      </a:r>
                      <a:r>
                        <a:rPr lang="en-US" sz="2200" b="0" i="1" u="none" strike="noStrike" dirty="0" err="1">
                          <a:solidFill>
                            <a:srgbClr val="000000"/>
                          </a:solidFill>
                          <a:effectLst/>
                          <a:latin typeface="Calibri" panose="020F0502020204030204" pitchFamily="34" charset="0"/>
                        </a:rPr>
                        <a:t>medRxiv</a:t>
                      </a:r>
                      <a:r>
                        <a:rPr lang="en-US" sz="2200" b="0" i="1" u="none" strike="noStrike" dirty="0">
                          <a:solidFill>
                            <a:srgbClr val="000000"/>
                          </a:solidFill>
                          <a:effectLst/>
                          <a:latin typeface="Calibri" panose="020F0502020204030204" pitchFamily="34" charset="0"/>
                        </a:rPr>
                        <a:t> 2022)</a:t>
                      </a:r>
                    </a:p>
                  </a:txBody>
                  <a:tcPr marR="8056" marT="8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41158319"/>
                  </a:ext>
                </a:extLst>
              </a:tr>
            </a:tbl>
          </a:graphicData>
        </a:graphic>
      </p:graphicFrame>
    </p:spTree>
    <p:extLst>
      <p:ext uri="{BB962C8B-B14F-4D97-AF65-F5344CB8AC3E}">
        <p14:creationId xmlns:p14="http://schemas.microsoft.com/office/powerpoint/2010/main" val="4170807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56DD-D355-D746-B7A1-CEBC74C3B613}"/>
              </a:ext>
            </a:extLst>
          </p:cNvPr>
          <p:cNvSpPr>
            <a:spLocks noGrp="1"/>
          </p:cNvSpPr>
          <p:nvPr>
            <p:ph type="title"/>
          </p:nvPr>
        </p:nvSpPr>
        <p:spPr/>
        <p:txBody>
          <a:bodyPr/>
          <a:lstStyle/>
          <a:p>
            <a:r>
              <a:rPr lang="en-US" dirty="0"/>
              <a:t>Estimated HIV incidence rates by </a:t>
            </a:r>
            <a:r>
              <a:rPr lang="en-US" dirty="0" err="1"/>
              <a:t>behaviour</a:t>
            </a:r>
            <a:endParaRPr lang="en-US" dirty="0"/>
          </a:p>
        </p:txBody>
      </p:sp>
      <p:sp>
        <p:nvSpPr>
          <p:cNvPr id="3" name="Content Placeholder 2">
            <a:extLst>
              <a:ext uri="{FF2B5EF4-FFF2-40B4-BE49-F238E27FC236}">
                <a16:creationId xmlns:a16="http://schemas.microsoft.com/office/drawing/2014/main" id="{EC19392F-A89B-D949-BC80-195A07DB1DAB}"/>
              </a:ext>
            </a:extLst>
          </p:cNvPr>
          <p:cNvSpPr>
            <a:spLocks noGrp="1"/>
          </p:cNvSpPr>
          <p:nvPr>
            <p:ph idx="1"/>
          </p:nvPr>
        </p:nvSpPr>
        <p:spPr>
          <a:xfrm>
            <a:off x="838200" y="1825625"/>
            <a:ext cx="10515600" cy="1603375"/>
          </a:xfrm>
        </p:spPr>
        <p:txBody>
          <a:bodyPr>
            <a:normAutofit fontScale="92500" lnSpcReduction="20000"/>
          </a:bodyPr>
          <a:lstStyle/>
          <a:p>
            <a:r>
              <a:rPr lang="en-US" dirty="0"/>
              <a:t>District-level number of new infections (Naomi) are adjusted based on these relative risks to estimate HIV incidence rates by </a:t>
            </a:r>
            <a:r>
              <a:rPr lang="en-US" dirty="0" err="1"/>
              <a:t>behaviour</a:t>
            </a:r>
            <a:r>
              <a:rPr lang="en-US" dirty="0"/>
              <a:t>, derived below</a:t>
            </a:r>
          </a:p>
          <a:p>
            <a:pPr marL="0" indent="0">
              <a:buNone/>
            </a:pPr>
            <a:r>
              <a:rPr lang="en-US" b="0" dirty="0"/>
              <a:t>	</a:t>
            </a:r>
            <a:endParaRPr lang="en-US"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4EB61976-32F6-1545-8885-C03DD508E9BA}"/>
                  </a:ext>
                </a:extLst>
              </p:cNvPr>
              <p:cNvSpPr txBox="1">
                <a:spLocks/>
              </p:cNvSpPr>
              <p:nvPr/>
            </p:nvSpPr>
            <p:spPr>
              <a:xfrm>
                <a:off x="595183" y="3152389"/>
                <a:ext cx="6732373" cy="3124843"/>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𝑁𝐼</m:t>
                      </m:r>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𝑁</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𝑁</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𝐾</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𝐾</m:t>
                          </m:r>
                        </m:sub>
                      </m:sSub>
                    </m:oMath>
                  </m:oMathPara>
                </a14:m>
                <a:endParaRPr lang="en-US" i="1" dirty="0">
                  <a:latin typeface="Cambria Math" panose="02040503050406030204" pitchFamily="18" charset="0"/>
                  <a:ea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𝑁𝐼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𝑁</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𝑁</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𝐾</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𝐾</m:t>
                          </m:r>
                        </m:sub>
                      </m:sSub>
                    </m:oMath>
                  </m:oMathPara>
                </a14:m>
                <a:endParaRPr lang="en-US" i="1" dirty="0">
                  <a:latin typeface="Cambria Math" panose="02040503050406030204" pitchFamily="18" charset="0"/>
                  <a:ea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𝑁𝐼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𝑁</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𝑅𝑅</m:t>
                              </m:r>
                            </m:e>
                            <m:sub>
                              <m:r>
                                <a:rPr lang="en-US" b="0" i="1" smtClean="0">
                                  <a:latin typeface="Cambria Math" panose="02040503050406030204" pitchFamily="18" charset="0"/>
                                  <a:ea typeface="Cambria Math" panose="02040503050406030204" pitchFamily="18" charset="0"/>
                                </a:rPr>
                                <m:t>𝑁</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𝐾</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𝑅𝑅</m:t>
                              </m:r>
                            </m:e>
                            <m:sub>
                              <m:r>
                                <a:rPr lang="en-US" i="1">
                                  <a:latin typeface="Cambria Math" panose="02040503050406030204" pitchFamily="18" charset="0"/>
                                  <a:ea typeface="Cambria Math" panose="02040503050406030204" pitchFamily="18" charset="0"/>
                                </a:rPr>
                                <m:t>𝐾</m:t>
                              </m:r>
                            </m:sub>
                          </m:sSub>
                        </m:e>
                      </m:d>
                    </m:oMath>
                  </m:oMathPara>
                </a14:m>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𝑁𝐼</m:t>
                          </m:r>
                        </m:num>
                        <m:den>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𝑁</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𝑅𝑅</m:t>
                                  </m:r>
                                </m:e>
                                <m:sub>
                                  <m:r>
                                    <a:rPr lang="en-US" b="0" i="1" smtClean="0">
                                      <a:latin typeface="Cambria Math" panose="02040503050406030204" pitchFamily="18" charset="0"/>
                                      <a:ea typeface="Cambria Math" panose="02040503050406030204" pitchFamily="18" charset="0"/>
                                    </a:rPr>
                                    <m:t>𝑁</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𝐾</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𝑅𝑅</m:t>
                                  </m:r>
                                </m:e>
                                <m:sub>
                                  <m:r>
                                    <a:rPr lang="en-US" i="1">
                                      <a:latin typeface="Cambria Math" panose="02040503050406030204" pitchFamily="18" charset="0"/>
                                      <a:ea typeface="Cambria Math" panose="02040503050406030204" pitchFamily="18" charset="0"/>
                                    </a:rPr>
                                    <m:t>𝐾</m:t>
                                  </m:r>
                                </m:sub>
                              </m:sSub>
                            </m:e>
                          </m:d>
                        </m:den>
                      </m:f>
                    </m:oMath>
                  </m:oMathPara>
                </a14:m>
                <a:endParaRPr lang="en-US" i="1" dirty="0">
                  <a:latin typeface="Cambria Math" panose="02040503050406030204" pitchFamily="18" charset="0"/>
                  <a:ea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𝑁</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𝑁</m:t>
                          </m:r>
                        </m:sub>
                      </m:sSub>
                    </m:oMath>
                  </m:oMathPara>
                </a14:m>
                <a:endParaRPr lang="en-US" i="1" dirty="0">
                  <a:latin typeface="Cambria Math" panose="02040503050406030204" pitchFamily="18" charset="0"/>
                  <a:ea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𝐾</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𝐾</m:t>
                          </m:r>
                        </m:sub>
                      </m:sSub>
                    </m:oMath>
                  </m:oMathPara>
                </a14:m>
                <a:endParaRPr lang="en-US" dirty="0"/>
              </a:p>
            </p:txBody>
          </p:sp>
        </mc:Choice>
        <mc:Fallback xmlns="">
          <p:sp>
            <p:nvSpPr>
              <p:cNvPr id="4" name="Content Placeholder 2">
                <a:extLst>
                  <a:ext uri="{FF2B5EF4-FFF2-40B4-BE49-F238E27FC236}">
                    <a16:creationId xmlns:a16="http://schemas.microsoft.com/office/drawing/2014/main" id="{4EB61976-32F6-1545-8885-C03DD508E9BA}"/>
                  </a:ext>
                </a:extLst>
              </p:cNvPr>
              <p:cNvSpPr txBox="1">
                <a:spLocks noRot="1" noChangeAspect="1" noMove="1" noResize="1" noEditPoints="1" noAdjustHandles="1" noChangeArrowheads="1" noChangeShapeType="1" noTextEdit="1"/>
              </p:cNvSpPr>
              <p:nvPr/>
            </p:nvSpPr>
            <p:spPr>
              <a:xfrm>
                <a:off x="595183" y="3152389"/>
                <a:ext cx="6732373" cy="3124843"/>
              </a:xfrm>
              <a:prstGeom prst="rect">
                <a:avLst/>
              </a:prstGeom>
              <a:blipFill>
                <a:blip r:embed="rId2"/>
                <a:stretch>
                  <a:fillRect l="-5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AD70FDAE-A4B2-714A-A247-B6AD1078FDD1}"/>
                  </a:ext>
                </a:extLst>
              </p:cNvPr>
              <p:cNvSpPr txBox="1">
                <a:spLocks/>
              </p:cNvSpPr>
              <p:nvPr/>
            </p:nvSpPr>
            <p:spPr>
              <a:xfrm>
                <a:off x="7142204" y="2627312"/>
                <a:ext cx="4712044" cy="4351338"/>
              </a:xfrm>
              <a:prstGeom prst="rect">
                <a:avLst/>
              </a:prstGeom>
            </p:spPr>
            <p:txBody>
              <a:bodyPr vert="horz" lIns="91440" tIns="45720" rIns="91440" bIns="45720" numCol="1"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where:</a:t>
                </a:r>
              </a:p>
              <a:p>
                <a:pPr marL="0" indent="0">
                  <a:buNone/>
                </a:pPr>
                <a14:m>
                  <m:oMath xmlns:m="http://schemas.openxmlformats.org/officeDocument/2006/math">
                    <m:r>
                      <a:rPr lang="en-US" i="1" smtClean="0">
                        <a:latin typeface="Cambria Math" panose="02040503050406030204" pitchFamily="18" charset="0"/>
                      </a:rPr>
                      <m:t>𝑁𝐼</m:t>
                    </m:r>
                  </m:oMath>
                </a14:m>
                <a:r>
                  <a:rPr lang="en-US" dirty="0"/>
                  <a:t> = New HIV infections among age group</a:t>
                </a:r>
              </a:p>
              <a:p>
                <a:pPr marL="0" indent="0">
                  <a:buNone/>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𝐶</m:t>
                        </m:r>
                      </m:sub>
                    </m:sSub>
                  </m:oMath>
                </a14:m>
                <a:r>
                  <a:rPr lang="en-US" dirty="0"/>
                  <a:t> = Incidence rate among one cohabiting partner group in age group (ref category)</a:t>
                </a:r>
              </a:p>
              <a:p>
                <a:pPr marL="0" indent="0">
                  <a:buNone/>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𝑁</m:t>
                        </m:r>
                      </m:sub>
                    </m:sSub>
                  </m:oMath>
                </a14:m>
                <a:r>
                  <a:rPr lang="en-US" dirty="0"/>
                  <a:t> = Incidence rate among non-regular partner(s) group in age group</a:t>
                </a:r>
              </a:p>
              <a:p>
                <a:pPr marL="0" indent="0">
                  <a:buNone/>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𝐾</m:t>
                        </m:r>
                      </m:sub>
                    </m:sSub>
                  </m:oMath>
                </a14:m>
                <a:r>
                  <a:rPr lang="en-US" dirty="0"/>
                  <a:t> = Incidence rate among KPs</a:t>
                </a:r>
              </a:p>
              <a:p>
                <a:pPr marL="0" indent="0">
                  <a:buNone/>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𝐶</m:t>
                        </m:r>
                      </m:sub>
                    </m:sSub>
                  </m:oMath>
                </a14:m>
                <a:r>
                  <a:rPr lang="en-US" dirty="0"/>
                  <a:t> = Population size cohabiting in age group</a:t>
                </a:r>
              </a:p>
              <a:p>
                <a:pPr marL="0" indent="0">
                  <a:buNone/>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𝑁</m:t>
                        </m:r>
                      </m:sub>
                    </m:sSub>
                  </m:oMath>
                </a14:m>
                <a:r>
                  <a:rPr lang="en-US" dirty="0"/>
                  <a:t> = Population size non-regular(s) in age group</a:t>
                </a:r>
              </a:p>
              <a:p>
                <a:pPr marL="0" indent="0">
                  <a:buNone/>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𝐾</m:t>
                        </m:r>
                      </m:sub>
                    </m:sSub>
                  </m:oMath>
                </a14:m>
                <a:r>
                  <a:rPr lang="en-US" dirty="0"/>
                  <a:t> = Population size KP</a:t>
                </a:r>
              </a:p>
              <a:p>
                <a:pPr marL="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𝑅</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𝑁</m:t>
                        </m:r>
                      </m:sub>
                    </m:sSub>
                  </m:oMath>
                </a14:m>
                <a:r>
                  <a:rPr lang="en-US" dirty="0"/>
                  <a:t> = Risk ratio of non-regular(s) vs cohabiting</a:t>
                </a:r>
              </a:p>
              <a:p>
                <a:pPr marL="0" indent="0">
                  <a:buNone/>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𝑅𝑅</m:t>
                        </m:r>
                      </m:e>
                      <m:sub>
                        <m:r>
                          <a:rPr lang="en-US" i="1">
                            <a:latin typeface="Cambria Math" panose="02040503050406030204" pitchFamily="18" charset="0"/>
                            <a:ea typeface="Cambria Math" panose="02040503050406030204" pitchFamily="18" charset="0"/>
                          </a:rPr>
                          <m:t>𝐾</m:t>
                        </m:r>
                      </m:sub>
                    </m:sSub>
                  </m:oMath>
                </a14:m>
                <a:r>
                  <a:rPr lang="en-US" dirty="0"/>
                  <a:t> = Risk ratio of KP vs cohabiting</a:t>
                </a:r>
              </a:p>
            </p:txBody>
          </p:sp>
        </mc:Choice>
        <mc:Fallback xmlns="">
          <p:sp>
            <p:nvSpPr>
              <p:cNvPr id="5" name="Content Placeholder 2">
                <a:extLst>
                  <a:ext uri="{FF2B5EF4-FFF2-40B4-BE49-F238E27FC236}">
                    <a16:creationId xmlns:a16="http://schemas.microsoft.com/office/drawing/2014/main" id="{AD70FDAE-A4B2-714A-A247-B6AD1078FDD1}"/>
                  </a:ext>
                </a:extLst>
              </p:cNvPr>
              <p:cNvSpPr txBox="1">
                <a:spLocks noRot="1" noChangeAspect="1" noMove="1" noResize="1" noEditPoints="1" noAdjustHandles="1" noChangeArrowheads="1" noChangeShapeType="1" noTextEdit="1"/>
              </p:cNvSpPr>
              <p:nvPr/>
            </p:nvSpPr>
            <p:spPr>
              <a:xfrm>
                <a:off x="7142204" y="2627312"/>
                <a:ext cx="4712044" cy="4351338"/>
              </a:xfrm>
              <a:prstGeom prst="rect">
                <a:avLst/>
              </a:prstGeom>
              <a:blipFill>
                <a:blip r:embed="rId3"/>
                <a:stretch>
                  <a:fillRect l="-1075"/>
                </a:stretch>
              </a:blipFill>
            </p:spPr>
            <p:txBody>
              <a:bodyPr/>
              <a:lstStyle/>
              <a:p>
                <a:r>
                  <a:rPr lang="en-US">
                    <a:noFill/>
                  </a:rPr>
                  <a:t> </a:t>
                </a:r>
              </a:p>
            </p:txBody>
          </p:sp>
        </mc:Fallback>
      </mc:AlternateContent>
    </p:spTree>
    <p:extLst>
      <p:ext uri="{BB962C8B-B14F-4D97-AF65-F5344CB8AC3E}">
        <p14:creationId xmlns:p14="http://schemas.microsoft.com/office/powerpoint/2010/main" val="1618684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619C80-5991-DF4B-99EE-7326FC6288BC}"/>
              </a:ext>
            </a:extLst>
          </p:cNvPr>
          <p:cNvGraphicFramePr>
            <a:graphicFrameLocks noGrp="1"/>
          </p:cNvGraphicFramePr>
          <p:nvPr>
            <p:ph idx="1"/>
          </p:nvPr>
        </p:nvGraphicFramePr>
        <p:xfrm>
          <a:off x="838200" y="1620077"/>
          <a:ext cx="10515600" cy="455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C5E0241-CA95-2812-04A2-FE7B5C13A634}"/>
              </a:ext>
            </a:extLst>
          </p:cNvPr>
          <p:cNvSpPr>
            <a:spLocks noGrp="1"/>
          </p:cNvSpPr>
          <p:nvPr>
            <p:ph type="title"/>
          </p:nvPr>
        </p:nvSpPr>
        <p:spPr>
          <a:xfrm>
            <a:off x="838200" y="365125"/>
            <a:ext cx="10515600" cy="1325563"/>
          </a:xfrm>
        </p:spPr>
        <p:txBody>
          <a:bodyPr/>
          <a:lstStyle/>
          <a:p>
            <a:r>
              <a:rPr lang="en-US" dirty="0"/>
              <a:t>Model Development</a:t>
            </a:r>
          </a:p>
        </p:txBody>
      </p:sp>
    </p:spTree>
    <p:extLst>
      <p:ext uri="{BB962C8B-B14F-4D97-AF65-F5344CB8AC3E}">
        <p14:creationId xmlns:p14="http://schemas.microsoft.com/office/powerpoint/2010/main" val="2971639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2583-686C-1048-82EC-DDECB9E89FA5}"/>
              </a:ext>
            </a:extLst>
          </p:cNvPr>
          <p:cNvSpPr>
            <a:spLocks noGrp="1"/>
          </p:cNvSpPr>
          <p:nvPr>
            <p:ph type="title"/>
          </p:nvPr>
        </p:nvSpPr>
        <p:spPr/>
        <p:txBody>
          <a:bodyPr/>
          <a:lstStyle/>
          <a:p>
            <a:r>
              <a:rPr lang="en-US" dirty="0"/>
              <a:t>Estimated new infections</a:t>
            </a:r>
          </a:p>
        </p:txBody>
      </p:sp>
      <p:sp>
        <p:nvSpPr>
          <p:cNvPr id="3" name="Content Placeholder 2">
            <a:extLst>
              <a:ext uri="{FF2B5EF4-FFF2-40B4-BE49-F238E27FC236}">
                <a16:creationId xmlns:a16="http://schemas.microsoft.com/office/drawing/2014/main" id="{D777B27D-23D2-484F-BF7D-77FF6FDF7372}"/>
              </a:ext>
            </a:extLst>
          </p:cNvPr>
          <p:cNvSpPr>
            <a:spLocks noGrp="1"/>
          </p:cNvSpPr>
          <p:nvPr>
            <p:ph idx="1"/>
          </p:nvPr>
        </p:nvSpPr>
        <p:spPr/>
        <p:txBody>
          <a:bodyPr/>
          <a:lstStyle/>
          <a:p>
            <a:r>
              <a:rPr lang="en-US" dirty="0"/>
              <a:t>Number of new infections by risk group is derived by multiplying these estimated incidence rates by risk </a:t>
            </a:r>
            <a:r>
              <a:rPr lang="en-US" dirty="0" err="1"/>
              <a:t>behaviour</a:t>
            </a:r>
            <a:r>
              <a:rPr lang="en-US" dirty="0"/>
              <a:t> times the population sizes of HIV-negative individuals by risk </a:t>
            </a:r>
            <a:r>
              <a:rPr lang="en-US" dirty="0" err="1"/>
              <a:t>behaviour</a:t>
            </a:r>
            <a:r>
              <a:rPr lang="en-US" dirty="0"/>
              <a:t>, in each of the 5-year age groups</a:t>
            </a:r>
          </a:p>
        </p:txBody>
      </p:sp>
    </p:spTree>
    <p:extLst>
      <p:ext uri="{BB962C8B-B14F-4D97-AF65-F5344CB8AC3E}">
        <p14:creationId xmlns:p14="http://schemas.microsoft.com/office/powerpoint/2010/main" val="2041652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3A6C-A13F-5B2F-76EE-E948D392C482}"/>
              </a:ext>
            </a:extLst>
          </p:cNvPr>
          <p:cNvSpPr>
            <a:spLocks noGrp="1"/>
          </p:cNvSpPr>
          <p:nvPr>
            <p:ph type="title"/>
          </p:nvPr>
        </p:nvSpPr>
        <p:spPr/>
        <p:txBody>
          <a:bodyPr/>
          <a:lstStyle/>
          <a:p>
            <a:r>
              <a:rPr lang="en-US" dirty="0"/>
              <a:t>SHIPP Tool</a:t>
            </a:r>
          </a:p>
        </p:txBody>
      </p:sp>
      <p:pic>
        <p:nvPicPr>
          <p:cNvPr id="7" name="Picture 6" descr="A screenshot of a spreadsheet&#10;&#10;Description automatically generated with medium confidence">
            <a:extLst>
              <a:ext uri="{FF2B5EF4-FFF2-40B4-BE49-F238E27FC236}">
                <a16:creationId xmlns:a16="http://schemas.microsoft.com/office/drawing/2014/main" id="{F5CE733B-8430-DF84-5054-6A83E3FE1989}"/>
              </a:ext>
            </a:extLst>
          </p:cNvPr>
          <p:cNvPicPr>
            <a:picLocks noChangeAspect="1"/>
          </p:cNvPicPr>
          <p:nvPr/>
        </p:nvPicPr>
        <p:blipFill>
          <a:blip r:embed="rId2"/>
          <a:stretch>
            <a:fillRect/>
          </a:stretch>
        </p:blipFill>
        <p:spPr>
          <a:xfrm>
            <a:off x="4254500" y="3868566"/>
            <a:ext cx="7772400" cy="2624309"/>
          </a:xfrm>
          <a:prstGeom prst="rect">
            <a:avLst/>
          </a:prstGeom>
        </p:spPr>
      </p:pic>
      <p:pic>
        <p:nvPicPr>
          <p:cNvPr id="9" name="Picture 8" descr="A picture containing screenshot, text, design&#10;&#10;Description automatically generated">
            <a:extLst>
              <a:ext uri="{FF2B5EF4-FFF2-40B4-BE49-F238E27FC236}">
                <a16:creationId xmlns:a16="http://schemas.microsoft.com/office/drawing/2014/main" id="{CD35CDDA-37BE-94D7-7ABF-93FE7F2B91DB}"/>
              </a:ext>
            </a:extLst>
          </p:cNvPr>
          <p:cNvPicPr>
            <a:picLocks noChangeAspect="1"/>
          </p:cNvPicPr>
          <p:nvPr/>
        </p:nvPicPr>
        <p:blipFill>
          <a:blip r:embed="rId3"/>
          <a:stretch>
            <a:fillRect/>
          </a:stretch>
        </p:blipFill>
        <p:spPr>
          <a:xfrm>
            <a:off x="4254500" y="66163"/>
            <a:ext cx="7772400" cy="3630331"/>
          </a:xfrm>
          <a:prstGeom prst="rect">
            <a:avLst/>
          </a:prstGeom>
        </p:spPr>
      </p:pic>
      <p:pic>
        <p:nvPicPr>
          <p:cNvPr id="5" name="Content Placeholder 4" descr="A screenshot of a spreadsheet&#10;&#10;Description automatically generated with medium confidence">
            <a:extLst>
              <a:ext uri="{FF2B5EF4-FFF2-40B4-BE49-F238E27FC236}">
                <a16:creationId xmlns:a16="http://schemas.microsoft.com/office/drawing/2014/main" id="{E36717F9-CC6C-4DAC-FA8B-93E544641838}"/>
              </a:ext>
            </a:extLst>
          </p:cNvPr>
          <p:cNvPicPr>
            <a:picLocks noGrp="1" noChangeAspect="1"/>
          </p:cNvPicPr>
          <p:nvPr>
            <p:ph idx="1"/>
          </p:nvPr>
        </p:nvPicPr>
        <p:blipFill>
          <a:blip r:embed="rId4"/>
          <a:stretch>
            <a:fillRect/>
          </a:stretch>
        </p:blipFill>
        <p:spPr>
          <a:xfrm>
            <a:off x="528320" y="1520825"/>
            <a:ext cx="6893559" cy="4351338"/>
          </a:xfrm>
        </p:spPr>
      </p:pic>
    </p:spTree>
    <p:extLst>
      <p:ext uri="{BB962C8B-B14F-4D97-AF65-F5344CB8AC3E}">
        <p14:creationId xmlns:p14="http://schemas.microsoft.com/office/powerpoint/2010/main" val="2616197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2583-686C-1048-82EC-DDECB9E89FA5}"/>
              </a:ext>
            </a:extLst>
          </p:cNvPr>
          <p:cNvSpPr>
            <a:spLocks noGrp="1"/>
          </p:cNvSpPr>
          <p:nvPr>
            <p:ph type="title"/>
          </p:nvPr>
        </p:nvSpPr>
        <p:spPr/>
        <p:txBody>
          <a:bodyPr/>
          <a:lstStyle/>
          <a:p>
            <a:r>
              <a:rPr lang="en-US" dirty="0"/>
              <a:t>Limitations to approach</a:t>
            </a:r>
          </a:p>
        </p:txBody>
      </p:sp>
      <p:sp>
        <p:nvSpPr>
          <p:cNvPr id="3" name="Content Placeholder 2">
            <a:extLst>
              <a:ext uri="{FF2B5EF4-FFF2-40B4-BE49-F238E27FC236}">
                <a16:creationId xmlns:a16="http://schemas.microsoft.com/office/drawing/2014/main" id="{D777B27D-23D2-484F-BF7D-77FF6FDF7372}"/>
              </a:ext>
            </a:extLst>
          </p:cNvPr>
          <p:cNvSpPr>
            <a:spLocks noGrp="1"/>
          </p:cNvSpPr>
          <p:nvPr>
            <p:ph idx="1"/>
          </p:nvPr>
        </p:nvSpPr>
        <p:spPr/>
        <p:txBody>
          <a:bodyPr>
            <a:normAutofit lnSpcReduction="10000"/>
          </a:bodyPr>
          <a:lstStyle/>
          <a:p>
            <a:r>
              <a:rPr lang="en-US" dirty="0"/>
              <a:t>Risk </a:t>
            </a:r>
            <a:r>
              <a:rPr lang="en-US" dirty="0" err="1"/>
              <a:t>behaviour</a:t>
            </a:r>
            <a:r>
              <a:rPr lang="en-US" dirty="0"/>
              <a:t> population size </a:t>
            </a:r>
            <a:r>
              <a:rPr lang="en-US" i="1" dirty="0"/>
              <a:t>estimates</a:t>
            </a:r>
            <a:r>
              <a:rPr lang="en-US" b="1" i="1" dirty="0"/>
              <a:t> </a:t>
            </a:r>
            <a:r>
              <a:rPr lang="en-US" dirty="0"/>
              <a:t>at a district level have a high degree of </a:t>
            </a:r>
            <a:r>
              <a:rPr lang="en-US" b="1" dirty="0"/>
              <a:t>uncertainty</a:t>
            </a:r>
            <a:r>
              <a:rPr lang="en-US" dirty="0"/>
              <a:t>, which is not captured in the current version of the tool</a:t>
            </a:r>
          </a:p>
          <a:p>
            <a:r>
              <a:rPr lang="en-US" dirty="0"/>
              <a:t>Uncertainty in:</a:t>
            </a:r>
          </a:p>
          <a:p>
            <a:pPr lvl="1"/>
            <a:r>
              <a:rPr lang="en-US" dirty="0"/>
              <a:t>KP sizes and their age and geographical disaggregation</a:t>
            </a:r>
          </a:p>
          <a:p>
            <a:pPr lvl="1"/>
            <a:r>
              <a:rPr lang="en-US" dirty="0"/>
              <a:t>Small area estimates based on survey data</a:t>
            </a:r>
          </a:p>
          <a:p>
            <a:pPr lvl="1"/>
            <a:r>
              <a:rPr lang="en-US" dirty="0" err="1"/>
              <a:t>Behavioural</a:t>
            </a:r>
            <a:r>
              <a:rPr lang="en-US" dirty="0"/>
              <a:t> reports in surveys</a:t>
            </a:r>
          </a:p>
          <a:p>
            <a:pPr lvl="1"/>
            <a:r>
              <a:rPr lang="en-US" dirty="0"/>
              <a:t>Incidence rate ratios by </a:t>
            </a:r>
            <a:r>
              <a:rPr lang="en-US" dirty="0" err="1"/>
              <a:t>behaviour</a:t>
            </a:r>
            <a:endParaRPr lang="en-US" dirty="0"/>
          </a:p>
          <a:p>
            <a:pPr lvl="1"/>
            <a:r>
              <a:rPr lang="en-US" dirty="0"/>
              <a:t>Naomi estimates</a:t>
            </a:r>
          </a:p>
          <a:p>
            <a:r>
              <a:rPr lang="en-US" dirty="0"/>
              <a:t>PSEs should be considered </a:t>
            </a:r>
            <a:r>
              <a:rPr lang="en-US" i="1" dirty="0"/>
              <a:t>indicative</a:t>
            </a:r>
            <a:r>
              <a:rPr lang="en-US" dirty="0"/>
              <a:t> rather than exact </a:t>
            </a:r>
          </a:p>
        </p:txBody>
      </p:sp>
    </p:spTree>
    <p:extLst>
      <p:ext uri="{BB962C8B-B14F-4D97-AF65-F5344CB8AC3E}">
        <p14:creationId xmlns:p14="http://schemas.microsoft.com/office/powerpoint/2010/main" val="2760570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04DA-BC83-6410-FAB9-5E7AFF973F7A}"/>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C00206B5-F361-AC66-C905-84D84C47300B}"/>
              </a:ext>
            </a:extLst>
          </p:cNvPr>
          <p:cNvSpPr>
            <a:spLocks noGrp="1"/>
          </p:cNvSpPr>
          <p:nvPr>
            <p:ph idx="1"/>
          </p:nvPr>
        </p:nvSpPr>
        <p:spPr/>
        <p:txBody>
          <a:bodyPr numCol="2">
            <a:normAutofit/>
          </a:bodyPr>
          <a:lstStyle/>
          <a:p>
            <a:pPr marL="0" indent="0">
              <a:buNone/>
            </a:pPr>
            <a:r>
              <a:rPr lang="en-US" b="1" dirty="0"/>
              <a:t>Imperial College London</a:t>
            </a:r>
          </a:p>
          <a:p>
            <a:pPr marL="0" indent="0">
              <a:buNone/>
            </a:pPr>
            <a:r>
              <a:rPr lang="en-US" dirty="0"/>
              <a:t>Jeffrey Eaton</a:t>
            </a:r>
          </a:p>
          <a:p>
            <a:pPr marL="0" indent="0">
              <a:buNone/>
            </a:pPr>
            <a:r>
              <a:rPr lang="en-US" dirty="0"/>
              <a:t>Adam Howes</a:t>
            </a:r>
          </a:p>
          <a:p>
            <a:pPr marL="0" indent="0">
              <a:buNone/>
            </a:pPr>
            <a:r>
              <a:rPr lang="en-US" dirty="0"/>
              <a:t>Oli Stevens</a:t>
            </a:r>
          </a:p>
          <a:p>
            <a:pPr marL="0" indent="0">
              <a:buNone/>
            </a:pPr>
            <a:r>
              <a:rPr lang="en-US" b="1" dirty="0"/>
              <a:t>UNAIDS</a:t>
            </a:r>
          </a:p>
          <a:p>
            <a:pPr marL="0" indent="0">
              <a:buNone/>
            </a:pPr>
            <a:r>
              <a:rPr lang="en-US" dirty="0"/>
              <a:t>Clemens </a:t>
            </a:r>
            <a:r>
              <a:rPr lang="en-US" dirty="0" err="1"/>
              <a:t>Benedikt</a:t>
            </a:r>
            <a:endParaRPr lang="en-US" dirty="0"/>
          </a:p>
          <a:p>
            <a:pPr marL="0" indent="0">
              <a:buNone/>
            </a:pPr>
            <a:r>
              <a:rPr lang="en-US" dirty="0"/>
              <a:t>Ana Diaz</a:t>
            </a:r>
          </a:p>
          <a:p>
            <a:pPr marL="0" indent="0">
              <a:buNone/>
            </a:pPr>
            <a:r>
              <a:rPr lang="en-US" dirty="0" err="1"/>
              <a:t>Souad</a:t>
            </a:r>
            <a:r>
              <a:rPr lang="en-US" dirty="0"/>
              <a:t> Orhan</a:t>
            </a:r>
          </a:p>
          <a:p>
            <a:pPr marL="0" indent="0">
              <a:buNone/>
            </a:pPr>
            <a:r>
              <a:rPr lang="en-US" b="1" dirty="0"/>
              <a:t>London School of Hygiene &amp; Tropical Medicine</a:t>
            </a:r>
          </a:p>
          <a:p>
            <a:pPr marL="0" indent="0">
              <a:buNone/>
            </a:pPr>
            <a:r>
              <a:rPr lang="en-US" dirty="0"/>
              <a:t>Isolde </a:t>
            </a:r>
            <a:r>
              <a:rPr lang="en-US" dirty="0" err="1"/>
              <a:t>Birdthistle</a:t>
            </a:r>
            <a:endParaRPr lang="en-US" dirty="0"/>
          </a:p>
          <a:p>
            <a:pPr marL="0" indent="0">
              <a:buNone/>
            </a:pPr>
            <a:r>
              <a:rPr lang="en-US" b="1" dirty="0"/>
              <a:t>Funding</a:t>
            </a:r>
            <a:r>
              <a:rPr lang="en-US" dirty="0"/>
              <a:t>: Global Fund</a:t>
            </a:r>
          </a:p>
          <a:p>
            <a:endParaRPr lang="en-US" dirty="0"/>
          </a:p>
        </p:txBody>
      </p:sp>
    </p:spTree>
    <p:extLst>
      <p:ext uri="{BB962C8B-B14F-4D97-AF65-F5344CB8AC3E}">
        <p14:creationId xmlns:p14="http://schemas.microsoft.com/office/powerpoint/2010/main" val="3378249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E172-A9F6-1763-87D5-AB0F8A0174CB}"/>
              </a:ext>
            </a:extLst>
          </p:cNvPr>
          <p:cNvSpPr>
            <a:spLocks noGrp="1"/>
          </p:cNvSpPr>
          <p:nvPr>
            <p:ph type="title"/>
          </p:nvPr>
        </p:nvSpPr>
        <p:spPr/>
        <p:txBody>
          <a:bodyPr/>
          <a:lstStyle/>
          <a:p>
            <a:r>
              <a:rPr lang="en-US" dirty="0"/>
              <a:t>Thank you! </a:t>
            </a:r>
            <a:br>
              <a:rPr lang="en-US" dirty="0"/>
            </a:br>
            <a:r>
              <a:rPr lang="en-US" dirty="0"/>
              <a:t>Questions? </a:t>
            </a:r>
          </a:p>
        </p:txBody>
      </p:sp>
      <p:sp>
        <p:nvSpPr>
          <p:cNvPr id="3" name="Text Placeholder 2">
            <a:extLst>
              <a:ext uri="{FF2B5EF4-FFF2-40B4-BE49-F238E27FC236}">
                <a16:creationId xmlns:a16="http://schemas.microsoft.com/office/drawing/2014/main" id="{C6620C0B-C3DC-FF4F-CA47-EC30334776E3}"/>
              </a:ext>
            </a:extLst>
          </p:cNvPr>
          <p:cNvSpPr>
            <a:spLocks noGrp="1"/>
          </p:cNvSpPr>
          <p:nvPr>
            <p:ph type="body" idx="1"/>
          </p:nvPr>
        </p:nvSpPr>
        <p:spPr/>
        <p:txBody>
          <a:bodyPr>
            <a:normAutofit fontScale="92500" lnSpcReduction="10000"/>
          </a:bodyPr>
          <a:lstStyle/>
          <a:p>
            <a:pPr marL="0" indent="0">
              <a:buNone/>
            </a:pPr>
            <a:r>
              <a:rPr lang="en-US" dirty="0"/>
              <a:t>For more details:</a:t>
            </a:r>
          </a:p>
          <a:p>
            <a:pPr marL="0" indent="0">
              <a:buNone/>
            </a:pPr>
            <a:r>
              <a:rPr lang="en-US" dirty="0"/>
              <a:t>Howes et al. </a:t>
            </a:r>
            <a:r>
              <a:rPr lang="en-US" dirty="0" err="1"/>
              <a:t>Spatio</a:t>
            </a:r>
            <a:r>
              <a:rPr lang="en-US" dirty="0"/>
              <a:t>-temporal estimates of HIV risk group proportions for			adolescent girls and young women across 13 priority countries in sub-	Saharan Africa. </a:t>
            </a:r>
            <a:r>
              <a:rPr lang="en-US" i="1" dirty="0" err="1"/>
              <a:t>PLoS</a:t>
            </a:r>
            <a:r>
              <a:rPr lang="en-US" i="1" dirty="0"/>
              <a:t> Global Public Health</a:t>
            </a:r>
            <a:r>
              <a:rPr lang="en-US" dirty="0"/>
              <a:t>. 2023;3(4):e0001731.</a:t>
            </a:r>
          </a:p>
          <a:p>
            <a:endParaRPr lang="en-US" dirty="0"/>
          </a:p>
        </p:txBody>
      </p:sp>
      <p:sp>
        <p:nvSpPr>
          <p:cNvPr id="4" name="TextBox 3">
            <a:extLst>
              <a:ext uri="{FF2B5EF4-FFF2-40B4-BE49-F238E27FC236}">
                <a16:creationId xmlns:a16="http://schemas.microsoft.com/office/drawing/2014/main" id="{2C38BB0B-1D71-0EC7-9ED9-5B786DDE0EF0}"/>
              </a:ext>
            </a:extLst>
          </p:cNvPr>
          <p:cNvSpPr txBox="1"/>
          <p:nvPr/>
        </p:nvSpPr>
        <p:spPr>
          <a:xfrm>
            <a:off x="238540" y="6370982"/>
            <a:ext cx="3382721" cy="369332"/>
          </a:xfrm>
          <a:prstGeom prst="rect">
            <a:avLst/>
          </a:prstGeom>
          <a:noFill/>
        </p:spPr>
        <p:txBody>
          <a:bodyPr wrap="none" rtlCol="0">
            <a:spAutoFit/>
          </a:bodyPr>
          <a:lstStyle/>
          <a:p>
            <a:r>
              <a:rPr lang="en-US" dirty="0" err="1"/>
              <a:t>krisher@pennstatehealth.psu.edu</a:t>
            </a:r>
            <a:endParaRPr lang="en-US" dirty="0"/>
          </a:p>
        </p:txBody>
      </p:sp>
    </p:spTree>
    <p:extLst>
      <p:ext uri="{BB962C8B-B14F-4D97-AF65-F5344CB8AC3E}">
        <p14:creationId xmlns:p14="http://schemas.microsoft.com/office/powerpoint/2010/main" val="2942362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B893-A157-2702-5CA1-07FEDC5EFE4B}"/>
              </a:ext>
            </a:extLst>
          </p:cNvPr>
          <p:cNvSpPr>
            <a:spLocks noGrp="1"/>
          </p:cNvSpPr>
          <p:nvPr>
            <p:ph type="title"/>
          </p:nvPr>
        </p:nvSpPr>
        <p:spPr/>
        <p:txBody>
          <a:bodyPr/>
          <a:lstStyle/>
          <a:p>
            <a:r>
              <a:rPr lang="en-US" dirty="0"/>
              <a:t>Frequently Asked Questions about the SHIPP tool (1)</a:t>
            </a:r>
          </a:p>
        </p:txBody>
      </p:sp>
      <p:sp>
        <p:nvSpPr>
          <p:cNvPr id="3" name="Content Placeholder 2">
            <a:extLst>
              <a:ext uri="{FF2B5EF4-FFF2-40B4-BE49-F238E27FC236}">
                <a16:creationId xmlns:a16="http://schemas.microsoft.com/office/drawing/2014/main" id="{38463EFD-91C9-15FE-5947-36F181CB9A69}"/>
              </a:ext>
            </a:extLst>
          </p:cNvPr>
          <p:cNvSpPr>
            <a:spLocks noGrp="1"/>
          </p:cNvSpPr>
          <p:nvPr>
            <p:ph idx="1"/>
          </p:nvPr>
        </p:nvSpPr>
        <p:spPr>
          <a:xfrm>
            <a:off x="357351" y="1825625"/>
            <a:ext cx="11498317" cy="4351338"/>
          </a:xfrm>
        </p:spPr>
        <p:txBody>
          <a:bodyPr>
            <a:normAutofit fontScale="92500" lnSpcReduction="10000"/>
          </a:bodyPr>
          <a:lstStyle/>
          <a:p>
            <a:pPr marL="0" marR="0" indent="0">
              <a:lnSpc>
                <a:spcPct val="110000"/>
              </a:lnSpc>
              <a:spcBef>
                <a:spcPts val="200"/>
              </a:spcBef>
              <a:spcAft>
                <a:spcPts val="0"/>
              </a:spcAft>
              <a:buNone/>
            </a:pPr>
            <a:r>
              <a:rPr lang="en-GB" sz="1400" b="1" dirty="0">
                <a:solidFill>
                  <a:srgbClr val="229A9A"/>
                </a:solidFill>
                <a:effectLst/>
                <a:latin typeface="Calibri" panose="020F0502020204030204" pitchFamily="34" charset="0"/>
                <a:ea typeface="Calibri" panose="020F0502020204030204" pitchFamily="34" charset="0"/>
                <a:cs typeface="Calibri" panose="020F0502020204030204" pitchFamily="34" charset="0"/>
              </a:rPr>
              <a:t>Populations included/excluded</a:t>
            </a:r>
            <a:endParaRPr lang="en-US" sz="1400" b="1" dirty="0">
              <a:solidFill>
                <a:srgbClr val="229A9A"/>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ct val="110000"/>
              </a:lnSpc>
              <a:spcBef>
                <a:spcPts val="200"/>
              </a:spcBef>
              <a:spcAft>
                <a:spcPts val="0"/>
              </a:spcAft>
              <a:buNone/>
            </a:pPr>
            <a:r>
              <a:rPr lang="en-GB" sz="14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Q: Which key population groups are included in the SHIPP Tool estimates?</a:t>
            </a:r>
            <a:endParaRPr lang="en-US" sz="1400" b="1" dirty="0">
              <a:latin typeface="Calibri" panose="020F0502020204030204" pitchFamily="34" charset="0"/>
              <a:ea typeface="Garamond" panose="02020404030301010803" pitchFamily="18" charset="0"/>
              <a:cs typeface="Calibri" panose="020F0502020204030204" pitchFamily="34" charset="0"/>
            </a:endParaRPr>
          </a:p>
          <a:p>
            <a:pPr marL="171450" indent="-171450">
              <a:lnSpc>
                <a:spcPct val="110000"/>
              </a:lnSpc>
              <a:spcBef>
                <a:spcPts val="200"/>
              </a:spcBef>
              <a:buSzPct val="100000"/>
            </a:pPr>
            <a:r>
              <a:rPr lang="en-GB" sz="140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For females, the SHIPP Tool includes women who sell sex (whether they do or do not identify as sex workers). Note this is </a:t>
            </a:r>
            <a:r>
              <a:rPr lang="en-GB" sz="14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not</a:t>
            </a:r>
            <a:r>
              <a:rPr lang="en-GB" sz="140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 women who report transactional sex.</a:t>
            </a:r>
            <a:endParaRPr lang="en-US" sz="1400" dirty="0">
              <a:latin typeface="Calibri" panose="020F0502020204030204" pitchFamily="34" charset="0"/>
              <a:ea typeface="Garamond" panose="02020404030301010803" pitchFamily="18" charset="0"/>
              <a:cs typeface="Calibri" panose="020F0502020204030204" pitchFamily="34" charset="0"/>
            </a:endParaRPr>
          </a:p>
          <a:p>
            <a:pPr marL="171450" indent="-171450">
              <a:lnSpc>
                <a:spcPct val="110000"/>
              </a:lnSpc>
              <a:spcBef>
                <a:spcPts val="200"/>
              </a:spcBef>
              <a:buSzPct val="100000"/>
            </a:pPr>
            <a:r>
              <a:rPr lang="en-GB" sz="140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For males: the SHIPP Tool includes men who have sex with men and men who inject drugs.</a:t>
            </a:r>
            <a:endParaRPr lang="en-US" sz="1400" dirty="0">
              <a:effectLst/>
              <a:latin typeface="Calibri" panose="020F0502020204030204" pitchFamily="34" charset="0"/>
              <a:ea typeface="Arial" panose="020B0604020202020204" pitchFamily="34" charset="0"/>
              <a:cs typeface="Calibri" panose="020F0502020204030204" pitchFamily="34" charset="0"/>
            </a:endParaRPr>
          </a:p>
          <a:p>
            <a:pPr marL="0" marR="0" indent="0">
              <a:lnSpc>
                <a:spcPct val="110000"/>
              </a:lnSpc>
              <a:spcBef>
                <a:spcPts val="0"/>
              </a:spcBef>
              <a:spcAft>
                <a:spcPts val="0"/>
              </a:spcAft>
              <a:buNone/>
              <a:tabLst>
                <a:tab pos="5760720" algn="l"/>
              </a:tabLst>
            </a:pPr>
            <a:endParaRPr lang="en-GB" sz="1400" b="1" dirty="0">
              <a:solidFill>
                <a:srgbClr val="000000"/>
              </a:solidFill>
              <a:latin typeface="Calibri" panose="020F0502020204030204" pitchFamily="34" charset="0"/>
              <a:ea typeface="Garamond" panose="02020404030301010803" pitchFamily="18" charset="0"/>
              <a:cs typeface="Calibri" panose="020F0502020204030204" pitchFamily="34" charset="0"/>
            </a:endParaRPr>
          </a:p>
          <a:p>
            <a:pPr marL="0" marR="0" indent="0">
              <a:lnSpc>
                <a:spcPct val="110000"/>
              </a:lnSpc>
              <a:spcBef>
                <a:spcPts val="0"/>
              </a:spcBef>
              <a:spcAft>
                <a:spcPts val="0"/>
              </a:spcAft>
              <a:buNone/>
              <a:tabLst>
                <a:tab pos="5760720" algn="l"/>
              </a:tabLst>
            </a:pPr>
            <a:r>
              <a:rPr lang="en-GB" sz="14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Q: Which key populations are not included in the SHIPP Tool, and why?</a:t>
            </a:r>
            <a:endParaRPr lang="en-US" sz="1400" b="1" dirty="0">
              <a:latin typeface="Calibri" panose="020F0502020204030204" pitchFamily="34" charset="0"/>
              <a:ea typeface="Garamond" panose="02020404030301010803" pitchFamily="18" charset="0"/>
              <a:cs typeface="Calibri" panose="020F0502020204030204" pitchFamily="34" charset="0"/>
            </a:endParaRPr>
          </a:p>
          <a:p>
            <a:pPr marL="171450" indent="-171450">
              <a:lnSpc>
                <a:spcPct val="110000"/>
              </a:lnSpc>
              <a:spcBef>
                <a:spcPts val="0"/>
              </a:spcBef>
              <a:buSzPct val="100000"/>
              <a:tabLst>
                <a:tab pos="5760720" algn="l"/>
              </a:tabLst>
            </a:pPr>
            <a:r>
              <a:rPr lang="en-GB" sz="140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Transgender women – due to lack of reliable data and small population size, particularly  for spatially disaggregated estimates at 5-year age categories. </a:t>
            </a:r>
            <a:endParaRPr lang="en-US" sz="1400" dirty="0">
              <a:latin typeface="Calibri" panose="020F0502020204030204" pitchFamily="34" charset="0"/>
              <a:ea typeface="Garamond" panose="02020404030301010803" pitchFamily="18" charset="0"/>
              <a:cs typeface="Calibri" panose="020F0502020204030204" pitchFamily="34" charset="0"/>
            </a:endParaRPr>
          </a:p>
          <a:p>
            <a:pPr marL="171450" indent="-171450">
              <a:lnSpc>
                <a:spcPct val="110000"/>
              </a:lnSpc>
              <a:spcBef>
                <a:spcPts val="0"/>
              </a:spcBef>
              <a:buSzPct val="100000"/>
              <a:tabLst>
                <a:tab pos="5760720" algn="l"/>
              </a:tabLst>
            </a:pPr>
            <a:r>
              <a:rPr lang="en-GB" sz="140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Women who inject drugs – due to small population size. Based on the literature review of roughly 17 peer-reviewed studies, about 94% of the populations sampled were males. Therefore, in the SHIPP Tool we assume a 1:10 female to male ratio. </a:t>
            </a:r>
            <a:endParaRPr lang="en-US" sz="1400" dirty="0">
              <a:latin typeface="Calibri" panose="020F0502020204030204" pitchFamily="34" charset="0"/>
              <a:ea typeface="Garamond" panose="02020404030301010803" pitchFamily="18" charset="0"/>
              <a:cs typeface="Calibri" panose="020F0502020204030204" pitchFamily="34" charset="0"/>
            </a:endParaRPr>
          </a:p>
          <a:p>
            <a:pPr marL="171450" indent="-171450">
              <a:lnSpc>
                <a:spcPct val="110000"/>
              </a:lnSpc>
              <a:spcBef>
                <a:spcPts val="0"/>
              </a:spcBef>
              <a:buSzPct val="100000"/>
              <a:tabLst>
                <a:tab pos="5760720" algn="l"/>
              </a:tabLst>
            </a:pPr>
            <a:r>
              <a:rPr lang="en-GB" sz="140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Men in prisons.</a:t>
            </a:r>
            <a:endParaRPr lang="en-US" sz="1400" dirty="0">
              <a:effectLst/>
              <a:latin typeface="Calibri" panose="020F0502020204030204" pitchFamily="34" charset="0"/>
              <a:ea typeface="Arial" panose="020B0604020202020204" pitchFamily="34" charset="0"/>
              <a:cs typeface="Calibri" panose="020F0502020204030204" pitchFamily="34" charset="0"/>
            </a:endParaRPr>
          </a:p>
          <a:p>
            <a:pPr marL="0" marR="0" indent="0">
              <a:lnSpc>
                <a:spcPct val="110000"/>
              </a:lnSpc>
              <a:spcBef>
                <a:spcPts val="0"/>
              </a:spcBef>
              <a:spcAft>
                <a:spcPts val="0"/>
              </a:spcAft>
              <a:buNone/>
              <a:tabLst>
                <a:tab pos="5760720" algn="l"/>
              </a:tabLst>
            </a:pPr>
            <a:endParaRPr lang="en-GB" sz="1400" b="1" dirty="0">
              <a:solidFill>
                <a:srgbClr val="000000"/>
              </a:solidFill>
              <a:latin typeface="Calibri" panose="020F0502020204030204" pitchFamily="34" charset="0"/>
              <a:ea typeface="Garamond" panose="02020404030301010803" pitchFamily="18" charset="0"/>
              <a:cs typeface="Calibri" panose="020F0502020204030204" pitchFamily="34" charset="0"/>
            </a:endParaRPr>
          </a:p>
          <a:p>
            <a:pPr marL="0" marR="0" indent="0">
              <a:lnSpc>
                <a:spcPct val="110000"/>
              </a:lnSpc>
              <a:spcBef>
                <a:spcPts val="0"/>
              </a:spcBef>
              <a:spcAft>
                <a:spcPts val="0"/>
              </a:spcAft>
              <a:buNone/>
              <a:tabLst>
                <a:tab pos="5760720" algn="l"/>
              </a:tabLst>
            </a:pPr>
            <a:r>
              <a:rPr lang="en-GB" sz="1400" b="1"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Q: Why are estimates for 10-14 year olds not included? Aren’t they a priority group for HIV prevention among adolescents, especially girls?</a:t>
            </a:r>
            <a:endParaRPr lang="en-US" sz="1400" b="1" dirty="0">
              <a:latin typeface="Calibri" panose="020F0502020204030204" pitchFamily="34" charset="0"/>
              <a:ea typeface="Garamond" panose="02020404030301010803" pitchFamily="18" charset="0"/>
              <a:cs typeface="Calibri" panose="020F0502020204030204" pitchFamily="34" charset="0"/>
            </a:endParaRPr>
          </a:p>
          <a:p>
            <a:pPr marL="171450" marR="0" indent="-171450">
              <a:lnSpc>
                <a:spcPct val="110000"/>
              </a:lnSpc>
              <a:spcBef>
                <a:spcPts val="0"/>
              </a:spcBef>
              <a:spcAft>
                <a:spcPts val="0"/>
              </a:spcAft>
              <a:buSzPct val="100000"/>
              <a:buFont typeface="Arial" panose="020B0604020202020204" pitchFamily="34" charset="0"/>
              <a:buChar char="•"/>
              <a:tabLst>
                <a:tab pos="5760720" algn="l"/>
              </a:tabLst>
            </a:pPr>
            <a:r>
              <a:rPr lang="en-GB" sz="1400"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Estimates for 10-14 year-olds have not been included in the SHIPP Tool due to the sparsity of sexual behaviour data for this age group. The main demographic and health surveys used in the Tool do not ask detailed sexual behaviour questions to children under age 15. </a:t>
            </a:r>
            <a:endParaRPr lang="en-US" sz="1400" dirty="0">
              <a:latin typeface="Calibri" panose="020F0502020204030204" pitchFamily="34" charset="0"/>
              <a:ea typeface="Garamond" panose="02020404030301010803" pitchFamily="18" charset="0"/>
              <a:cs typeface="Calibri" panose="020F0502020204030204" pitchFamily="34" charset="0"/>
            </a:endParaRPr>
          </a:p>
          <a:p>
            <a:pPr marL="171450" marR="0" indent="-171450">
              <a:lnSpc>
                <a:spcPct val="110000"/>
              </a:lnSpc>
              <a:spcBef>
                <a:spcPts val="0"/>
              </a:spcBef>
              <a:spcAft>
                <a:spcPts val="0"/>
              </a:spcAft>
              <a:buSzPct val="100000"/>
              <a:buFont typeface="Arial" panose="020B0604020202020204" pitchFamily="34" charset="0"/>
              <a:buChar char="•"/>
              <a:tabLst>
                <a:tab pos="5760720" algn="l"/>
              </a:tabLst>
            </a:pPr>
            <a:r>
              <a:rPr lang="en-GB" sz="1400"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However, the SHIPP Tool identifies areas in which HIV risk is high or very high among 15-19 year old girls; it would be advantageous to prioritise such areas with comprehensive prevention programmes for 10-14 year olds before their risk of HIV escalates and to reduce new infections among the next cohort of 15-19 year olds.</a:t>
            </a:r>
            <a:r>
              <a:rPr lang="en-US" sz="1400" dirty="0">
                <a:latin typeface="Calibri" panose="020F0502020204030204" pitchFamily="34" charset="0"/>
                <a:ea typeface="Garamond" panose="02020404030301010803" pitchFamily="18" charset="0"/>
                <a:cs typeface="Calibri" panose="020F0502020204030204" pitchFamily="34" charset="0"/>
              </a:rPr>
              <a:t> </a:t>
            </a:r>
            <a:r>
              <a:rPr lang="en-GB" sz="1400"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(Note that the Naomi model estimates HIV prevalence for those under 15 years, based on data from sources such as routine testing, PMTCT and ART programmes).</a:t>
            </a:r>
            <a:endParaRPr lang="en-US" sz="1400" dirty="0">
              <a:effectLst/>
              <a:latin typeface="Calibri" panose="020F0502020204030204" pitchFamily="34" charset="0"/>
              <a:ea typeface="Arial" panose="020B0604020202020204" pitchFamily="34" charset="0"/>
              <a:cs typeface="Calibri" panose="020F0502020204030204" pitchFamily="34" charset="0"/>
            </a:endParaRPr>
          </a:p>
          <a:p>
            <a:pPr marL="0" marR="0" indent="0">
              <a:lnSpc>
                <a:spcPct val="110000"/>
              </a:lnSpc>
              <a:spcBef>
                <a:spcPts val="0"/>
              </a:spcBef>
              <a:spcAft>
                <a:spcPts val="0"/>
              </a:spcAft>
              <a:buNone/>
            </a:pPr>
            <a:endParaRPr lang="en-GB" sz="1400" b="1" dirty="0">
              <a:solidFill>
                <a:srgbClr val="212121"/>
              </a:solidFill>
              <a:latin typeface="Calibri" panose="020F0502020204030204" pitchFamily="34" charset="0"/>
              <a:ea typeface="Garamond" panose="02020404030301010803" pitchFamily="18" charset="0"/>
              <a:cs typeface="Calibri" panose="020F0502020204030204" pitchFamily="34" charset="0"/>
            </a:endParaRPr>
          </a:p>
          <a:p>
            <a:pPr marL="0" marR="0" indent="0">
              <a:lnSpc>
                <a:spcPct val="110000"/>
              </a:lnSpc>
              <a:spcBef>
                <a:spcPts val="0"/>
              </a:spcBef>
              <a:spcAft>
                <a:spcPts val="0"/>
              </a:spcAft>
              <a:buNone/>
            </a:pPr>
            <a:r>
              <a:rPr lang="en-GB" sz="1400" b="1"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Q: Why are some countries not included in the SHIPP Tool? </a:t>
            </a:r>
            <a:endParaRPr lang="en-US" sz="1400" b="1" dirty="0">
              <a:latin typeface="Calibri" panose="020F0502020204030204" pitchFamily="34" charset="0"/>
              <a:ea typeface="Garamond" panose="02020404030301010803" pitchFamily="18" charset="0"/>
              <a:cs typeface="Calibri" panose="020F0502020204030204" pitchFamily="34" charset="0"/>
            </a:endParaRPr>
          </a:p>
          <a:p>
            <a:pPr marL="171450" indent="-171450">
              <a:lnSpc>
                <a:spcPct val="110000"/>
              </a:lnSpc>
              <a:spcBef>
                <a:spcPts val="0"/>
              </a:spcBef>
              <a:buSzPct val="100000"/>
            </a:pPr>
            <a:r>
              <a:rPr lang="en-GB" sz="1400"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The SHIPP Tool includes countries that have validated the Naomi model and have at least one household survey within the past 15 years. </a:t>
            </a:r>
            <a:endParaRPr lang="en-US" sz="140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141432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B893-A157-2702-5CA1-07FEDC5EFE4B}"/>
              </a:ext>
            </a:extLst>
          </p:cNvPr>
          <p:cNvSpPr>
            <a:spLocks noGrp="1"/>
          </p:cNvSpPr>
          <p:nvPr>
            <p:ph type="title"/>
          </p:nvPr>
        </p:nvSpPr>
        <p:spPr/>
        <p:txBody>
          <a:bodyPr/>
          <a:lstStyle/>
          <a:p>
            <a:r>
              <a:rPr lang="en-US" dirty="0"/>
              <a:t>Frequently Asked Questions about the SHIPP tool (2)</a:t>
            </a:r>
          </a:p>
        </p:txBody>
      </p:sp>
      <p:sp>
        <p:nvSpPr>
          <p:cNvPr id="3" name="Content Placeholder 2">
            <a:extLst>
              <a:ext uri="{FF2B5EF4-FFF2-40B4-BE49-F238E27FC236}">
                <a16:creationId xmlns:a16="http://schemas.microsoft.com/office/drawing/2014/main" id="{38463EFD-91C9-15FE-5947-36F181CB9A69}"/>
              </a:ext>
            </a:extLst>
          </p:cNvPr>
          <p:cNvSpPr>
            <a:spLocks noGrp="1"/>
          </p:cNvSpPr>
          <p:nvPr>
            <p:ph idx="1"/>
          </p:nvPr>
        </p:nvSpPr>
        <p:spPr>
          <a:xfrm>
            <a:off x="273269" y="1825625"/>
            <a:ext cx="11613931" cy="4351338"/>
          </a:xfrm>
        </p:spPr>
        <p:txBody>
          <a:bodyPr>
            <a:noAutofit/>
          </a:bodyPr>
          <a:lstStyle/>
          <a:p>
            <a:pPr marL="0" marR="0" indent="0">
              <a:lnSpc>
                <a:spcPct val="110000"/>
              </a:lnSpc>
              <a:spcBef>
                <a:spcPts val="200"/>
              </a:spcBef>
              <a:spcAft>
                <a:spcPts val="0"/>
              </a:spcAft>
              <a:buNone/>
            </a:pPr>
            <a:r>
              <a:rPr lang="en-GB" sz="1200" b="1" dirty="0">
                <a:solidFill>
                  <a:srgbClr val="229A9A"/>
                </a:solidFill>
                <a:effectLst/>
                <a:latin typeface="Calibri" panose="020F0502020204030204" pitchFamily="34" charset="0"/>
                <a:ea typeface="Calibri" panose="020F0502020204030204" pitchFamily="34" charset="0"/>
                <a:cs typeface="Calibri" panose="020F0502020204030204" pitchFamily="34" charset="0"/>
              </a:rPr>
              <a:t>Data Sources</a:t>
            </a:r>
            <a:endParaRPr lang="en-US" sz="1200" b="1" dirty="0">
              <a:solidFill>
                <a:srgbClr val="229A9A"/>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ct val="110000"/>
              </a:lnSpc>
              <a:spcBef>
                <a:spcPts val="200"/>
              </a:spcBef>
              <a:spcAft>
                <a:spcPts val="0"/>
              </a:spcAft>
              <a:buNone/>
            </a:pPr>
            <a:r>
              <a:rPr lang="en-GB" sz="12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Q: Do model estimates match the Modes of Transmission Model?</a:t>
            </a:r>
            <a:endParaRPr lang="en-US" sz="1200" b="1" dirty="0">
              <a:latin typeface="Calibri" panose="020F0502020204030204" pitchFamily="34" charset="0"/>
              <a:ea typeface="Garamond" panose="02020404030301010803" pitchFamily="18" charset="0"/>
              <a:cs typeface="Calibri" panose="020F0502020204030204" pitchFamily="34" charset="0"/>
            </a:endParaRPr>
          </a:p>
          <a:p>
            <a:pPr marL="285750" indent="-285750">
              <a:lnSpc>
                <a:spcPct val="120000"/>
              </a:lnSpc>
              <a:spcBef>
                <a:spcPts val="0"/>
              </a:spcBef>
              <a:buSzPct val="100000"/>
              <a:tabLst>
                <a:tab pos="5760720" algn="l"/>
              </a:tabLst>
            </a:pPr>
            <a:r>
              <a:rPr lang="en-GB" sz="1200" dirty="0">
                <a:solidFill>
                  <a:srgbClr val="212121"/>
                </a:solidFill>
                <a:latin typeface="Calibri" panose="020F0502020204030204" pitchFamily="34" charset="0"/>
                <a:cs typeface="Calibri" panose="020F0502020204030204" pitchFamily="34" charset="0"/>
              </a:rPr>
              <a:t>At present, no.</a:t>
            </a:r>
            <a:endParaRPr lang="en-US" sz="1200" dirty="0">
              <a:solidFill>
                <a:srgbClr val="212121"/>
              </a:solidFill>
              <a:latin typeface="Calibri" panose="020F0502020204030204" pitchFamily="34" charset="0"/>
              <a:cs typeface="Calibri" panose="020F0502020204030204" pitchFamily="34" charset="0"/>
            </a:endParaRPr>
          </a:p>
          <a:p>
            <a:pPr marL="0" marR="0" indent="0">
              <a:lnSpc>
                <a:spcPct val="110000"/>
              </a:lnSpc>
              <a:spcBef>
                <a:spcPts val="0"/>
              </a:spcBef>
              <a:spcAft>
                <a:spcPts val="0"/>
              </a:spcAft>
              <a:buNone/>
              <a:tabLst>
                <a:tab pos="5760720" algn="l"/>
              </a:tabLst>
            </a:pPr>
            <a:endParaRPr lang="en-GB" sz="1200" b="1" dirty="0">
              <a:solidFill>
                <a:srgbClr val="000000"/>
              </a:solidFill>
              <a:latin typeface="Calibri" panose="020F0502020204030204" pitchFamily="34" charset="0"/>
              <a:ea typeface="Garamond" panose="02020404030301010803" pitchFamily="18" charset="0"/>
              <a:cs typeface="Calibri" panose="020F0502020204030204" pitchFamily="34" charset="0"/>
            </a:endParaRPr>
          </a:p>
          <a:p>
            <a:pPr marL="0" marR="0" indent="0">
              <a:lnSpc>
                <a:spcPct val="110000"/>
              </a:lnSpc>
              <a:spcBef>
                <a:spcPts val="0"/>
              </a:spcBef>
              <a:spcAft>
                <a:spcPts val="0"/>
              </a:spcAft>
              <a:buNone/>
              <a:tabLst>
                <a:tab pos="5760720" algn="l"/>
              </a:tabLst>
            </a:pPr>
            <a:r>
              <a:rPr lang="en-GB" sz="12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Q: Do model estimates match the Key Population ‘workbook’ population sizes?</a:t>
            </a:r>
            <a:endParaRPr lang="en-US" sz="1200" b="1" dirty="0">
              <a:latin typeface="Calibri" panose="020F0502020204030204" pitchFamily="34" charset="0"/>
              <a:ea typeface="Garamond" panose="02020404030301010803" pitchFamily="18" charset="0"/>
              <a:cs typeface="Calibri" panose="020F0502020204030204" pitchFamily="34" charset="0"/>
            </a:endParaRPr>
          </a:p>
          <a:p>
            <a:pPr marL="285750" indent="-285750">
              <a:lnSpc>
                <a:spcPct val="120000"/>
              </a:lnSpc>
              <a:spcBef>
                <a:spcPts val="0"/>
              </a:spcBef>
              <a:buSzPct val="100000"/>
              <a:tabLst>
                <a:tab pos="5760720" algn="l"/>
              </a:tabLst>
            </a:pPr>
            <a:r>
              <a:rPr lang="en-GB" sz="1200" dirty="0">
                <a:solidFill>
                  <a:srgbClr val="212121"/>
                </a:solidFill>
                <a:latin typeface="Calibri" panose="020F0502020204030204" pitchFamily="34" charset="0"/>
                <a:cs typeface="Calibri" panose="020F0502020204030204" pitchFamily="34" charset="0"/>
              </a:rPr>
              <a:t>Work is underway to be able to scale national KP population size estimates to the workbook, it is anticipated that during the estimates process, if a KP workbook is available, it will be used to scale national KP population sizes within the tool.</a:t>
            </a:r>
            <a:endParaRPr lang="en-US" sz="1200" dirty="0">
              <a:solidFill>
                <a:srgbClr val="212121"/>
              </a:solidFill>
              <a:latin typeface="Calibri" panose="020F0502020204030204" pitchFamily="34" charset="0"/>
              <a:cs typeface="Calibri" panose="020F0502020204030204" pitchFamily="34" charset="0"/>
            </a:endParaRPr>
          </a:p>
          <a:p>
            <a:pPr marL="0" marR="0" indent="0">
              <a:lnSpc>
                <a:spcPct val="110000"/>
              </a:lnSpc>
              <a:spcBef>
                <a:spcPts val="0"/>
              </a:spcBef>
              <a:spcAft>
                <a:spcPts val="0"/>
              </a:spcAft>
              <a:buNone/>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10000"/>
              </a:lnSpc>
              <a:spcBef>
                <a:spcPts val="0"/>
              </a:spcBef>
              <a:spcAft>
                <a:spcPts val="0"/>
              </a:spcAft>
              <a:buNone/>
            </a:pPr>
            <a:r>
              <a:rPr lang="en-GB" sz="1200" b="1"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Q: What is the Naomi Model? </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20000"/>
              </a:lnSpc>
              <a:spcBef>
                <a:spcPts val="0"/>
              </a:spcBef>
              <a:buSzPct val="100000"/>
            </a:pPr>
            <a:r>
              <a:rPr lang="en-GB" sz="1200" dirty="0">
                <a:solidFill>
                  <a:srgbClr val="212121"/>
                </a:solidFill>
                <a:latin typeface="Calibri" panose="020F0502020204030204" pitchFamily="34" charset="0"/>
                <a:cs typeface="Calibri" panose="020F0502020204030204" pitchFamily="34" charset="0"/>
              </a:rPr>
              <a:t>Naomi is a Bayesian small-area estimation model, which estimates the number of people living with HIV (PLHIV), antiretroviral treatment (ART) coverage and unmet need, and new HIV infections by district, or equivalent subnational administrative level.  The model presents the data stratified by subnational administrative units, sex, and five-year age groups.</a:t>
            </a:r>
            <a:endParaRPr lang="en-US" sz="1200" dirty="0">
              <a:solidFill>
                <a:srgbClr val="212121"/>
              </a:solidFill>
              <a:latin typeface="Calibri" panose="020F0502020204030204" pitchFamily="34" charset="0"/>
              <a:cs typeface="Calibri" panose="020F0502020204030204" pitchFamily="34" charset="0"/>
            </a:endParaRPr>
          </a:p>
          <a:p>
            <a:pPr marL="285750" lvl="0" indent="-285750">
              <a:lnSpc>
                <a:spcPct val="120000"/>
              </a:lnSpc>
              <a:spcBef>
                <a:spcPts val="0"/>
              </a:spcBef>
              <a:buSzPct val="100000"/>
            </a:pPr>
            <a:r>
              <a:rPr lang="en-GB" sz="1200" dirty="0">
                <a:solidFill>
                  <a:srgbClr val="212121"/>
                </a:solidFill>
                <a:latin typeface="Calibri" panose="020F0502020204030204" pitchFamily="34" charset="0"/>
                <a:cs typeface="Calibri" panose="020F0502020204030204" pitchFamily="34" charset="0"/>
              </a:rPr>
              <a:t>For more information on the Naomi model, please see the article Naomi: a new modelling tool for estimating HIV epidemic indicators at the district level in sub-Saharan Africa by Eaton JW et al. Journal of the International AIDS Society 2021, 24(S5):e25788. </a:t>
            </a:r>
            <a:endParaRPr lang="en-US" sz="1200" dirty="0">
              <a:solidFill>
                <a:srgbClr val="212121"/>
              </a:solidFill>
              <a:latin typeface="Calibri" panose="020F0502020204030204" pitchFamily="34" charset="0"/>
              <a:cs typeface="Calibri" panose="020F0502020204030204" pitchFamily="34" charset="0"/>
            </a:endParaRPr>
          </a:p>
          <a:p>
            <a:pPr marL="285750" lvl="0" indent="-285750">
              <a:lnSpc>
                <a:spcPct val="120000"/>
              </a:lnSpc>
              <a:spcBef>
                <a:spcPts val="0"/>
              </a:spcBef>
              <a:buSzPct val="100000"/>
            </a:pPr>
            <a:r>
              <a:rPr lang="en-GB" sz="1200" dirty="0">
                <a:solidFill>
                  <a:srgbClr val="212121"/>
                </a:solidFill>
                <a:latin typeface="Calibri" panose="020F0502020204030204" pitchFamily="34" charset="0"/>
                <a:cs typeface="Calibri" panose="020F0502020204030204" pitchFamily="34" charset="0"/>
              </a:rPr>
              <a:t>The development of the data viewer for Naomi is led by UNAIDS, Avenir Health, Imperial College London and the UNAIDS Reference Group on Estimates, Models and Projections.</a:t>
            </a:r>
            <a:endParaRPr lang="en-US" sz="1200" dirty="0">
              <a:solidFill>
                <a:srgbClr val="212121"/>
              </a:solidFill>
              <a:latin typeface="Calibri" panose="020F0502020204030204" pitchFamily="34" charset="0"/>
              <a:cs typeface="Calibri" panose="020F0502020204030204" pitchFamily="34" charset="0"/>
            </a:endParaRPr>
          </a:p>
          <a:p>
            <a:pPr marL="285750" lvl="0" indent="-285750">
              <a:lnSpc>
                <a:spcPct val="120000"/>
              </a:lnSpc>
              <a:spcBef>
                <a:spcPts val="0"/>
              </a:spcBef>
              <a:buSzPct val="100000"/>
            </a:pPr>
            <a:r>
              <a:rPr lang="en-GB" sz="1200" dirty="0">
                <a:solidFill>
                  <a:srgbClr val="212121"/>
                </a:solidFill>
                <a:latin typeface="Calibri" panose="020F0502020204030204" pitchFamily="34" charset="0"/>
                <a:cs typeface="Calibri" panose="020F0502020204030204" pitchFamily="34" charset="0"/>
              </a:rPr>
              <a:t>You can find the data viewer here: https://</a:t>
            </a:r>
            <a:r>
              <a:rPr lang="en-GB" sz="1200" dirty="0" err="1">
                <a:solidFill>
                  <a:srgbClr val="212121"/>
                </a:solidFill>
                <a:latin typeface="Calibri" panose="020F0502020204030204" pitchFamily="34" charset="0"/>
                <a:cs typeface="Calibri" panose="020F0502020204030204" pitchFamily="34" charset="0"/>
              </a:rPr>
              <a:t>naomi-spectrum.unaids.org</a:t>
            </a:r>
            <a:r>
              <a:rPr lang="en-GB" sz="1200" dirty="0">
                <a:solidFill>
                  <a:srgbClr val="212121"/>
                </a:solidFill>
                <a:latin typeface="Calibri" panose="020F0502020204030204" pitchFamily="34" charset="0"/>
                <a:cs typeface="Calibri" panose="020F0502020204030204" pitchFamily="34" charset="0"/>
              </a:rPr>
              <a:t>/</a:t>
            </a:r>
            <a:endParaRPr lang="en-US" sz="1200" dirty="0">
              <a:solidFill>
                <a:srgbClr val="212121"/>
              </a:solidFill>
              <a:latin typeface="Calibri" panose="020F0502020204030204" pitchFamily="34" charset="0"/>
              <a:cs typeface="Calibri" panose="020F0502020204030204" pitchFamily="34" charset="0"/>
            </a:endParaRPr>
          </a:p>
          <a:p>
            <a:pPr marL="0" marR="0" indent="0">
              <a:lnSpc>
                <a:spcPct val="110000"/>
              </a:lnSpc>
              <a:spcBef>
                <a:spcPts val="0"/>
              </a:spcBef>
              <a:spcAft>
                <a:spcPts val="0"/>
              </a:spcAft>
              <a:buNone/>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10000"/>
              </a:lnSpc>
              <a:spcBef>
                <a:spcPts val="0"/>
              </a:spcBef>
              <a:spcAft>
                <a:spcPts val="0"/>
              </a:spcAft>
              <a:buNone/>
            </a:pPr>
            <a:r>
              <a:rPr lang="en-GB" sz="1200" b="1"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Q: Should the estimate of new infections by district be similar to what we observe in Naomi? </a:t>
            </a:r>
            <a:endParaRPr lang="en-US" sz="1200" b="1" dirty="0">
              <a:latin typeface="Calibri" panose="020F0502020204030204" pitchFamily="34" charset="0"/>
              <a:ea typeface="Garamond" panose="02020404030301010803" pitchFamily="18" charset="0"/>
              <a:cs typeface="Calibri" panose="020F0502020204030204" pitchFamily="34" charset="0"/>
            </a:endParaRPr>
          </a:p>
          <a:p>
            <a:pPr marL="285750" indent="-285750">
              <a:lnSpc>
                <a:spcPct val="120000"/>
              </a:lnSpc>
              <a:spcBef>
                <a:spcPts val="0"/>
              </a:spcBef>
              <a:buSzPct val="100000"/>
            </a:pPr>
            <a:r>
              <a:rPr lang="en-GB" sz="1200" dirty="0">
                <a:solidFill>
                  <a:srgbClr val="212121"/>
                </a:solidFill>
                <a:latin typeface="Calibri" panose="020F0502020204030204" pitchFamily="34" charset="0"/>
                <a:cs typeface="Calibri" panose="020F0502020204030204" pitchFamily="34" charset="0"/>
              </a:rPr>
              <a:t>Yes, they should match exactly to what we observe in Naomi. Additionally, Naomi provides the following inputs to the SHIPP Tool: total population, HIV incidence, HIV prevalence, new infections and the number of people living with HIV (disaggregated by age, sex and district). The overall estimates by age, sex and district are identical to the Naomi model results.  </a:t>
            </a:r>
            <a:endParaRPr lang="en-US" sz="1200" dirty="0">
              <a:solidFill>
                <a:srgbClr val="212121"/>
              </a:solidFill>
              <a:latin typeface="Calibri" panose="020F0502020204030204" pitchFamily="34" charset="0"/>
              <a:cs typeface="Calibri" panose="020F0502020204030204" pitchFamily="34" charset="0"/>
            </a:endParaRPr>
          </a:p>
          <a:p>
            <a:pPr marL="285750" indent="-285750">
              <a:lnSpc>
                <a:spcPct val="120000"/>
              </a:lnSpc>
              <a:spcBef>
                <a:spcPts val="0"/>
              </a:spcBef>
              <a:buSzPct val="100000"/>
            </a:pPr>
            <a:r>
              <a:rPr lang="en-GB" sz="1200" dirty="0">
                <a:solidFill>
                  <a:srgbClr val="212121"/>
                </a:solidFill>
                <a:latin typeface="Calibri" panose="020F0502020204030204" pitchFamily="34" charset="0"/>
                <a:cs typeface="Calibri" panose="020F0502020204030204" pitchFamily="34" charset="0"/>
              </a:rPr>
              <a:t>The addition the SHIPP tool makes is to integrate sexual behavioural data in order to further disaggregate HIV estimates by behavioural categories. This helps to identify priority sub-populations for differentiated HIV prevention (e.g., to plan the most intensive prevention for the highest risk groups).</a:t>
            </a:r>
            <a:endParaRPr lang="en-US" sz="1200" dirty="0">
              <a:solidFill>
                <a:srgbClr val="21212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598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preadsheet&#10;&#10;Description automatically generated with medium confidence">
            <a:extLst>
              <a:ext uri="{FF2B5EF4-FFF2-40B4-BE49-F238E27FC236}">
                <a16:creationId xmlns:a16="http://schemas.microsoft.com/office/drawing/2014/main" id="{E36717F9-CC6C-4DAC-FA8B-93E544641838}"/>
              </a:ext>
            </a:extLst>
          </p:cNvPr>
          <p:cNvPicPr>
            <a:picLocks noGrp="1" noChangeAspect="1"/>
          </p:cNvPicPr>
          <p:nvPr>
            <p:ph idx="1"/>
          </p:nvPr>
        </p:nvPicPr>
        <p:blipFill>
          <a:blip r:embed="rId2"/>
          <a:stretch>
            <a:fillRect/>
          </a:stretch>
        </p:blipFill>
        <p:spPr>
          <a:xfrm>
            <a:off x="528320" y="1520825"/>
            <a:ext cx="6893559" cy="4351338"/>
          </a:xfrm>
        </p:spPr>
      </p:pic>
      <p:sp>
        <p:nvSpPr>
          <p:cNvPr id="10" name="Rectangle 9">
            <a:extLst>
              <a:ext uri="{FF2B5EF4-FFF2-40B4-BE49-F238E27FC236}">
                <a16:creationId xmlns:a16="http://schemas.microsoft.com/office/drawing/2014/main" id="{DEE2A55F-E982-411E-2908-6CA88E2AE612}"/>
              </a:ext>
            </a:extLst>
          </p:cNvPr>
          <p:cNvSpPr/>
          <p:nvPr/>
        </p:nvSpPr>
        <p:spPr>
          <a:xfrm>
            <a:off x="463584" y="2363132"/>
            <a:ext cx="7345230" cy="744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C026F0-531A-9688-D3E7-69FA4772E789}"/>
              </a:ext>
            </a:extLst>
          </p:cNvPr>
          <p:cNvSpPr/>
          <p:nvPr/>
        </p:nvSpPr>
        <p:spPr>
          <a:xfrm>
            <a:off x="463584" y="3056895"/>
            <a:ext cx="7345230" cy="744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631BB4-A991-754C-4886-D616A76A2CBF}"/>
              </a:ext>
            </a:extLst>
          </p:cNvPr>
          <p:cNvSpPr/>
          <p:nvPr/>
        </p:nvSpPr>
        <p:spPr>
          <a:xfrm>
            <a:off x="463584" y="3763956"/>
            <a:ext cx="7345230" cy="744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481B33-9045-C752-FEAD-301AA2030E00}"/>
              </a:ext>
            </a:extLst>
          </p:cNvPr>
          <p:cNvSpPr/>
          <p:nvPr/>
        </p:nvSpPr>
        <p:spPr>
          <a:xfrm>
            <a:off x="463584" y="5161685"/>
            <a:ext cx="7345230" cy="744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spreadsheet&#10;&#10;Description automatically generated with medium confidence">
            <a:extLst>
              <a:ext uri="{FF2B5EF4-FFF2-40B4-BE49-F238E27FC236}">
                <a16:creationId xmlns:a16="http://schemas.microsoft.com/office/drawing/2014/main" id="{F5CE733B-8430-DF84-5054-6A83E3FE1989}"/>
              </a:ext>
            </a:extLst>
          </p:cNvPr>
          <p:cNvPicPr>
            <a:picLocks noChangeAspect="1"/>
          </p:cNvPicPr>
          <p:nvPr/>
        </p:nvPicPr>
        <p:blipFill>
          <a:blip r:embed="rId3"/>
          <a:stretch>
            <a:fillRect/>
          </a:stretch>
        </p:blipFill>
        <p:spPr>
          <a:xfrm>
            <a:off x="4254500" y="3868566"/>
            <a:ext cx="7772400" cy="2624309"/>
          </a:xfrm>
          <a:prstGeom prst="rect">
            <a:avLst/>
          </a:prstGeom>
        </p:spPr>
      </p:pic>
      <p:pic>
        <p:nvPicPr>
          <p:cNvPr id="9" name="Picture 8" descr="A picture containing screenshot, text, design&#10;&#10;Description automatically generated">
            <a:extLst>
              <a:ext uri="{FF2B5EF4-FFF2-40B4-BE49-F238E27FC236}">
                <a16:creationId xmlns:a16="http://schemas.microsoft.com/office/drawing/2014/main" id="{CD35CDDA-37BE-94D7-7ABF-93FE7F2B91DB}"/>
              </a:ext>
            </a:extLst>
          </p:cNvPr>
          <p:cNvPicPr>
            <a:picLocks noChangeAspect="1"/>
          </p:cNvPicPr>
          <p:nvPr/>
        </p:nvPicPr>
        <p:blipFill>
          <a:blip r:embed="rId4"/>
          <a:stretch>
            <a:fillRect/>
          </a:stretch>
        </p:blipFill>
        <p:spPr>
          <a:xfrm>
            <a:off x="4254500" y="66163"/>
            <a:ext cx="7772400" cy="3630331"/>
          </a:xfrm>
          <a:prstGeom prst="rect">
            <a:avLst/>
          </a:prstGeom>
        </p:spPr>
      </p:pic>
      <p:sp>
        <p:nvSpPr>
          <p:cNvPr id="6" name="TextBox 5">
            <a:extLst>
              <a:ext uri="{FF2B5EF4-FFF2-40B4-BE49-F238E27FC236}">
                <a16:creationId xmlns:a16="http://schemas.microsoft.com/office/drawing/2014/main" id="{D3484BB5-E03A-766D-3F3D-1F8A38CB4C1A}"/>
              </a:ext>
            </a:extLst>
          </p:cNvPr>
          <p:cNvSpPr txBox="1"/>
          <p:nvPr/>
        </p:nvSpPr>
        <p:spPr>
          <a:xfrm>
            <a:off x="2319130" y="1441313"/>
            <a:ext cx="1935370" cy="369332"/>
          </a:xfrm>
          <a:prstGeom prst="rect">
            <a:avLst/>
          </a:prstGeom>
          <a:solidFill>
            <a:schemeClr val="bg1"/>
          </a:solidFill>
          <a:ln>
            <a:noFill/>
          </a:ln>
        </p:spPr>
        <p:txBody>
          <a:bodyPr wrap="square" rtlCol="0">
            <a:spAutoFit/>
          </a:bodyPr>
          <a:lstStyle/>
          <a:p>
            <a:endParaRPr lang="fr-FR" dirty="0"/>
          </a:p>
        </p:txBody>
      </p:sp>
    </p:spTree>
    <p:extLst>
      <p:ext uri="{BB962C8B-B14F-4D97-AF65-F5344CB8AC3E}">
        <p14:creationId xmlns:p14="http://schemas.microsoft.com/office/powerpoint/2010/main" val="141758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B893-A157-2702-5CA1-07FEDC5EFE4B}"/>
              </a:ext>
            </a:extLst>
          </p:cNvPr>
          <p:cNvSpPr>
            <a:spLocks noGrp="1"/>
          </p:cNvSpPr>
          <p:nvPr>
            <p:ph type="title"/>
          </p:nvPr>
        </p:nvSpPr>
        <p:spPr/>
        <p:txBody>
          <a:bodyPr/>
          <a:lstStyle/>
          <a:p>
            <a:r>
              <a:rPr lang="en-US" dirty="0"/>
              <a:t>Frequently Asked Questions about the SHIPP tool (3)</a:t>
            </a:r>
          </a:p>
        </p:txBody>
      </p:sp>
      <p:sp>
        <p:nvSpPr>
          <p:cNvPr id="3" name="Content Placeholder 2">
            <a:extLst>
              <a:ext uri="{FF2B5EF4-FFF2-40B4-BE49-F238E27FC236}">
                <a16:creationId xmlns:a16="http://schemas.microsoft.com/office/drawing/2014/main" id="{38463EFD-91C9-15FE-5947-36F181CB9A69}"/>
              </a:ext>
            </a:extLst>
          </p:cNvPr>
          <p:cNvSpPr>
            <a:spLocks noGrp="1"/>
          </p:cNvSpPr>
          <p:nvPr>
            <p:ph idx="1"/>
          </p:nvPr>
        </p:nvSpPr>
        <p:spPr>
          <a:xfrm>
            <a:off x="231229" y="1825625"/>
            <a:ext cx="11634950" cy="4351338"/>
          </a:xfrm>
        </p:spPr>
        <p:txBody>
          <a:bodyPr>
            <a:noAutofit/>
          </a:bodyPr>
          <a:lstStyle/>
          <a:p>
            <a:pPr marL="0" marR="0" indent="0">
              <a:spcBef>
                <a:spcPts val="0"/>
              </a:spcBef>
              <a:spcAft>
                <a:spcPts val="0"/>
              </a:spcAft>
              <a:buNone/>
            </a:pPr>
            <a:r>
              <a:rPr lang="en-GB" sz="1200" b="1"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Why does the SHIPP Tool pool data from Naomi and not other models like Spectrum or </a:t>
            </a:r>
            <a:r>
              <a:rPr lang="en-GB" sz="1200" b="1" dirty="0" err="1">
                <a:solidFill>
                  <a:srgbClr val="212121"/>
                </a:solidFill>
                <a:effectLst/>
                <a:latin typeface="Calibri" panose="020F0502020204030204" pitchFamily="34" charset="0"/>
                <a:ea typeface="Garamond" panose="02020404030301010803" pitchFamily="18" charset="0"/>
                <a:cs typeface="Calibri" panose="020F0502020204030204" pitchFamily="34" charset="0"/>
              </a:rPr>
              <a:t>Thembisa</a:t>
            </a:r>
            <a:r>
              <a:rPr lang="en-GB" sz="1200" b="1"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00000"/>
              </a:lnSpc>
              <a:spcBef>
                <a:spcPts val="0"/>
              </a:spcBef>
              <a:buSzPct val="100000"/>
            </a:pPr>
            <a:r>
              <a:rPr lang="en-GB" sz="1100" dirty="0">
                <a:solidFill>
                  <a:srgbClr val="212121"/>
                </a:solidFill>
                <a:latin typeface="Calibri" panose="020F0502020204030204" pitchFamily="34" charset="0"/>
                <a:cs typeface="Calibri" panose="020F0502020204030204" pitchFamily="34" charset="0"/>
              </a:rPr>
              <a:t>The main reason that we are pulling data from the Naomi model is to have district-level estimates. The lowest level of geographical information for </a:t>
            </a:r>
            <a:r>
              <a:rPr lang="en-GB" sz="1100" dirty="0" err="1">
                <a:solidFill>
                  <a:srgbClr val="212121"/>
                </a:solidFill>
                <a:latin typeface="Calibri" panose="020F0502020204030204" pitchFamily="34" charset="0"/>
                <a:cs typeface="Calibri" panose="020F0502020204030204" pitchFamily="34" charset="0"/>
              </a:rPr>
              <a:t>Thembisa</a:t>
            </a:r>
            <a:r>
              <a:rPr lang="en-GB" sz="1100" dirty="0">
                <a:solidFill>
                  <a:srgbClr val="212121"/>
                </a:solidFill>
                <a:latin typeface="Calibri" panose="020F0502020204030204" pitchFamily="34" charset="0"/>
                <a:cs typeface="Calibri" panose="020F0502020204030204" pitchFamily="34" charset="0"/>
              </a:rPr>
              <a:t> (South Africa-specific) is provincial and for Spectrum (all countries) is national. </a:t>
            </a:r>
            <a:endParaRPr lang="en-US" sz="1100" dirty="0">
              <a:solidFill>
                <a:srgbClr val="212121"/>
              </a:solidFill>
              <a:latin typeface="Calibri" panose="020F0502020204030204" pitchFamily="34" charset="0"/>
              <a:cs typeface="Calibri" panose="020F0502020204030204" pitchFamily="34" charset="0"/>
            </a:endParaRPr>
          </a:p>
          <a:p>
            <a:pPr marL="285750" lvl="0" indent="-285750">
              <a:lnSpc>
                <a:spcPct val="100000"/>
              </a:lnSpc>
              <a:spcBef>
                <a:spcPts val="0"/>
              </a:spcBef>
              <a:buSzPct val="100000"/>
            </a:pPr>
            <a:r>
              <a:rPr lang="en-GB" sz="1100" dirty="0">
                <a:solidFill>
                  <a:srgbClr val="212121"/>
                </a:solidFill>
                <a:latin typeface="Calibri" panose="020F0502020204030204" pitchFamily="34" charset="0"/>
                <a:cs typeface="Calibri" panose="020F0502020204030204" pitchFamily="34" charset="0"/>
              </a:rPr>
              <a:t>Because the Naomi model is calibrated to the </a:t>
            </a:r>
            <a:r>
              <a:rPr lang="en-GB" sz="1100" dirty="0" err="1">
                <a:solidFill>
                  <a:srgbClr val="212121"/>
                </a:solidFill>
                <a:latin typeface="Calibri" panose="020F0502020204030204" pitchFamily="34" charset="0"/>
                <a:cs typeface="Calibri" panose="020F0502020204030204" pitchFamily="34" charset="0"/>
              </a:rPr>
              <a:t>Thembisa</a:t>
            </a:r>
            <a:r>
              <a:rPr lang="en-GB" sz="1100" dirty="0">
                <a:solidFill>
                  <a:srgbClr val="212121"/>
                </a:solidFill>
                <a:latin typeface="Calibri" panose="020F0502020204030204" pitchFamily="34" charset="0"/>
                <a:cs typeface="Calibri" panose="020F0502020204030204" pitchFamily="34" charset="0"/>
              </a:rPr>
              <a:t> model (in the case of South Africa) and to Spectrum (in the case of other countries), the estimate </a:t>
            </a:r>
          </a:p>
          <a:p>
            <a:pPr marL="285750" lvl="0" indent="-285750">
              <a:lnSpc>
                <a:spcPct val="100000"/>
              </a:lnSpc>
              <a:spcBef>
                <a:spcPts val="0"/>
              </a:spcBef>
              <a:buSzPct val="100000"/>
            </a:pPr>
            <a:r>
              <a:rPr lang="en-GB" sz="1100" dirty="0">
                <a:solidFill>
                  <a:srgbClr val="212121"/>
                </a:solidFill>
                <a:latin typeface="Calibri" panose="020F0502020204030204" pitchFamily="34" charset="0"/>
                <a:cs typeface="Calibri" panose="020F0502020204030204" pitchFamily="34" charset="0"/>
              </a:rPr>
              <a:t>in the SHIPP Tool are also aligned with </a:t>
            </a:r>
            <a:r>
              <a:rPr lang="en-GB" sz="1100" dirty="0" err="1">
                <a:solidFill>
                  <a:srgbClr val="212121"/>
                </a:solidFill>
                <a:latin typeface="Calibri" panose="020F0502020204030204" pitchFamily="34" charset="0"/>
                <a:cs typeface="Calibri" panose="020F0502020204030204" pitchFamily="34" charset="0"/>
              </a:rPr>
              <a:t>Thembisa</a:t>
            </a:r>
            <a:r>
              <a:rPr lang="en-GB" sz="1100" dirty="0">
                <a:solidFill>
                  <a:srgbClr val="212121"/>
                </a:solidFill>
                <a:latin typeface="Calibri" panose="020F0502020204030204" pitchFamily="34" charset="0"/>
                <a:cs typeface="Calibri" panose="020F0502020204030204" pitchFamily="34" charset="0"/>
              </a:rPr>
              <a:t> and Spectrum. </a:t>
            </a:r>
            <a:endParaRPr lang="en-US" sz="1100" dirty="0">
              <a:solidFill>
                <a:srgbClr val="212121"/>
              </a:solidFill>
              <a:latin typeface="Calibri" panose="020F0502020204030204" pitchFamily="34" charset="0"/>
              <a:cs typeface="Calibri" panose="020F0502020204030204" pitchFamily="34" charset="0"/>
            </a:endParaRPr>
          </a:p>
          <a:p>
            <a:pPr marL="0" marR="0" indent="0">
              <a:spcBef>
                <a:spcPts val="0"/>
              </a:spcBef>
              <a:spcAft>
                <a:spcPts val="0"/>
              </a:spcAft>
              <a:buNone/>
            </a:pPr>
            <a:endParaRPr lang="en-GB" sz="1200" dirty="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0"/>
              </a:spcAft>
              <a:buNone/>
            </a:pPr>
            <a:endParaRPr lang="en-GB" sz="1200" b="1" dirty="0">
              <a:solidFill>
                <a:srgbClr val="212121"/>
              </a:solidFill>
              <a:effectLst/>
              <a:latin typeface="Calibri" panose="020F0502020204030204" pitchFamily="34" charset="0"/>
              <a:ea typeface="Garamond" panose="02020404030301010803" pitchFamily="18" charset="0"/>
              <a:cs typeface="Calibri" panose="020F0502020204030204" pitchFamily="34" charset="0"/>
            </a:endParaRPr>
          </a:p>
          <a:p>
            <a:pPr marL="0" marR="0" indent="0">
              <a:spcBef>
                <a:spcPts val="0"/>
              </a:spcBef>
              <a:spcAft>
                <a:spcPts val="0"/>
              </a:spcAft>
              <a:buNone/>
            </a:pPr>
            <a:r>
              <a:rPr lang="en-GB" sz="1200" b="1"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Q: What is the data source for the population size estimates and HIV prevalence for Key Populations?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0000"/>
              </a:lnSpc>
              <a:spcBef>
                <a:spcPts val="0"/>
              </a:spcBef>
              <a:buSzPct val="100000"/>
            </a:pPr>
            <a:r>
              <a:rPr lang="en-GB" sz="1100" dirty="0">
                <a:solidFill>
                  <a:srgbClr val="212121"/>
                </a:solidFill>
                <a:latin typeface="Calibri" panose="020F0502020204030204" pitchFamily="34" charset="0"/>
                <a:cs typeface="Calibri" panose="020F0502020204030204" pitchFamily="34" charset="0"/>
              </a:rPr>
              <a:t>The estimates come from the work of a team lead by Oli Stevens at Imperial College London and UNAIDS. They have synthesised available data on population sizes, HIV prevalence and ART coverage for KPs in sub-Saharan Africa to develop a small area estimation model to output KP estimates at an Admin-1 level (i.e., province, state, district or municipality, depending on the country; see next question). </a:t>
            </a:r>
            <a:endParaRPr lang="en-US" sz="1100" dirty="0">
              <a:solidFill>
                <a:srgbClr val="212121"/>
              </a:solidFill>
              <a:latin typeface="Calibri" panose="020F0502020204030204" pitchFamily="34" charset="0"/>
              <a:cs typeface="Calibri" panose="020F0502020204030204" pitchFamily="34" charset="0"/>
            </a:endParaRPr>
          </a:p>
          <a:p>
            <a:pPr marL="285750" indent="-285750">
              <a:lnSpc>
                <a:spcPct val="100000"/>
              </a:lnSpc>
              <a:spcBef>
                <a:spcPts val="0"/>
              </a:spcBef>
              <a:buSzPct val="100000"/>
            </a:pPr>
            <a:r>
              <a:rPr lang="en-GB" sz="1100" dirty="0">
                <a:solidFill>
                  <a:srgbClr val="212121"/>
                </a:solidFill>
                <a:latin typeface="Calibri" panose="020F0502020204030204" pitchFamily="34" charset="0"/>
                <a:cs typeface="Calibri" panose="020F0502020204030204" pitchFamily="34" charset="0"/>
              </a:rPr>
              <a:t>Available data used to build the model includes: The UNAIDS Global AIDS Monitoring &amp; Key Population Atlas, the CDC Surveillance Database, the GFATM Surveillance Database, Peer-reviewed sources such as the </a:t>
            </a:r>
            <a:r>
              <a:rPr lang="en-GB" sz="1100" dirty="0" err="1">
                <a:solidFill>
                  <a:srgbClr val="212121"/>
                </a:solidFill>
                <a:latin typeface="Calibri" panose="020F0502020204030204" pitchFamily="34" charset="0"/>
                <a:cs typeface="Calibri" panose="020F0502020204030204" pitchFamily="34" charset="0"/>
              </a:rPr>
              <a:t>Global.HIV</a:t>
            </a:r>
            <a:r>
              <a:rPr lang="en-GB" sz="1100" dirty="0">
                <a:solidFill>
                  <a:srgbClr val="212121"/>
                </a:solidFill>
                <a:latin typeface="Calibri" panose="020F0502020204030204" pitchFamily="34" charset="0"/>
                <a:cs typeface="Calibri" panose="020F0502020204030204" pitchFamily="34" charset="0"/>
              </a:rPr>
              <a:t> and a systematic review by Degenhardt et al on people who inject drugs (PWID) systematic review.</a:t>
            </a:r>
            <a:endParaRPr lang="en-US" sz="1100" dirty="0">
              <a:solidFill>
                <a:srgbClr val="212121"/>
              </a:solidFill>
              <a:latin typeface="Calibri" panose="020F0502020204030204" pitchFamily="34" charset="0"/>
              <a:cs typeface="Calibri" panose="020F0502020204030204" pitchFamily="34" charset="0"/>
            </a:endParaRPr>
          </a:p>
          <a:p>
            <a:pPr marL="285750" indent="-285750">
              <a:lnSpc>
                <a:spcPct val="100000"/>
              </a:lnSpc>
              <a:spcBef>
                <a:spcPts val="0"/>
              </a:spcBef>
              <a:buSzPct val="100000"/>
            </a:pPr>
            <a:r>
              <a:rPr lang="en-GB" sz="1100" dirty="0">
                <a:solidFill>
                  <a:srgbClr val="212121"/>
                </a:solidFill>
                <a:latin typeface="Calibri" panose="020F0502020204030204" pitchFamily="34" charset="0"/>
                <a:cs typeface="Calibri" panose="020F0502020204030204" pitchFamily="34" charset="0"/>
              </a:rPr>
              <a:t>Based on the year and geography that the data were collected in, population size estimates are matched to a geography by name and corresponding population in order to obtain a baseline of general population size to compare to. </a:t>
            </a:r>
            <a:endParaRPr lang="en-US" sz="1100" dirty="0">
              <a:solidFill>
                <a:srgbClr val="212121"/>
              </a:solidFill>
              <a:latin typeface="Calibri" panose="020F0502020204030204" pitchFamily="34" charset="0"/>
              <a:cs typeface="Calibri" panose="020F0502020204030204" pitchFamily="34" charset="0"/>
            </a:endParaRPr>
          </a:p>
          <a:p>
            <a:pPr marL="285750" indent="-285750">
              <a:lnSpc>
                <a:spcPct val="100000"/>
              </a:lnSpc>
              <a:spcBef>
                <a:spcPts val="0"/>
              </a:spcBef>
              <a:buSzPct val="100000"/>
            </a:pPr>
            <a:r>
              <a:rPr lang="en-GB" sz="1100" dirty="0">
                <a:solidFill>
                  <a:srgbClr val="212121"/>
                </a:solidFill>
                <a:latin typeface="Calibri" panose="020F0502020204030204" pitchFamily="34" charset="0"/>
                <a:cs typeface="Calibri" panose="020F0502020204030204" pitchFamily="34" charset="0"/>
              </a:rPr>
              <a:t>Currently the model provides estimates for 3 KPs: FSW, MSM, and PWID. </a:t>
            </a:r>
            <a:endParaRPr lang="en-US" sz="1100" dirty="0">
              <a:solidFill>
                <a:srgbClr val="212121"/>
              </a:solidFill>
              <a:latin typeface="Calibri" panose="020F0502020204030204" pitchFamily="34" charset="0"/>
              <a:cs typeface="Calibri" panose="020F0502020204030204" pitchFamily="34" charset="0"/>
            </a:endParaRPr>
          </a:p>
          <a:p>
            <a:pPr marL="285750" indent="-285750">
              <a:lnSpc>
                <a:spcPct val="100000"/>
              </a:lnSpc>
              <a:spcBef>
                <a:spcPts val="0"/>
              </a:spcBef>
              <a:buSzPct val="100000"/>
            </a:pPr>
            <a:r>
              <a:rPr lang="en-GB" sz="1100" dirty="0">
                <a:solidFill>
                  <a:srgbClr val="212121"/>
                </a:solidFill>
                <a:latin typeface="Calibri" panose="020F0502020204030204" pitchFamily="34" charset="0"/>
                <a:cs typeface="Calibri" panose="020F0502020204030204" pitchFamily="34" charset="0"/>
              </a:rPr>
              <a:t>To estimate the population size, the Stevens et al model incorporates: an overall fixed effect for the study method category (i.e., empirical, PLACE, mapping, other); a random effect for the specific study method; an intrinsic conditional autoregressive (ICAR) spatial smoothing random effect at Admin-1 level and a study random effect (IID). Stevens et </a:t>
            </a:r>
            <a:r>
              <a:rPr lang="en-GB" sz="1100" dirty="0" err="1">
                <a:solidFill>
                  <a:srgbClr val="212121"/>
                </a:solidFill>
                <a:latin typeface="Calibri" panose="020F0502020204030204" pitchFamily="34" charset="0"/>
                <a:cs typeface="Calibri" panose="020F0502020204030204" pitchFamily="34" charset="0"/>
              </a:rPr>
              <a:t>al’s</a:t>
            </a:r>
            <a:r>
              <a:rPr lang="en-GB" sz="1100" dirty="0">
                <a:solidFill>
                  <a:srgbClr val="212121"/>
                </a:solidFill>
                <a:latin typeface="Calibri" panose="020F0502020204030204" pitchFamily="34" charset="0"/>
                <a:cs typeface="Calibri" panose="020F0502020204030204" pitchFamily="34" charset="0"/>
              </a:rPr>
              <a:t> population size model specifically estimates urban proportions. When there is no information for a particular area, data is borrowed from neighbouring areas, that is, they are spatially correlated between admin-1 neighbours. </a:t>
            </a:r>
            <a:endParaRPr lang="en-US" sz="1100" dirty="0">
              <a:solidFill>
                <a:srgbClr val="212121"/>
              </a:solidFill>
              <a:latin typeface="Calibri" panose="020F0502020204030204" pitchFamily="34" charset="0"/>
              <a:cs typeface="Calibri" panose="020F0502020204030204" pitchFamily="34" charset="0"/>
            </a:endParaRPr>
          </a:p>
          <a:p>
            <a:pPr marL="285750" indent="-285750">
              <a:lnSpc>
                <a:spcPct val="100000"/>
              </a:lnSpc>
              <a:spcBef>
                <a:spcPts val="0"/>
              </a:spcBef>
              <a:buSzPct val="100000"/>
            </a:pPr>
            <a:r>
              <a:rPr lang="en-GB" sz="1100" dirty="0">
                <a:solidFill>
                  <a:srgbClr val="212121"/>
                </a:solidFill>
                <a:latin typeface="Calibri" panose="020F0502020204030204" pitchFamily="34" charset="0"/>
                <a:cs typeface="Calibri" panose="020F0502020204030204" pitchFamily="34" charset="0"/>
              </a:rPr>
              <a:t>There is limited empirical data on the urban to rural KP ratio but it is widely held that the urban proportion of KPs is greater in urban areas. The assumption in Oli’s model is that the KP size in rural areas is about 60% of what it is in urban areas. </a:t>
            </a:r>
            <a:endParaRPr lang="en-US" sz="1100" dirty="0">
              <a:solidFill>
                <a:srgbClr val="212121"/>
              </a:solidFill>
              <a:latin typeface="Calibri" panose="020F0502020204030204" pitchFamily="34" charset="0"/>
              <a:cs typeface="Calibri" panose="020F0502020204030204" pitchFamily="34" charset="0"/>
            </a:endParaRPr>
          </a:p>
          <a:p>
            <a:pPr marL="285750" indent="-285750">
              <a:lnSpc>
                <a:spcPct val="100000"/>
              </a:lnSpc>
              <a:spcBef>
                <a:spcPts val="0"/>
              </a:spcBef>
              <a:buSzPct val="100000"/>
            </a:pPr>
            <a:r>
              <a:rPr lang="en-GB" sz="1100" dirty="0">
                <a:solidFill>
                  <a:srgbClr val="212121"/>
                </a:solidFill>
                <a:latin typeface="Calibri" panose="020F0502020204030204" pitchFamily="34" charset="0"/>
                <a:cs typeface="Calibri" panose="020F0502020204030204" pitchFamily="34" charset="0"/>
              </a:rPr>
              <a:t>To estimate HIV prevalence, the Stevens et al model incorporates the following terms: a fixed effect to matched population prevalence for a given population group, year and admin-1; fixed effect for Region (e.g., west and central Africa vs, east and southern Africa); interaction between matched population HIV prevalence and region (to allow for the relationship between general population prevalence and KP prevalence to vary based on which region you are in); fixed effect for HIV status method (self-report vs laboratory) and a study random effect.  </a:t>
            </a:r>
          </a:p>
          <a:p>
            <a:pPr marL="0" marR="0" lvl="0" indent="0">
              <a:spcBef>
                <a:spcPts val="0"/>
              </a:spcBef>
              <a:spcAft>
                <a:spcPts val="0"/>
              </a:spcAft>
              <a:buSzPts val="700"/>
              <a:buNone/>
            </a:pPr>
            <a:endParaRPr lang="en-GB" sz="1200" b="1" dirty="0">
              <a:solidFill>
                <a:srgbClr val="212121"/>
              </a:solidFill>
              <a:latin typeface="Calibri" panose="020F0502020204030204" pitchFamily="34" charset="0"/>
              <a:ea typeface="Garamond" panose="02020404030301010803" pitchFamily="18" charset="0"/>
              <a:cs typeface="Calibri" panose="020F0502020204030204" pitchFamily="34" charset="0"/>
            </a:endParaRPr>
          </a:p>
          <a:p>
            <a:pPr marL="0" marR="0" lvl="0" indent="0">
              <a:spcBef>
                <a:spcPts val="0"/>
              </a:spcBef>
              <a:spcAft>
                <a:spcPts val="0"/>
              </a:spcAft>
              <a:buSzPts val="700"/>
              <a:buNone/>
            </a:pPr>
            <a:r>
              <a:rPr lang="en-GB" sz="1200" b="1"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Q: What does Admin-1 level mean?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0000"/>
              </a:lnSpc>
              <a:spcBef>
                <a:spcPts val="0"/>
              </a:spcBef>
              <a:buSzPct val="100000"/>
            </a:pPr>
            <a:r>
              <a:rPr lang="en-GB" sz="1100" dirty="0">
                <a:solidFill>
                  <a:srgbClr val="212121"/>
                </a:solidFill>
                <a:latin typeface="Calibri" panose="020F0502020204030204" pitchFamily="34" charset="0"/>
                <a:cs typeface="Calibri" panose="020F0502020204030204" pitchFamily="34" charset="0"/>
              </a:rPr>
              <a:t>Admin-1 level refers to the first level of spatial disaggregation in a country. It varies from country to country and can be: province, state, district or municipality. </a:t>
            </a:r>
            <a:endParaRPr lang="en-US" sz="1100" dirty="0">
              <a:solidFill>
                <a:srgbClr val="21212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4587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6F7AE-3CEB-A5E0-29F6-84C9F1270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D5AAB-E00F-908C-AC6A-745A36B8CB38}"/>
              </a:ext>
            </a:extLst>
          </p:cNvPr>
          <p:cNvSpPr>
            <a:spLocks noGrp="1"/>
          </p:cNvSpPr>
          <p:nvPr>
            <p:ph type="title"/>
          </p:nvPr>
        </p:nvSpPr>
        <p:spPr/>
        <p:txBody>
          <a:bodyPr/>
          <a:lstStyle/>
          <a:p>
            <a:r>
              <a:rPr lang="en-US" dirty="0"/>
              <a:t>Frequently Asked Questions about the SHIPP tool (4)</a:t>
            </a:r>
          </a:p>
        </p:txBody>
      </p:sp>
      <p:sp>
        <p:nvSpPr>
          <p:cNvPr id="3" name="Content Placeholder 2">
            <a:extLst>
              <a:ext uri="{FF2B5EF4-FFF2-40B4-BE49-F238E27FC236}">
                <a16:creationId xmlns:a16="http://schemas.microsoft.com/office/drawing/2014/main" id="{D30EA959-C608-6C2A-B3EC-04685A766071}"/>
              </a:ext>
            </a:extLst>
          </p:cNvPr>
          <p:cNvSpPr>
            <a:spLocks noGrp="1"/>
          </p:cNvSpPr>
          <p:nvPr>
            <p:ph idx="1"/>
          </p:nvPr>
        </p:nvSpPr>
        <p:spPr>
          <a:xfrm>
            <a:off x="325821" y="1825625"/>
            <a:ext cx="11571889" cy="4351338"/>
          </a:xfrm>
        </p:spPr>
        <p:txBody>
          <a:bodyPr>
            <a:normAutofit fontScale="77500" lnSpcReduction="20000"/>
          </a:bodyPr>
          <a:lstStyle/>
          <a:p>
            <a:pPr marL="0" indent="0">
              <a:lnSpc>
                <a:spcPct val="120000"/>
              </a:lnSpc>
              <a:spcBef>
                <a:spcPts val="0"/>
              </a:spcBef>
              <a:buSzPts val="700"/>
              <a:buNone/>
            </a:pPr>
            <a:r>
              <a:rPr lang="en-GB" sz="1900" b="1" dirty="0">
                <a:solidFill>
                  <a:srgbClr val="212121"/>
                </a:solidFill>
                <a:latin typeface="Calibri" panose="020F0502020204030204" pitchFamily="34" charset="0"/>
                <a:cs typeface="Calibri" panose="020F0502020204030204" pitchFamily="34" charset="0"/>
              </a:rPr>
              <a:t>Q: What is the data source for Key Population HIV incidence data? </a:t>
            </a:r>
          </a:p>
          <a:p>
            <a:pPr marL="342900">
              <a:lnSpc>
                <a:spcPct val="120000"/>
              </a:lnSpc>
              <a:spcBef>
                <a:spcPts val="0"/>
              </a:spcBef>
              <a:buSzPts val="700"/>
              <a:buFont typeface="Arial" panose="020B0604020202020204" pitchFamily="34" charset="0"/>
              <a:buChar char="●"/>
            </a:pPr>
            <a:r>
              <a:rPr lang="en-GB" sz="1900" dirty="0">
                <a:solidFill>
                  <a:srgbClr val="212121"/>
                </a:solidFill>
                <a:latin typeface="Calibri" panose="020F0502020204030204" pitchFamily="34" charset="0"/>
                <a:cs typeface="Calibri" panose="020F0502020204030204" pitchFamily="34" charset="0"/>
              </a:rPr>
              <a:t>For FSW, the SHIPP Tool utilizes a systematic review of age and sex-matched HIV incidence estimates among FSW relative to the general population in Jones &amp; Anderson et al </a:t>
            </a:r>
            <a:r>
              <a:rPr lang="en-GB" sz="1900" dirty="0" err="1">
                <a:solidFill>
                  <a:srgbClr val="212121"/>
                </a:solidFill>
                <a:latin typeface="Calibri" panose="020F0502020204030204" pitchFamily="34" charset="0"/>
                <a:cs typeface="Calibri" panose="020F0502020204030204" pitchFamily="34" charset="0"/>
              </a:rPr>
              <a:t>medRxiv</a:t>
            </a:r>
            <a:r>
              <a:rPr lang="en-GB" sz="1900" dirty="0">
                <a:solidFill>
                  <a:srgbClr val="212121"/>
                </a:solidFill>
                <a:latin typeface="Calibri" panose="020F0502020204030204" pitchFamily="34" charset="0"/>
                <a:cs typeface="Calibri" panose="020F0502020204030204" pitchFamily="34" charset="0"/>
              </a:rPr>
              <a:t> (</a:t>
            </a:r>
            <a:r>
              <a:rPr lang="en-GB" sz="1900" dirty="0">
                <a:solidFill>
                  <a:srgbClr val="21212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https://www.medrxiv.org/content/10.1101/2023.10.17.23297108v2.full.pdf</a:t>
            </a:r>
            <a:r>
              <a:rPr lang="en-GB" sz="1900" dirty="0">
                <a:solidFill>
                  <a:srgbClr val="212121"/>
                </a:solidFill>
                <a:latin typeface="Calibri" panose="020F0502020204030204" pitchFamily="34" charset="0"/>
                <a:cs typeface="Calibri" panose="020F0502020204030204" pitchFamily="34" charset="0"/>
              </a:rPr>
              <a:t>).</a:t>
            </a:r>
            <a:endParaRPr lang="en-US" sz="1900" dirty="0">
              <a:solidFill>
                <a:srgbClr val="212121"/>
              </a:solidFill>
              <a:latin typeface="Calibri" panose="020F0502020204030204" pitchFamily="34" charset="0"/>
              <a:cs typeface="Calibri" panose="020F0502020204030204" pitchFamily="34" charset="0"/>
            </a:endParaRPr>
          </a:p>
          <a:p>
            <a:pPr marL="342900">
              <a:lnSpc>
                <a:spcPct val="120000"/>
              </a:lnSpc>
              <a:spcBef>
                <a:spcPts val="0"/>
              </a:spcBef>
              <a:buSzPts val="700"/>
              <a:buFont typeface="Arial" panose="020B0604020202020204" pitchFamily="34" charset="0"/>
              <a:buChar char="●"/>
            </a:pPr>
            <a:r>
              <a:rPr lang="en-GB" sz="1900" dirty="0">
                <a:solidFill>
                  <a:srgbClr val="212121"/>
                </a:solidFill>
                <a:latin typeface="Calibri" panose="020F0502020204030204" pitchFamily="34" charset="0"/>
                <a:cs typeface="Calibri" panose="020F0502020204030204" pitchFamily="34" charset="0"/>
              </a:rPr>
              <a:t>For MSM and PWID, the SHIPP Tool utilizes the relative prevalence of HIV at an Admin-1 level in the Stevens et al </a:t>
            </a:r>
            <a:r>
              <a:rPr lang="en-GB" sz="1900" dirty="0" err="1">
                <a:solidFill>
                  <a:srgbClr val="212121"/>
                </a:solidFill>
                <a:latin typeface="Calibri" panose="020F0502020204030204" pitchFamily="34" charset="0"/>
                <a:cs typeface="Calibri" panose="020F0502020204030204" pitchFamily="34" charset="0"/>
              </a:rPr>
              <a:t>modeling</a:t>
            </a:r>
            <a:r>
              <a:rPr lang="en-GB" sz="1900" dirty="0">
                <a:solidFill>
                  <a:srgbClr val="212121"/>
                </a:solidFill>
                <a:latin typeface="Calibri" panose="020F0502020204030204" pitchFamily="34" charset="0"/>
                <a:cs typeface="Calibri" panose="020F0502020204030204" pitchFamily="34" charset="0"/>
              </a:rPr>
              <a:t> working described above to approximate relative incidence. These estimates are substantially lower for MSM than the relative incidence estimates calculated in a systematic review by </a:t>
            </a:r>
            <a:r>
              <a:rPr lang="en-GB" sz="1900" dirty="0" err="1">
                <a:solidFill>
                  <a:srgbClr val="212121"/>
                </a:solidFill>
                <a:latin typeface="Calibri" panose="020F0502020204030204" pitchFamily="34" charset="0"/>
                <a:cs typeface="Calibri" panose="020F0502020204030204" pitchFamily="34" charset="0"/>
              </a:rPr>
              <a:t>Stannah</a:t>
            </a:r>
            <a:r>
              <a:rPr lang="en-GB" sz="1900" dirty="0">
                <a:solidFill>
                  <a:srgbClr val="212121"/>
                </a:solidFill>
                <a:latin typeface="Calibri" panose="020F0502020204030204" pitchFamily="34" charset="0"/>
                <a:cs typeface="Calibri" panose="020F0502020204030204" pitchFamily="34" charset="0"/>
              </a:rPr>
              <a:t> et al </a:t>
            </a:r>
            <a:r>
              <a:rPr lang="en-GB" sz="1900" dirty="0" err="1">
                <a:solidFill>
                  <a:srgbClr val="212121"/>
                </a:solidFill>
                <a:latin typeface="Calibri" panose="020F0502020204030204" pitchFamily="34" charset="0"/>
                <a:cs typeface="Calibri" panose="020F0502020204030204" pitchFamily="34" charset="0"/>
              </a:rPr>
              <a:t>medRxiv</a:t>
            </a:r>
            <a:r>
              <a:rPr lang="en-GB" sz="1900" dirty="0">
                <a:solidFill>
                  <a:srgbClr val="212121"/>
                </a:solidFill>
                <a:latin typeface="Calibri" panose="020F0502020204030204" pitchFamily="34" charset="0"/>
                <a:cs typeface="Calibri" panose="020F0502020204030204" pitchFamily="34" charset="0"/>
              </a:rPr>
              <a:t> (</a:t>
            </a:r>
            <a:r>
              <a:rPr lang="en-GB" sz="1900" dirty="0">
                <a:solidFill>
                  <a:srgbClr val="21212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https://www.medrxiv.org/content/10.1101/2022.11.14.22282329v1</a:t>
            </a:r>
            <a:r>
              <a:rPr lang="en-GB" sz="1900" dirty="0">
                <a:solidFill>
                  <a:srgbClr val="212121"/>
                </a:solidFill>
                <a:latin typeface="Calibri" panose="020F0502020204030204" pitchFamily="34" charset="0"/>
                <a:cs typeface="Calibri" panose="020F0502020204030204" pitchFamily="34" charset="0"/>
              </a:rPr>
              <a:t>). UNAIDS analyses have found an inconsistency between empirical incidence and prevalence estimates among MSM, with empirical incidence estimates resulting in drastically higher HIV prevalence than is found in surveys of MSM. The hypotheses are that either empirical incidence estimates are increased due to the populations recruited in longitudinal incidence studies being substantially higher risk than most MSM, due to very young MSM experiencing a very short extremely high HIV risk period in their lives, or a further explanation. As a result, the SHIPP tool uses the prevalence ratio to approximate incidence rate ratio instead of empirical incidence estimates.</a:t>
            </a:r>
            <a:endParaRPr lang="en-US" sz="1900" dirty="0">
              <a:solidFill>
                <a:srgbClr val="212121"/>
              </a:solidFill>
              <a:latin typeface="Calibri" panose="020F0502020204030204" pitchFamily="34" charset="0"/>
              <a:cs typeface="Calibri" panose="020F0502020204030204" pitchFamily="34" charset="0"/>
            </a:endParaRPr>
          </a:p>
          <a:p>
            <a:pPr marL="0" indent="0">
              <a:lnSpc>
                <a:spcPct val="120000"/>
              </a:lnSpc>
              <a:spcBef>
                <a:spcPts val="0"/>
              </a:spcBef>
              <a:buSzPts val="700"/>
              <a:buNone/>
            </a:pPr>
            <a:endParaRPr lang="en-GB" sz="1900" dirty="0">
              <a:solidFill>
                <a:srgbClr val="212121"/>
              </a:solidFill>
              <a:latin typeface="Calibri" panose="020F0502020204030204" pitchFamily="34" charset="0"/>
              <a:cs typeface="Calibri" panose="020F0502020204030204" pitchFamily="34" charset="0"/>
            </a:endParaRPr>
          </a:p>
          <a:p>
            <a:pPr marL="0" indent="0">
              <a:lnSpc>
                <a:spcPct val="120000"/>
              </a:lnSpc>
              <a:spcBef>
                <a:spcPts val="0"/>
              </a:spcBef>
              <a:buSzPts val="700"/>
              <a:buNone/>
            </a:pPr>
            <a:r>
              <a:rPr lang="en-GB" sz="1900" b="1" dirty="0">
                <a:solidFill>
                  <a:srgbClr val="212121"/>
                </a:solidFill>
                <a:latin typeface="Calibri" panose="020F0502020204030204" pitchFamily="34" charset="0"/>
                <a:cs typeface="Calibri" panose="020F0502020204030204" pitchFamily="34" charset="0"/>
              </a:rPr>
              <a:t>Q: How are HIV incidence rates by behaviour derived? </a:t>
            </a:r>
            <a:endParaRPr lang="en-US" sz="1900" b="1" dirty="0">
              <a:solidFill>
                <a:srgbClr val="212121"/>
              </a:solidFill>
              <a:latin typeface="Calibri" panose="020F0502020204030204" pitchFamily="34" charset="0"/>
              <a:cs typeface="Calibri" panose="020F0502020204030204" pitchFamily="34" charset="0"/>
            </a:endParaRPr>
          </a:p>
          <a:p>
            <a:pPr marL="342900">
              <a:lnSpc>
                <a:spcPct val="120000"/>
              </a:lnSpc>
              <a:spcBef>
                <a:spcPts val="0"/>
              </a:spcBef>
              <a:buSzPts val="700"/>
              <a:buFont typeface="Arial" panose="020B0604020202020204" pitchFamily="34" charset="0"/>
              <a:buChar char="●"/>
              <a:tabLst>
                <a:tab pos="5760720" algn="l"/>
              </a:tabLst>
            </a:pPr>
            <a:r>
              <a:rPr lang="en-GB" sz="1900" dirty="0">
                <a:solidFill>
                  <a:srgbClr val="212121"/>
                </a:solidFill>
                <a:latin typeface="Calibri" panose="020F0502020204030204" pitchFamily="34" charset="0"/>
                <a:cs typeface="Calibri" panose="020F0502020204030204" pitchFamily="34" charset="0"/>
              </a:rPr>
              <a:t>The Model maintains the overall Naomi incidence rates and number of new infections in a given district and 5-year age group but pulls in literature estimates of incidence rate ratios by each of the behavioural categories to get estimates of HIV incidence rates by behaviours. </a:t>
            </a:r>
            <a:endParaRPr lang="en-US" sz="1900" dirty="0">
              <a:solidFill>
                <a:srgbClr val="212121"/>
              </a:solidFill>
              <a:latin typeface="Calibri" panose="020F0502020204030204" pitchFamily="34" charset="0"/>
              <a:cs typeface="Calibri" panose="020F0502020204030204" pitchFamily="34" charset="0"/>
            </a:endParaRPr>
          </a:p>
          <a:p>
            <a:pPr marL="342900">
              <a:lnSpc>
                <a:spcPct val="120000"/>
              </a:lnSpc>
              <a:spcBef>
                <a:spcPts val="0"/>
              </a:spcBef>
              <a:buSzPts val="700"/>
              <a:buFont typeface="Arial" panose="020B0604020202020204" pitchFamily="34" charset="0"/>
              <a:buChar char="●"/>
              <a:tabLst>
                <a:tab pos="5760720" algn="l"/>
              </a:tabLst>
            </a:pPr>
            <a:r>
              <a:rPr lang="en-GB" sz="1900" dirty="0">
                <a:solidFill>
                  <a:srgbClr val="212121"/>
                </a:solidFill>
                <a:latin typeface="Calibri" panose="020F0502020204030204" pitchFamily="34" charset="0"/>
                <a:cs typeface="Calibri" panose="020F0502020204030204" pitchFamily="34" charset="0"/>
              </a:rPr>
              <a:t>The Model makes the assumption that the incidence rate ratios are the same across populations. </a:t>
            </a:r>
            <a:endParaRPr lang="en-US" sz="1900" dirty="0">
              <a:solidFill>
                <a:srgbClr val="212121"/>
              </a:solidFill>
              <a:latin typeface="Calibri" panose="020F0502020204030204" pitchFamily="34" charset="0"/>
              <a:cs typeface="Calibri" panose="020F0502020204030204" pitchFamily="34" charset="0"/>
            </a:endParaRPr>
          </a:p>
          <a:p>
            <a:pPr marL="114300" marR="0" indent="0">
              <a:lnSpc>
                <a:spcPct val="120000"/>
              </a:lnSpc>
              <a:spcBef>
                <a:spcPts val="0"/>
              </a:spcBef>
              <a:spcAft>
                <a:spcPts val="0"/>
              </a:spcAft>
              <a:buNone/>
              <a:tabLst>
                <a:tab pos="5760720" algn="l"/>
              </a:tabLs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91020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B893-A157-2702-5CA1-07FEDC5EFE4B}"/>
              </a:ext>
            </a:extLst>
          </p:cNvPr>
          <p:cNvSpPr>
            <a:spLocks noGrp="1"/>
          </p:cNvSpPr>
          <p:nvPr>
            <p:ph type="title"/>
          </p:nvPr>
        </p:nvSpPr>
        <p:spPr/>
        <p:txBody>
          <a:bodyPr/>
          <a:lstStyle/>
          <a:p>
            <a:r>
              <a:rPr lang="en-US" dirty="0"/>
              <a:t>Frequently Asked Questions about the SHIPP tool (5)</a:t>
            </a:r>
          </a:p>
        </p:txBody>
      </p:sp>
      <p:sp>
        <p:nvSpPr>
          <p:cNvPr id="3" name="Content Placeholder 2">
            <a:extLst>
              <a:ext uri="{FF2B5EF4-FFF2-40B4-BE49-F238E27FC236}">
                <a16:creationId xmlns:a16="http://schemas.microsoft.com/office/drawing/2014/main" id="{38463EFD-91C9-15FE-5947-36F181CB9A69}"/>
              </a:ext>
            </a:extLst>
          </p:cNvPr>
          <p:cNvSpPr>
            <a:spLocks noGrp="1"/>
          </p:cNvSpPr>
          <p:nvPr>
            <p:ph idx="1"/>
          </p:nvPr>
        </p:nvSpPr>
        <p:spPr/>
        <p:txBody>
          <a:bodyPr/>
          <a:lstStyle/>
          <a:p>
            <a:pPr marL="114300" indent="0">
              <a:buNone/>
            </a:pPr>
            <a:r>
              <a:rPr lang="en-US" b="1" dirty="0"/>
              <a:t>Q: Where to find what behavioural survey data by country informs the model?</a:t>
            </a:r>
          </a:p>
          <a:p>
            <a:pPr lvl="1"/>
            <a:r>
              <a:rPr lang="en-US" dirty="0"/>
              <a:t>In the ‘Model Input’  tab of the SHIPP Tool</a:t>
            </a:r>
          </a:p>
        </p:txBody>
      </p:sp>
      <p:pic>
        <p:nvPicPr>
          <p:cNvPr id="6" name="Picture 5">
            <a:extLst>
              <a:ext uri="{FF2B5EF4-FFF2-40B4-BE49-F238E27FC236}">
                <a16:creationId xmlns:a16="http://schemas.microsoft.com/office/drawing/2014/main" id="{6A68C395-F159-E146-7F5C-900E89D8B93D}"/>
              </a:ext>
            </a:extLst>
          </p:cNvPr>
          <p:cNvPicPr>
            <a:picLocks noChangeAspect="1"/>
          </p:cNvPicPr>
          <p:nvPr/>
        </p:nvPicPr>
        <p:blipFill rotWithShape="1">
          <a:blip r:embed="rId2"/>
          <a:srcRect t="25963" r="25490" b="8046"/>
          <a:stretch/>
        </p:blipFill>
        <p:spPr>
          <a:xfrm>
            <a:off x="2585544" y="3320380"/>
            <a:ext cx="5160579" cy="2856583"/>
          </a:xfrm>
          <a:prstGeom prst="rect">
            <a:avLst/>
          </a:prstGeom>
        </p:spPr>
      </p:pic>
    </p:spTree>
    <p:extLst>
      <p:ext uri="{BB962C8B-B14F-4D97-AF65-F5344CB8AC3E}">
        <p14:creationId xmlns:p14="http://schemas.microsoft.com/office/powerpoint/2010/main" val="138943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FF05C-5388-D53E-208A-D80E594A4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B1A04-A4E4-E60D-7145-5143D0F31406}"/>
              </a:ext>
            </a:extLst>
          </p:cNvPr>
          <p:cNvSpPr>
            <a:spLocks noGrp="1"/>
          </p:cNvSpPr>
          <p:nvPr>
            <p:ph type="title"/>
          </p:nvPr>
        </p:nvSpPr>
        <p:spPr/>
        <p:txBody>
          <a:bodyPr/>
          <a:lstStyle/>
          <a:p>
            <a:r>
              <a:rPr lang="en-US" dirty="0"/>
              <a:t>Frequently Asked Questions about the SHIPP tool (6)</a:t>
            </a:r>
          </a:p>
        </p:txBody>
      </p:sp>
      <p:sp>
        <p:nvSpPr>
          <p:cNvPr id="3" name="Content Placeholder 2">
            <a:extLst>
              <a:ext uri="{FF2B5EF4-FFF2-40B4-BE49-F238E27FC236}">
                <a16:creationId xmlns:a16="http://schemas.microsoft.com/office/drawing/2014/main" id="{D5ABB464-8B7B-B94B-E073-2F3DA51A0FF7}"/>
              </a:ext>
            </a:extLst>
          </p:cNvPr>
          <p:cNvSpPr>
            <a:spLocks noGrp="1"/>
          </p:cNvSpPr>
          <p:nvPr>
            <p:ph idx="1"/>
          </p:nvPr>
        </p:nvSpPr>
        <p:spPr>
          <a:xfrm>
            <a:off x="336331" y="1825625"/>
            <a:ext cx="11571890" cy="4351338"/>
          </a:xfrm>
        </p:spPr>
        <p:txBody>
          <a:bodyPr>
            <a:normAutofit/>
          </a:bodyPr>
          <a:lstStyle/>
          <a:p>
            <a:pPr marL="0" marR="0" indent="0">
              <a:lnSpc>
                <a:spcPct val="100000"/>
              </a:lnSpc>
              <a:spcBef>
                <a:spcPts val="0"/>
              </a:spcBef>
              <a:spcAft>
                <a:spcPts val="0"/>
              </a:spcAft>
              <a:buNone/>
            </a:pPr>
            <a:r>
              <a:rPr lang="en-GB" sz="1800" b="1"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Q: Which behavioural surveys are included in the SHIPP Tool?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00000"/>
              </a:lnSpc>
              <a:spcBef>
                <a:spcPts val="0"/>
              </a:spcBef>
            </a:pPr>
            <a:r>
              <a:rPr lang="en-GB" sz="1800" dirty="0">
                <a:solidFill>
                  <a:srgbClr val="212121"/>
                </a:solidFill>
                <a:latin typeface="Calibri" panose="020F0502020204030204" pitchFamily="34" charset="0"/>
                <a:cs typeface="Calibri" panose="020F0502020204030204" pitchFamily="34" charset="0"/>
              </a:rPr>
              <a:t>Demographic Health Surveys (DHS), Population-based HIV Impact Assessment Surveys (PHIAs), the Botswana HIV/AIDS Impact Surveys, and Multiple Indicator Cluster Surveys (MICS).  </a:t>
            </a:r>
            <a:endParaRPr lang="en-US" sz="1800" dirty="0">
              <a:solidFill>
                <a:srgbClr val="212121"/>
              </a:solidFill>
              <a:latin typeface="Calibri" panose="020F0502020204030204" pitchFamily="34" charset="0"/>
              <a:cs typeface="Calibri" panose="020F0502020204030204" pitchFamily="34" charset="0"/>
            </a:endParaRPr>
          </a:p>
          <a:p>
            <a:pPr marL="0" marR="0" indent="0">
              <a:lnSpc>
                <a:spcPct val="100000"/>
              </a:lnSpc>
              <a:spcBef>
                <a:spcPts val="0"/>
              </a:spcBef>
              <a:spcAft>
                <a:spcPts val="0"/>
              </a:spcAft>
              <a:buNone/>
            </a:pPr>
            <a:endParaRPr lang="en-GB" sz="1800" b="1" dirty="0">
              <a:solidFill>
                <a:srgbClr val="212121"/>
              </a:solidFill>
              <a:latin typeface="Calibri" panose="020F0502020204030204" pitchFamily="34" charset="0"/>
              <a:ea typeface="Garamond" panose="02020404030301010803" pitchFamily="18" charset="0"/>
              <a:cs typeface="Calibri" panose="020F0502020204030204" pitchFamily="34" charset="0"/>
            </a:endParaRPr>
          </a:p>
          <a:p>
            <a:pPr marL="0" marR="0" indent="0">
              <a:lnSpc>
                <a:spcPct val="100000"/>
              </a:lnSpc>
              <a:spcBef>
                <a:spcPts val="0"/>
              </a:spcBef>
              <a:spcAft>
                <a:spcPts val="0"/>
              </a:spcAft>
              <a:buNone/>
            </a:pPr>
            <a:r>
              <a:rPr lang="en-GB" sz="1800" b="1"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Q: Why are multiple surveys listed in the table?</a:t>
            </a:r>
            <a:endParaRPr lang="en-US" sz="1800" b="1" dirty="0">
              <a:latin typeface="Calibri" panose="020F0502020204030204" pitchFamily="34" charset="0"/>
              <a:ea typeface="Garamond" panose="02020404030301010803" pitchFamily="18" charset="0"/>
              <a:cs typeface="Calibri" panose="020F0502020204030204" pitchFamily="34" charset="0"/>
            </a:endParaRPr>
          </a:p>
          <a:p>
            <a:pPr marL="285750" indent="-285750">
              <a:lnSpc>
                <a:spcPct val="100000"/>
              </a:lnSpc>
              <a:spcBef>
                <a:spcPts val="0"/>
              </a:spcBef>
            </a:pPr>
            <a:r>
              <a:rPr lang="en-GB" sz="1800" u="none" strike="noStrike"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This is a </a:t>
            </a:r>
            <a:r>
              <a:rPr lang="en-GB" sz="1800" u="none" strike="noStrike" dirty="0" err="1">
                <a:solidFill>
                  <a:srgbClr val="212121"/>
                </a:solidFill>
                <a:effectLst/>
                <a:latin typeface="Calibri" panose="020F0502020204030204" pitchFamily="34" charset="0"/>
                <a:ea typeface="Garamond" panose="02020404030301010803" pitchFamily="18" charset="0"/>
                <a:cs typeface="Calibri" panose="020F0502020204030204" pitchFamily="34" charset="0"/>
              </a:rPr>
              <a:t>spatio</a:t>
            </a:r>
            <a:r>
              <a:rPr lang="en-GB" sz="1800" u="none" strike="noStrike" dirty="0">
                <a:solidFill>
                  <a:srgbClr val="212121"/>
                </a:solidFill>
                <a:effectLst/>
                <a:latin typeface="Calibri" panose="020F0502020204030204" pitchFamily="34" charset="0"/>
                <a:ea typeface="Garamond" panose="02020404030301010803" pitchFamily="18" charset="0"/>
                <a:cs typeface="Calibri" panose="020F0502020204030204" pitchFamily="34" charset="0"/>
              </a:rPr>
              <a:t>-temporal model of sexual behaviour over time in a country. We find that there is relatively little change over time in sexual behaviour reporting, but we include multiple surveys to improve estimation. The year of each survey included is listed on the table in the ‘Model Inputs’  tab mentioned above. </a:t>
            </a:r>
            <a:endParaRPr lang="en-US" sz="1800" u="none" strike="noStrike"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0000"/>
              </a:lnSpc>
              <a:spcBef>
                <a:spcPts val="0"/>
              </a:spcBef>
              <a:spcAft>
                <a:spcPts val="0"/>
              </a:spcAft>
              <a:buNone/>
              <a:tabLst>
                <a:tab pos="5760720" algn="l"/>
              </a:tabLs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0000"/>
              </a:lnSpc>
              <a:spcBef>
                <a:spcPts val="0"/>
              </a:spcBef>
              <a:spcAft>
                <a:spcPts val="0"/>
              </a:spcAft>
              <a:buNone/>
              <a:tabLst>
                <a:tab pos="5760720" algn="l"/>
              </a:tabLst>
            </a:pPr>
            <a:r>
              <a:rPr lang="en-GB" sz="18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Q: How reliable are the sexual behaviour data? How confidently can we interpret the estimates in each age group?</a:t>
            </a:r>
            <a:endParaRPr lang="en-US" sz="1800" b="1" dirty="0">
              <a:latin typeface="Calibri" panose="020F0502020204030204" pitchFamily="34" charset="0"/>
              <a:ea typeface="Garamond" panose="02020404030301010803" pitchFamily="18" charset="0"/>
              <a:cs typeface="Calibri" panose="020F0502020204030204" pitchFamily="34" charset="0"/>
            </a:endParaRPr>
          </a:p>
          <a:p>
            <a:pPr marL="285750" indent="-285750">
              <a:lnSpc>
                <a:spcPct val="100000"/>
              </a:lnSpc>
              <a:spcBef>
                <a:spcPts val="0"/>
              </a:spcBef>
              <a:tabLst>
                <a:tab pos="5760720" algn="l"/>
              </a:tabLst>
            </a:pPr>
            <a:r>
              <a:rPr lang="en-GB" sz="180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The behavioural survey data may be subject to selection bias (if some groups are systematically excluded from participation) and to reporting bias (e.g., if there is under- or over-reporting of sexual behaviours, and these differ systematically by age, sex or geographic area). </a:t>
            </a:r>
            <a:endParaRPr lang="en-US" sz="1800" dirty="0">
              <a:latin typeface="Calibri" panose="020F0502020204030204" pitchFamily="34" charset="0"/>
              <a:ea typeface="Garamond" panose="02020404030301010803" pitchFamily="18" charset="0"/>
              <a:cs typeface="Calibri" panose="020F0502020204030204" pitchFamily="34" charset="0"/>
            </a:endParaRPr>
          </a:p>
          <a:p>
            <a:pPr marL="285750" indent="-285750">
              <a:lnSpc>
                <a:spcPct val="100000"/>
              </a:lnSpc>
              <a:spcBef>
                <a:spcPts val="0"/>
              </a:spcBef>
              <a:tabLst>
                <a:tab pos="5760720" algn="l"/>
              </a:tabLst>
            </a:pPr>
            <a:r>
              <a:rPr lang="en-GB" sz="180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The SHIPP Tool does not account for these biases. If data are available to quantify the extent of reporting biases by age, we may be able to adjust for this in future iterations of the Tool. </a:t>
            </a:r>
            <a:endParaRPr lang="en-US" sz="1800" dirty="0">
              <a:effectLst/>
              <a:latin typeface="Calibri" panose="020F0502020204030204" pitchFamily="34" charset="0"/>
              <a:ea typeface="Arial" panose="020B0604020202020204" pitchFamily="34" charset="0"/>
              <a:cs typeface="Calibri" panose="020F0502020204030204" pitchFamily="34" charset="0"/>
            </a:endParaRPr>
          </a:p>
          <a:p>
            <a:pPr marL="114300" marR="0" indent="0">
              <a:lnSpc>
                <a:spcPct val="100000"/>
              </a:lnSpc>
              <a:spcBef>
                <a:spcPts val="0"/>
              </a:spcBef>
              <a:spcAft>
                <a:spcPts val="0"/>
              </a:spcAft>
              <a:buNone/>
              <a:tabLst>
                <a:tab pos="5760720" algn="l"/>
              </a:tabLs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9888268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A77DD-7E74-7AB2-97BC-7E38BBF14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B10CD-12F3-9188-C0B6-1CF717FCA51F}"/>
              </a:ext>
            </a:extLst>
          </p:cNvPr>
          <p:cNvSpPr>
            <a:spLocks noGrp="1"/>
          </p:cNvSpPr>
          <p:nvPr>
            <p:ph type="title"/>
          </p:nvPr>
        </p:nvSpPr>
        <p:spPr/>
        <p:txBody>
          <a:bodyPr/>
          <a:lstStyle/>
          <a:p>
            <a:r>
              <a:rPr lang="en-US" dirty="0"/>
              <a:t>Frequently Asked Questions about the SHIPP tool (7)</a:t>
            </a:r>
          </a:p>
        </p:txBody>
      </p:sp>
      <p:sp>
        <p:nvSpPr>
          <p:cNvPr id="3" name="Content Placeholder 2">
            <a:extLst>
              <a:ext uri="{FF2B5EF4-FFF2-40B4-BE49-F238E27FC236}">
                <a16:creationId xmlns:a16="http://schemas.microsoft.com/office/drawing/2014/main" id="{3FFD5200-1921-FBF3-53A6-B94824A47D38}"/>
              </a:ext>
            </a:extLst>
          </p:cNvPr>
          <p:cNvSpPr>
            <a:spLocks noGrp="1"/>
          </p:cNvSpPr>
          <p:nvPr>
            <p:ph idx="1"/>
          </p:nvPr>
        </p:nvSpPr>
        <p:spPr>
          <a:xfrm>
            <a:off x="336331" y="1825625"/>
            <a:ext cx="11740055" cy="4351338"/>
          </a:xfrm>
        </p:spPr>
        <p:txBody>
          <a:bodyPr>
            <a:noAutofit/>
          </a:bodyPr>
          <a:lstStyle/>
          <a:p>
            <a:pPr marL="0" marR="0" indent="0">
              <a:lnSpc>
                <a:spcPct val="120000"/>
              </a:lnSpc>
              <a:spcBef>
                <a:spcPts val="0"/>
              </a:spcBef>
              <a:spcAft>
                <a:spcPts val="0"/>
              </a:spcAft>
              <a:buNone/>
              <a:tabLst>
                <a:tab pos="5760720" algn="l"/>
              </a:tabLst>
            </a:pPr>
            <a:r>
              <a:rPr lang="en-GB" sz="14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Q: Why aren’t other known behavioural risk factors included in the model, like condom use or condomless sex? e.g., if somebody with multiple sex partners uses a condom, the HIV risk estimate should be lower.</a:t>
            </a:r>
            <a:endParaRPr lang="en-US" sz="1400" b="1" dirty="0">
              <a:latin typeface="Calibri" panose="020F0502020204030204" pitchFamily="34" charset="0"/>
              <a:ea typeface="Garamond" panose="02020404030301010803" pitchFamily="18" charset="0"/>
              <a:cs typeface="Calibri" panose="020F0502020204030204" pitchFamily="34" charset="0"/>
            </a:endParaRPr>
          </a:p>
          <a:p>
            <a:pPr marL="285750" indent="-285750">
              <a:lnSpc>
                <a:spcPct val="100000"/>
              </a:lnSpc>
              <a:spcBef>
                <a:spcPts val="0"/>
              </a:spcBef>
              <a:tabLst>
                <a:tab pos="5760720" algn="l"/>
              </a:tabLst>
            </a:pPr>
            <a:r>
              <a:rPr lang="en-GB" sz="1400" dirty="0">
                <a:solidFill>
                  <a:srgbClr val="000000"/>
                </a:solidFill>
                <a:latin typeface="Calibri" panose="020F0502020204030204" pitchFamily="34" charset="0"/>
                <a:cs typeface="Calibri" panose="020F0502020204030204" pitchFamily="34" charset="0"/>
              </a:rPr>
              <a:t>Currently, we are not using any questions on inconsistent condom use or transactional sex from behavioural surveys. While this would add an additional feature, this represents an additional layer of complexity that ultimately would be too great for the quality of the data available.</a:t>
            </a:r>
            <a:endParaRPr lang="en-US" sz="1400" dirty="0">
              <a:solidFill>
                <a:srgbClr val="000000"/>
              </a:solidFill>
              <a:latin typeface="Calibri" panose="020F0502020204030204" pitchFamily="34" charset="0"/>
              <a:cs typeface="Calibri" panose="020F0502020204030204" pitchFamily="34" charset="0"/>
            </a:endParaRPr>
          </a:p>
          <a:p>
            <a:pPr marL="285750" indent="-285750">
              <a:lnSpc>
                <a:spcPct val="100000"/>
              </a:lnSpc>
              <a:spcBef>
                <a:spcPts val="0"/>
              </a:spcBef>
              <a:tabLst>
                <a:tab pos="5760720" algn="l"/>
              </a:tabLst>
            </a:pPr>
            <a:r>
              <a:rPr lang="en-GB" sz="1400" dirty="0">
                <a:solidFill>
                  <a:srgbClr val="000000"/>
                </a:solidFill>
                <a:latin typeface="Calibri" panose="020F0502020204030204" pitchFamily="34" charset="0"/>
                <a:cs typeface="Calibri" panose="020F0502020204030204" pitchFamily="34" charset="0"/>
              </a:rPr>
              <a:t>There continue to be challenges with collecting reliable data on condom use (including problems with measurement definitions and social desirability bias). Also, consistent condom use is rare among those cohabiting, or in a relationship with a regular partner.</a:t>
            </a:r>
            <a:endParaRPr lang="en-US" sz="1400" dirty="0">
              <a:solidFill>
                <a:srgbClr val="000000"/>
              </a:solidFill>
              <a:latin typeface="Calibri" panose="020F0502020204030204" pitchFamily="34" charset="0"/>
              <a:cs typeface="Calibri" panose="020F0502020204030204" pitchFamily="34" charset="0"/>
            </a:endParaRPr>
          </a:p>
          <a:p>
            <a:pPr marL="0" marR="0" indent="0">
              <a:lnSpc>
                <a:spcPct val="120000"/>
              </a:lnSpc>
              <a:spcBef>
                <a:spcPts val="0"/>
              </a:spcBef>
              <a:spcAft>
                <a:spcPts val="0"/>
              </a:spcAft>
              <a:buNone/>
              <a:tabLst>
                <a:tab pos="5760720" algn="l"/>
              </a:tabLst>
            </a:pP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20000"/>
              </a:lnSpc>
              <a:spcBef>
                <a:spcPts val="0"/>
              </a:spcBef>
              <a:spcAft>
                <a:spcPts val="0"/>
              </a:spcAft>
              <a:buNone/>
              <a:tabLst>
                <a:tab pos="5760720" algn="l"/>
              </a:tabLst>
            </a:pPr>
            <a:r>
              <a:rPr lang="en-GB" sz="14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Q: How are missing data from behavioural surveys handled? </a:t>
            </a:r>
            <a:endParaRPr lang="en-US" sz="1400" b="1" dirty="0">
              <a:latin typeface="Calibri" panose="020F0502020204030204" pitchFamily="34" charset="0"/>
              <a:ea typeface="Garamond" panose="02020404030301010803" pitchFamily="18" charset="0"/>
              <a:cs typeface="Calibri" panose="020F0502020204030204" pitchFamily="34" charset="0"/>
            </a:endParaRPr>
          </a:p>
          <a:p>
            <a:pPr marL="285750" indent="-285750">
              <a:lnSpc>
                <a:spcPct val="100000"/>
              </a:lnSpc>
              <a:spcBef>
                <a:spcPts val="0"/>
              </a:spcBef>
              <a:tabLst>
                <a:tab pos="5760720" algn="l"/>
              </a:tabLst>
            </a:pPr>
            <a:r>
              <a:rPr lang="en-GB" sz="1400" dirty="0">
                <a:solidFill>
                  <a:srgbClr val="000000"/>
                </a:solidFill>
                <a:latin typeface="Calibri" panose="020F0502020204030204" pitchFamily="34" charset="0"/>
                <a:cs typeface="Calibri" panose="020F0502020204030204" pitchFamily="34" charset="0"/>
              </a:rPr>
              <a:t>Although the rates of missing data from the survey questions used is very low, the SHIPP Tool is currently ignoring any missing data and doing a complete case analysis. </a:t>
            </a:r>
            <a:endParaRPr lang="en-US" sz="1400" dirty="0">
              <a:solidFill>
                <a:srgbClr val="000000"/>
              </a:solidFill>
              <a:latin typeface="Calibri" panose="020F0502020204030204" pitchFamily="34" charset="0"/>
              <a:cs typeface="Calibri" panose="020F0502020204030204" pitchFamily="34" charset="0"/>
            </a:endParaRPr>
          </a:p>
          <a:p>
            <a:pPr marL="285750" indent="-285750">
              <a:lnSpc>
                <a:spcPct val="100000"/>
              </a:lnSpc>
              <a:spcBef>
                <a:spcPts val="0"/>
              </a:spcBef>
              <a:tabLst>
                <a:tab pos="5760720" algn="l"/>
              </a:tabLst>
            </a:pPr>
            <a:r>
              <a:rPr lang="en-GB" sz="1400" dirty="0">
                <a:solidFill>
                  <a:srgbClr val="000000"/>
                </a:solidFill>
                <a:latin typeface="Calibri" panose="020F0502020204030204" pitchFamily="34" charset="0"/>
                <a:cs typeface="Calibri" panose="020F0502020204030204" pitchFamily="34" charset="0"/>
              </a:rPr>
              <a:t>The analysis accounts for sampling weights, which accounts for survey non-response but does not account for non-response from within individual indicators. This is a limitation of the SHIPP Tool. </a:t>
            </a:r>
            <a:endParaRPr lang="en-US" sz="1400" dirty="0">
              <a:solidFill>
                <a:srgbClr val="000000"/>
              </a:solidFill>
              <a:latin typeface="Calibri" panose="020F0502020204030204" pitchFamily="34" charset="0"/>
              <a:cs typeface="Calibri" panose="020F0502020204030204" pitchFamily="34" charset="0"/>
            </a:endParaRPr>
          </a:p>
          <a:p>
            <a:pPr marL="0" marR="0" indent="0">
              <a:lnSpc>
                <a:spcPct val="120000"/>
              </a:lnSpc>
              <a:spcBef>
                <a:spcPts val="0"/>
              </a:spcBef>
              <a:spcAft>
                <a:spcPts val="0"/>
              </a:spcAft>
              <a:buNone/>
              <a:tabLst>
                <a:tab pos="5760720" algn="l"/>
              </a:tabLst>
            </a:pPr>
            <a:endParaRPr lang="en-US" sz="1400" dirty="0">
              <a:latin typeface="Calibri" panose="020F0502020204030204" pitchFamily="34" charset="0"/>
              <a:ea typeface="Garamond" panose="02020404030301010803" pitchFamily="18" charset="0"/>
              <a:cs typeface="Calibri" panose="020F0502020204030204" pitchFamily="34" charset="0"/>
            </a:endParaRPr>
          </a:p>
          <a:p>
            <a:pPr marL="0" marR="0" indent="0">
              <a:lnSpc>
                <a:spcPct val="120000"/>
              </a:lnSpc>
              <a:spcBef>
                <a:spcPts val="0"/>
              </a:spcBef>
              <a:spcAft>
                <a:spcPts val="0"/>
              </a:spcAft>
              <a:buNone/>
              <a:tabLst>
                <a:tab pos="5760720" algn="l"/>
              </a:tabLst>
            </a:pPr>
            <a:r>
              <a:rPr lang="en-GB" sz="14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Q: Why aren’t social and structural determinants of HIV risk included in the SHIPP estimates, e.g., educational level, orphan status, socio-economic status, experience of violence?</a:t>
            </a:r>
            <a:endParaRPr lang="en-US" sz="1400" b="1" dirty="0">
              <a:latin typeface="Calibri" panose="020F0502020204030204" pitchFamily="34" charset="0"/>
              <a:ea typeface="Garamond" panose="02020404030301010803" pitchFamily="18" charset="0"/>
              <a:cs typeface="Calibri" panose="020F0502020204030204" pitchFamily="34" charset="0"/>
            </a:endParaRPr>
          </a:p>
          <a:p>
            <a:pPr marL="285750" indent="-285750">
              <a:lnSpc>
                <a:spcPct val="100000"/>
              </a:lnSpc>
              <a:spcBef>
                <a:spcPts val="0"/>
              </a:spcBef>
              <a:tabLst>
                <a:tab pos="5760720" algn="l"/>
              </a:tabLst>
            </a:pPr>
            <a:r>
              <a:rPr lang="en-GB" sz="1400" dirty="0">
                <a:solidFill>
                  <a:srgbClr val="000000"/>
                </a:solidFill>
                <a:latin typeface="Calibri" panose="020F0502020204030204" pitchFamily="34" charset="0"/>
                <a:cs typeface="Calibri" panose="020F0502020204030204" pitchFamily="34" charset="0"/>
              </a:rPr>
              <a:t>The SHIPP Tool fits data for all countries in a single model, and the risk associated with social and structural determinants varies by context (it is not universal). </a:t>
            </a:r>
            <a:endParaRPr lang="en-US" sz="1400" dirty="0">
              <a:solidFill>
                <a:srgbClr val="000000"/>
              </a:solidFill>
              <a:latin typeface="Calibri" panose="020F0502020204030204" pitchFamily="34" charset="0"/>
              <a:cs typeface="Calibri" panose="020F0502020204030204" pitchFamily="34" charset="0"/>
            </a:endParaRPr>
          </a:p>
          <a:p>
            <a:pPr marL="285750" indent="-285750">
              <a:lnSpc>
                <a:spcPct val="100000"/>
              </a:lnSpc>
              <a:spcBef>
                <a:spcPts val="0"/>
              </a:spcBef>
              <a:tabLst>
                <a:tab pos="5760720" algn="l"/>
              </a:tabLst>
            </a:pPr>
            <a:r>
              <a:rPr lang="en-GB" sz="1400" dirty="0">
                <a:solidFill>
                  <a:srgbClr val="000000"/>
                </a:solidFill>
                <a:latin typeface="Calibri" panose="020F0502020204030204" pitchFamily="34" charset="0"/>
                <a:cs typeface="Calibri" panose="020F0502020204030204" pitchFamily="34" charset="0"/>
              </a:rPr>
              <a:t>Going forward, it may be possible to fit separate models for countries with strong data on the HIV risks associated with important social and structural factors.</a:t>
            </a:r>
            <a:endParaRPr lang="en-US" sz="1400" dirty="0">
              <a:solidFill>
                <a:srgbClr val="000000"/>
              </a:solidFill>
              <a:latin typeface="Calibri" panose="020F0502020204030204" pitchFamily="34" charset="0"/>
              <a:cs typeface="Calibri" panose="020F0502020204030204" pitchFamily="34" charset="0"/>
            </a:endParaRPr>
          </a:p>
          <a:p>
            <a:pPr marL="114300" marR="0" indent="0">
              <a:lnSpc>
                <a:spcPct val="120000"/>
              </a:lnSpc>
              <a:spcBef>
                <a:spcPts val="0"/>
              </a:spcBef>
              <a:spcAft>
                <a:spcPts val="0"/>
              </a:spcAft>
              <a:buNone/>
              <a:tabLst>
                <a:tab pos="5760720" algn="l"/>
              </a:tabLst>
            </a:pP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896409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B893-A157-2702-5CA1-07FEDC5EFE4B}"/>
              </a:ext>
            </a:extLst>
          </p:cNvPr>
          <p:cNvSpPr>
            <a:spLocks noGrp="1"/>
          </p:cNvSpPr>
          <p:nvPr>
            <p:ph type="title"/>
          </p:nvPr>
        </p:nvSpPr>
        <p:spPr/>
        <p:txBody>
          <a:bodyPr/>
          <a:lstStyle/>
          <a:p>
            <a:r>
              <a:rPr lang="en-US" dirty="0"/>
              <a:t>Frequently Asked Questions about the SHIPP tool (8)</a:t>
            </a:r>
          </a:p>
        </p:txBody>
      </p:sp>
      <p:sp>
        <p:nvSpPr>
          <p:cNvPr id="3" name="Content Placeholder 2">
            <a:extLst>
              <a:ext uri="{FF2B5EF4-FFF2-40B4-BE49-F238E27FC236}">
                <a16:creationId xmlns:a16="http://schemas.microsoft.com/office/drawing/2014/main" id="{38463EFD-91C9-15FE-5947-36F181CB9A69}"/>
              </a:ext>
            </a:extLst>
          </p:cNvPr>
          <p:cNvSpPr>
            <a:spLocks noGrp="1"/>
          </p:cNvSpPr>
          <p:nvPr>
            <p:ph idx="1"/>
          </p:nvPr>
        </p:nvSpPr>
        <p:spPr>
          <a:xfrm>
            <a:off x="225972" y="1690688"/>
            <a:ext cx="11740055" cy="4696482"/>
          </a:xfrm>
        </p:spPr>
        <p:txBody>
          <a:bodyPr>
            <a:noAutofit/>
          </a:bodyPr>
          <a:lstStyle/>
          <a:p>
            <a:pPr marL="0" indent="0">
              <a:spcBef>
                <a:spcPts val="200"/>
              </a:spcBef>
              <a:buNone/>
              <a:tabLst>
                <a:tab pos="5760720" algn="l"/>
              </a:tabLst>
            </a:pPr>
            <a:r>
              <a:rPr lang="en-US" sz="1200" b="1" dirty="0">
                <a:solidFill>
                  <a:srgbClr val="229A9A"/>
                </a:solidFill>
                <a:latin typeface="Calibri" panose="020F0502020204030204" pitchFamily="34" charset="0"/>
                <a:cs typeface="Calibri" panose="020F0502020204030204" pitchFamily="34" charset="0"/>
              </a:rPr>
              <a:t>Tool Updates &amp; Contacts</a:t>
            </a:r>
          </a:p>
          <a:p>
            <a:pPr marL="0" indent="0">
              <a:lnSpc>
                <a:spcPct val="100000"/>
              </a:lnSpc>
              <a:spcBef>
                <a:spcPts val="0"/>
              </a:spcBef>
              <a:buNone/>
              <a:tabLst>
                <a:tab pos="5760720" algn="l"/>
              </a:tabLst>
            </a:pPr>
            <a:r>
              <a:rPr lang="en-US" sz="1600" b="1" dirty="0">
                <a:solidFill>
                  <a:srgbClr val="000000"/>
                </a:solidFill>
                <a:latin typeface="Calibri" panose="020F0502020204030204" pitchFamily="34" charset="0"/>
                <a:cs typeface="Calibri" panose="020F0502020204030204" pitchFamily="34" charset="0"/>
              </a:rPr>
              <a:t>Q: How often will the tool be updated?</a:t>
            </a:r>
          </a:p>
          <a:p>
            <a:pPr marL="171450" indent="-171450">
              <a:lnSpc>
                <a:spcPct val="100000"/>
              </a:lnSpc>
              <a:spcBef>
                <a:spcPts val="0"/>
              </a:spcBef>
              <a:tabLst>
                <a:tab pos="5760720" algn="l"/>
              </a:tabLst>
            </a:pPr>
            <a:r>
              <a:rPr lang="en-US" sz="1600" dirty="0">
                <a:solidFill>
                  <a:srgbClr val="000000"/>
                </a:solidFill>
                <a:latin typeface="Calibri" panose="020F0502020204030204" pitchFamily="34" charset="0"/>
                <a:cs typeface="Calibri" panose="020F0502020204030204" pitchFamily="34" charset="0"/>
              </a:rPr>
              <a:t>Tool updates will be incorporated into the annual HIV estimates process that starts every fall, and be finalized as a country’s Naomi estimates are finalized in the early months of the year (Jan-April)</a:t>
            </a:r>
          </a:p>
          <a:p>
            <a:pPr marL="171450" indent="-171450">
              <a:lnSpc>
                <a:spcPct val="100000"/>
              </a:lnSpc>
              <a:spcBef>
                <a:spcPts val="0"/>
              </a:spcBef>
              <a:tabLst>
                <a:tab pos="5760720" algn="l"/>
              </a:tabLst>
            </a:pPr>
            <a:r>
              <a:rPr lang="en-US" sz="1600" dirty="0">
                <a:solidFill>
                  <a:srgbClr val="000000"/>
                </a:solidFill>
                <a:latin typeface="Calibri" panose="020F0502020204030204" pitchFamily="34" charset="0"/>
                <a:cs typeface="Calibri" panose="020F0502020204030204" pitchFamily="34" charset="0"/>
              </a:rPr>
              <a:t>New survey data will be pulled in advance of the estimates process around December of each year</a:t>
            </a:r>
          </a:p>
          <a:p>
            <a:pPr marL="0" marR="0" indent="0">
              <a:lnSpc>
                <a:spcPct val="100000"/>
              </a:lnSpc>
              <a:spcBef>
                <a:spcPts val="0"/>
              </a:spcBef>
              <a:spcAft>
                <a:spcPts val="0"/>
              </a:spcAft>
              <a:buNone/>
              <a:tabLst>
                <a:tab pos="5760720" algn="l"/>
              </a:tabLst>
            </a:pPr>
            <a:endParaRPr lang="en-GB" sz="16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endParaRPr>
          </a:p>
          <a:p>
            <a:pPr marL="0" marR="0" indent="0">
              <a:lnSpc>
                <a:spcPct val="100000"/>
              </a:lnSpc>
              <a:spcBef>
                <a:spcPts val="0"/>
              </a:spcBef>
              <a:spcAft>
                <a:spcPts val="0"/>
              </a:spcAft>
              <a:buNone/>
              <a:tabLst>
                <a:tab pos="5760720" algn="l"/>
              </a:tabLst>
            </a:pPr>
            <a:r>
              <a:rPr lang="en-GB" sz="1600" b="1"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Q: How current are the estimates produced by the Tool?</a:t>
            </a:r>
            <a:endParaRPr lang="en-US" sz="1600" b="1" dirty="0">
              <a:latin typeface="Calibri" panose="020F0502020204030204" pitchFamily="34" charset="0"/>
              <a:ea typeface="Garamond" panose="02020404030301010803" pitchFamily="18" charset="0"/>
              <a:cs typeface="Calibri" panose="020F0502020204030204" pitchFamily="34" charset="0"/>
            </a:endParaRPr>
          </a:p>
          <a:p>
            <a:pPr marL="171450" indent="-171450">
              <a:lnSpc>
                <a:spcPct val="100000"/>
              </a:lnSpc>
              <a:spcBef>
                <a:spcPts val="0"/>
              </a:spcBef>
              <a:tabLst>
                <a:tab pos="5760720" algn="l"/>
              </a:tabLst>
            </a:pPr>
            <a:r>
              <a:rPr lang="en-GB" sz="160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The HIV incidence rates are drawn from the Naomi model, which is updated annually (see previous question)</a:t>
            </a:r>
            <a:endParaRPr lang="en-US" sz="1600" dirty="0">
              <a:latin typeface="Calibri" panose="020F0502020204030204" pitchFamily="34" charset="0"/>
              <a:ea typeface="Garamond" panose="02020404030301010803" pitchFamily="18" charset="0"/>
              <a:cs typeface="Calibri" panose="020F0502020204030204" pitchFamily="34" charset="0"/>
            </a:endParaRPr>
          </a:p>
          <a:p>
            <a:pPr marL="171450" indent="-171450">
              <a:lnSpc>
                <a:spcPct val="100000"/>
              </a:lnSpc>
              <a:spcBef>
                <a:spcPts val="0"/>
              </a:spcBef>
              <a:tabLst>
                <a:tab pos="5760720" algn="l"/>
              </a:tabLst>
            </a:pPr>
            <a:r>
              <a:rPr lang="en-GB" sz="160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The behavioural data are drawn from the most recent surveys available, and more than one survey if possible (for </a:t>
            </a:r>
            <a:r>
              <a:rPr lang="en-GB" sz="1600" dirty="0" err="1">
                <a:solidFill>
                  <a:srgbClr val="000000"/>
                </a:solidFill>
                <a:effectLst/>
                <a:latin typeface="Calibri" panose="020F0502020204030204" pitchFamily="34" charset="0"/>
                <a:ea typeface="Garamond" panose="02020404030301010803" pitchFamily="18" charset="0"/>
                <a:cs typeface="Calibri" panose="020F0502020204030204" pitchFamily="34" charset="0"/>
              </a:rPr>
              <a:t>spatio</a:t>
            </a:r>
            <a:r>
              <a:rPr lang="en-GB" sz="1600" dirty="0">
                <a:solidFill>
                  <a:srgbClr val="000000"/>
                </a:solidFill>
                <a:effectLst/>
                <a:latin typeface="Calibri" panose="020F0502020204030204" pitchFamily="34" charset="0"/>
                <a:ea typeface="Garamond" panose="02020404030301010803" pitchFamily="18" charset="0"/>
                <a:cs typeface="Calibri" panose="020F0502020204030204" pitchFamily="34" charset="0"/>
              </a:rPr>
              <a:t>-temporal modelling). The data suggest that there is little change over time in the proportions of the general population reporting the sexual behaviours used in this Tool.</a:t>
            </a:r>
          </a:p>
          <a:p>
            <a:pPr marL="0" indent="0">
              <a:lnSpc>
                <a:spcPct val="100000"/>
              </a:lnSpc>
              <a:spcBef>
                <a:spcPts val="0"/>
              </a:spcBef>
              <a:buNone/>
              <a:tabLst>
                <a:tab pos="5760720" algn="l"/>
              </a:tabLst>
            </a:pPr>
            <a:endParaRPr lang="en-GB" sz="1600" b="1" dirty="0">
              <a:solidFill>
                <a:srgbClr val="000000"/>
              </a:solidFill>
              <a:latin typeface="Calibri" panose="020F0502020204030204" pitchFamily="34" charset="0"/>
              <a:cs typeface="Calibri" panose="020F0502020204030204" pitchFamily="34" charset="0"/>
            </a:endParaRPr>
          </a:p>
          <a:p>
            <a:pPr marL="0" indent="0">
              <a:lnSpc>
                <a:spcPct val="100000"/>
              </a:lnSpc>
              <a:spcBef>
                <a:spcPts val="0"/>
              </a:spcBef>
              <a:buNone/>
              <a:tabLst>
                <a:tab pos="5760720" algn="l"/>
              </a:tabLst>
            </a:pPr>
            <a:r>
              <a:rPr lang="en-US" sz="1400" b="1" dirty="0"/>
              <a:t>Q: Who should I direct questions about the tool to?</a:t>
            </a:r>
          </a:p>
          <a:p>
            <a:pPr marL="171450" indent="-171450">
              <a:lnSpc>
                <a:spcPct val="100000"/>
              </a:lnSpc>
              <a:spcBef>
                <a:spcPts val="0"/>
              </a:spcBef>
              <a:tabLst>
                <a:tab pos="5760720" algn="l"/>
              </a:tabLst>
            </a:pPr>
            <a:r>
              <a:rPr lang="en-GB" sz="1600" dirty="0">
                <a:solidFill>
                  <a:srgbClr val="000000"/>
                </a:solidFill>
                <a:latin typeface="Calibri" panose="020F0502020204030204" pitchFamily="34" charset="0"/>
                <a:cs typeface="Calibri" panose="020F0502020204030204" pitchFamily="34" charset="0"/>
              </a:rPr>
              <a:t>For technical support requests and related questions, please contact </a:t>
            </a:r>
            <a:endParaRPr lang="en-US" sz="1600" dirty="0">
              <a:solidFill>
                <a:srgbClr val="000000"/>
              </a:solidFill>
              <a:latin typeface="Calibri" panose="020F0502020204030204" pitchFamily="34" charset="0"/>
              <a:cs typeface="Calibri" panose="020F0502020204030204" pitchFamily="34" charset="0"/>
            </a:endParaRPr>
          </a:p>
          <a:p>
            <a:pPr marL="171450" lvl="1" indent="-171450">
              <a:lnSpc>
                <a:spcPct val="100000"/>
              </a:lnSpc>
              <a:spcBef>
                <a:spcPts val="0"/>
              </a:spcBef>
              <a:tabLst>
                <a:tab pos="5760720" algn="l"/>
              </a:tabLst>
            </a:pPr>
            <a:r>
              <a:rPr lang="en-GB" sz="1600" dirty="0">
                <a:solidFill>
                  <a:srgbClr val="000000"/>
                </a:solidFill>
                <a:latin typeface="Calibri" panose="020F0502020204030204" pitchFamily="34" charset="0"/>
                <a:cs typeface="Calibri" panose="020F0502020204030204" pitchFamily="34" charset="0"/>
              </a:rPr>
              <a:t>as a first entry point for all technical support, </a:t>
            </a:r>
            <a:r>
              <a:rPr lang="en-GB" sz="1600" dirty="0" err="1">
                <a:solidFill>
                  <a:srgbClr val="000000"/>
                </a:solidFill>
                <a:latin typeface="Calibri" panose="020F0502020204030204" pitchFamily="34" charset="0"/>
                <a:cs typeface="Calibri" panose="020F0502020204030204" pitchFamily="34" charset="0"/>
              </a:rPr>
              <a:t>estimates@unaids.org</a:t>
            </a:r>
            <a:endParaRPr lang="en-US" sz="1600" dirty="0">
              <a:solidFill>
                <a:srgbClr val="000000"/>
              </a:solidFill>
              <a:latin typeface="Calibri" panose="020F0502020204030204" pitchFamily="34" charset="0"/>
              <a:cs typeface="Calibri" panose="020F0502020204030204" pitchFamily="34" charset="0"/>
            </a:endParaRPr>
          </a:p>
          <a:p>
            <a:pPr marL="171450" lvl="1" indent="-171450">
              <a:lnSpc>
                <a:spcPct val="100000"/>
              </a:lnSpc>
              <a:spcBef>
                <a:spcPts val="0"/>
              </a:spcBef>
              <a:tabLst>
                <a:tab pos="5760720" algn="l"/>
              </a:tabLst>
            </a:pPr>
            <a:r>
              <a:rPr lang="en-GB" sz="1600" dirty="0">
                <a:solidFill>
                  <a:srgbClr val="000000"/>
                </a:solidFill>
                <a:latin typeface="Calibri" panose="020F0502020204030204" pitchFamily="34" charset="0"/>
                <a:cs typeface="Calibri" panose="020F0502020204030204" pitchFamily="34" charset="0"/>
              </a:rPr>
              <a:t>for general questions and support, the technical focal point in the Global Prevention Coalition Secretariat: </a:t>
            </a:r>
            <a:r>
              <a:rPr lang="en-GB" sz="1600" dirty="0">
                <a:solidFill>
                  <a:srgbClr val="000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benediktc@unaids.org</a:t>
            </a:r>
            <a:endParaRPr lang="en-US" sz="1600" dirty="0">
              <a:solidFill>
                <a:srgbClr val="000000"/>
              </a:solidFill>
              <a:latin typeface="Calibri" panose="020F0502020204030204" pitchFamily="34" charset="0"/>
              <a:cs typeface="Calibri" panose="020F0502020204030204" pitchFamily="34" charset="0"/>
            </a:endParaRPr>
          </a:p>
          <a:p>
            <a:pPr marL="171450" lvl="1" indent="-171450">
              <a:lnSpc>
                <a:spcPct val="100000"/>
              </a:lnSpc>
              <a:spcBef>
                <a:spcPts val="0"/>
              </a:spcBef>
              <a:tabLst>
                <a:tab pos="5760720" algn="l"/>
              </a:tabLst>
            </a:pPr>
            <a:r>
              <a:rPr lang="en-GB" sz="1600" dirty="0">
                <a:solidFill>
                  <a:srgbClr val="000000"/>
                </a:solidFill>
                <a:latin typeface="Calibri" panose="020F0502020204030204" pitchFamily="34" charset="0"/>
                <a:cs typeface="Calibri" panose="020F0502020204030204" pitchFamily="34" charset="0"/>
              </a:rPr>
              <a:t>for any questions related to the NAOMI model estimates: </a:t>
            </a:r>
            <a:r>
              <a:rPr lang="en-GB" sz="1600" dirty="0">
                <a:solidFill>
                  <a:srgbClr val="00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wanyekii@unaids.org</a:t>
            </a:r>
            <a:r>
              <a:rPr lang="en-GB" sz="1600" dirty="0">
                <a:solidFill>
                  <a:srgbClr val="000000"/>
                </a:solidFill>
                <a:latin typeface="Calibri" panose="020F0502020204030204" pitchFamily="34" charset="0"/>
                <a:cs typeface="Calibri" panose="020F0502020204030204" pitchFamily="34" charset="0"/>
              </a:rPr>
              <a:t> </a:t>
            </a:r>
            <a:endParaRPr lang="en-US" sz="1600" dirty="0">
              <a:solidFill>
                <a:srgbClr val="000000"/>
              </a:solidFill>
              <a:latin typeface="Calibri" panose="020F0502020204030204" pitchFamily="34" charset="0"/>
              <a:cs typeface="Calibri" panose="020F0502020204030204" pitchFamily="34" charset="0"/>
            </a:endParaRPr>
          </a:p>
          <a:p>
            <a:pPr marL="171450" lvl="1" indent="-171450">
              <a:lnSpc>
                <a:spcPct val="100000"/>
              </a:lnSpc>
              <a:spcBef>
                <a:spcPts val="0"/>
              </a:spcBef>
              <a:tabLst>
                <a:tab pos="5760720" algn="l"/>
              </a:tabLst>
            </a:pPr>
            <a:r>
              <a:rPr lang="en-GB" sz="1600" dirty="0">
                <a:solidFill>
                  <a:srgbClr val="000000"/>
                </a:solidFill>
                <a:latin typeface="Calibri" panose="020F0502020204030204" pitchFamily="34" charset="0"/>
                <a:cs typeface="Calibri" panose="020F0502020204030204" pitchFamily="34" charset="0"/>
              </a:rPr>
              <a:t>for any questions on the spreadsheet: </a:t>
            </a:r>
            <a:r>
              <a:rPr lang="en-GB" sz="1600" dirty="0" err="1">
                <a:solidFill>
                  <a:srgbClr val="000000"/>
                </a:solidFill>
                <a:latin typeface="Calibri" panose="020F0502020204030204" pitchFamily="34" charset="0"/>
                <a:cs typeface="Calibri" panose="020F0502020204030204" pitchFamily="34" charset="0"/>
              </a:rPr>
              <a:t>krisher@pennstatehealth.psu.edu</a:t>
            </a:r>
            <a:r>
              <a:rPr lang="en-GB" sz="1600" dirty="0">
                <a:solidFill>
                  <a:srgbClr val="000000"/>
                </a:solidFill>
                <a:latin typeface="Calibri" panose="020F0502020204030204" pitchFamily="34" charset="0"/>
                <a:cs typeface="Calibri" panose="020F0502020204030204" pitchFamily="34" charset="0"/>
              </a:rPr>
              <a:t> </a:t>
            </a:r>
            <a:endParaRPr lang="en-US" sz="1600" dirty="0">
              <a:solidFill>
                <a:srgbClr val="000000"/>
              </a:solidFill>
              <a:latin typeface="Calibri" panose="020F0502020204030204" pitchFamily="34" charset="0"/>
              <a:cs typeface="Calibri" panose="020F0502020204030204" pitchFamily="34" charset="0"/>
            </a:endParaRPr>
          </a:p>
          <a:p>
            <a:pPr marL="0" indent="0">
              <a:lnSpc>
                <a:spcPct val="100000"/>
              </a:lnSpc>
              <a:spcBef>
                <a:spcPts val="0"/>
              </a:spcBef>
              <a:buNone/>
              <a:tabLst>
                <a:tab pos="5760720" algn="l"/>
              </a:tabLst>
            </a:pPr>
            <a:endParaRPr lang="en-US" sz="1600" dirty="0">
              <a:effectLst/>
              <a:latin typeface="Calibri" panose="020F0502020204030204" pitchFamily="34" charset="0"/>
              <a:ea typeface="Arial" panose="020B0604020202020204" pitchFamily="34" charset="0"/>
              <a:cs typeface="Calibri" panose="020F0502020204030204" pitchFamily="34" charset="0"/>
            </a:endParaRPr>
          </a:p>
          <a:p>
            <a:pPr marL="0" marR="0" indent="0">
              <a:lnSpc>
                <a:spcPct val="100000"/>
              </a:lnSpc>
              <a:spcBef>
                <a:spcPts val="0"/>
              </a:spcBef>
              <a:spcAft>
                <a:spcPts val="0"/>
              </a:spcAft>
              <a:buNone/>
              <a:tabLst>
                <a:tab pos="5760720" algn="l"/>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457200" lvl="1" indent="0">
              <a:lnSpc>
                <a:spcPct val="100000"/>
              </a:lnSpc>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5907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Limitations to approach</a:t>
            </a:r>
            <a:endParaRPr/>
          </a:p>
        </p:txBody>
      </p:sp>
      <p:sp>
        <p:nvSpPr>
          <p:cNvPr id="267" name="Google Shape;26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Risk behaviour population size </a:t>
            </a:r>
            <a:r>
              <a:rPr lang="en-US" i="1" dirty="0"/>
              <a:t>estimates</a:t>
            </a:r>
            <a:r>
              <a:rPr lang="en-US" b="1" i="1" dirty="0"/>
              <a:t> </a:t>
            </a:r>
            <a:r>
              <a:rPr lang="en-US" dirty="0"/>
              <a:t>at a district level have a high degree of </a:t>
            </a:r>
            <a:r>
              <a:rPr lang="en-US" b="1" dirty="0"/>
              <a:t>uncertainty</a:t>
            </a:r>
            <a:r>
              <a:rPr lang="en-US" dirty="0"/>
              <a:t>, which is not captured in the current version of the tool</a:t>
            </a:r>
            <a:endParaRPr dirty="0"/>
          </a:p>
          <a:p>
            <a:pPr marL="228600" lvl="0" indent="-228600" algn="l" rtl="0">
              <a:lnSpc>
                <a:spcPct val="90000"/>
              </a:lnSpc>
              <a:spcBef>
                <a:spcPts val="1000"/>
              </a:spcBef>
              <a:spcAft>
                <a:spcPts val="0"/>
              </a:spcAft>
              <a:buClr>
                <a:schemeClr val="dk1"/>
              </a:buClr>
              <a:buSzPts val="2800"/>
              <a:buChar char="•"/>
            </a:pPr>
            <a:r>
              <a:rPr lang="en-US" dirty="0"/>
              <a:t>Uncertainty in:</a:t>
            </a:r>
            <a:endParaRPr dirty="0"/>
          </a:p>
          <a:p>
            <a:pPr marL="685800" lvl="1" indent="-228600" algn="l" rtl="0">
              <a:lnSpc>
                <a:spcPct val="90000"/>
              </a:lnSpc>
              <a:spcBef>
                <a:spcPts val="500"/>
              </a:spcBef>
              <a:spcAft>
                <a:spcPts val="0"/>
              </a:spcAft>
              <a:buClr>
                <a:schemeClr val="dk1"/>
              </a:buClr>
              <a:buSzPts val="2400"/>
              <a:buChar char="•"/>
            </a:pPr>
            <a:r>
              <a:rPr lang="en-US" dirty="0"/>
              <a:t>KP population sizes and their age and geographical disaggregation</a:t>
            </a:r>
            <a:endParaRPr dirty="0"/>
          </a:p>
          <a:p>
            <a:pPr marL="685800" lvl="1" indent="-228600" algn="l" rtl="0">
              <a:lnSpc>
                <a:spcPct val="90000"/>
              </a:lnSpc>
              <a:spcBef>
                <a:spcPts val="500"/>
              </a:spcBef>
              <a:spcAft>
                <a:spcPts val="0"/>
              </a:spcAft>
              <a:buClr>
                <a:schemeClr val="dk1"/>
              </a:buClr>
              <a:buSzPts val="2400"/>
              <a:buChar char="•"/>
            </a:pPr>
            <a:r>
              <a:rPr lang="en-US" dirty="0"/>
              <a:t>Small area estimates based on survey data</a:t>
            </a:r>
            <a:endParaRPr dirty="0"/>
          </a:p>
          <a:p>
            <a:pPr marL="685800" lvl="1" indent="-228600" algn="l" rtl="0">
              <a:lnSpc>
                <a:spcPct val="90000"/>
              </a:lnSpc>
              <a:spcBef>
                <a:spcPts val="500"/>
              </a:spcBef>
              <a:spcAft>
                <a:spcPts val="0"/>
              </a:spcAft>
              <a:buClr>
                <a:schemeClr val="dk1"/>
              </a:buClr>
              <a:buSzPts val="2400"/>
              <a:buChar char="•"/>
            </a:pPr>
            <a:r>
              <a:rPr lang="en-US" dirty="0"/>
              <a:t>Behavioural reports in surveys</a:t>
            </a:r>
            <a:endParaRPr dirty="0"/>
          </a:p>
          <a:p>
            <a:pPr marL="685800" lvl="1" indent="-228600" algn="l" rtl="0">
              <a:lnSpc>
                <a:spcPct val="90000"/>
              </a:lnSpc>
              <a:spcBef>
                <a:spcPts val="500"/>
              </a:spcBef>
              <a:spcAft>
                <a:spcPts val="0"/>
              </a:spcAft>
              <a:buClr>
                <a:schemeClr val="dk1"/>
              </a:buClr>
              <a:buSzPts val="2400"/>
              <a:buChar char="•"/>
            </a:pPr>
            <a:r>
              <a:rPr lang="en-US" dirty="0"/>
              <a:t>Incidence rate ratios by behaviour</a:t>
            </a:r>
            <a:endParaRPr dirty="0"/>
          </a:p>
          <a:p>
            <a:pPr marL="685800" lvl="1" indent="-228600" algn="l" rtl="0">
              <a:lnSpc>
                <a:spcPct val="90000"/>
              </a:lnSpc>
              <a:spcBef>
                <a:spcPts val="500"/>
              </a:spcBef>
              <a:spcAft>
                <a:spcPts val="0"/>
              </a:spcAft>
              <a:buClr>
                <a:schemeClr val="dk1"/>
              </a:buClr>
              <a:buSzPts val="2400"/>
              <a:buChar char="•"/>
            </a:pPr>
            <a:r>
              <a:rPr lang="en-US" dirty="0"/>
              <a:t>Naomi estimates</a:t>
            </a:r>
            <a:endParaRPr dirty="0"/>
          </a:p>
          <a:p>
            <a:pPr marL="228600" lvl="0" indent="-228600" algn="l" rtl="0">
              <a:lnSpc>
                <a:spcPct val="90000"/>
              </a:lnSpc>
              <a:spcBef>
                <a:spcPts val="1000"/>
              </a:spcBef>
              <a:spcAft>
                <a:spcPts val="0"/>
              </a:spcAft>
              <a:buClr>
                <a:schemeClr val="dk1"/>
              </a:buClr>
              <a:buSzPts val="2800"/>
              <a:buChar char="•"/>
            </a:pPr>
            <a:r>
              <a:rPr lang="en-US" dirty="0"/>
              <a:t>Estimates should be considered </a:t>
            </a:r>
            <a:r>
              <a:rPr lang="en-US" i="1" dirty="0"/>
              <a:t>indicative</a:t>
            </a:r>
            <a:r>
              <a:rPr lang="en-US" dirty="0"/>
              <a:t> rather than exact </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Thank you</a:t>
            </a:r>
            <a:endParaRPr dirty="0"/>
          </a:p>
        </p:txBody>
      </p:sp>
      <p:sp>
        <p:nvSpPr>
          <p:cNvPr id="273" name="Google Shape;27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For more details:</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Howes et al. </a:t>
            </a:r>
            <a:r>
              <a:rPr lang="en-US" dirty="0" err="1"/>
              <a:t>Spatio</a:t>
            </a:r>
            <a:r>
              <a:rPr lang="en-US" dirty="0"/>
              <a:t>-temporal estimates of HIV risk group proportions	for adolescent girls and young women across 13 priority			countries in sub-Saharan Africa. </a:t>
            </a:r>
            <a:r>
              <a:rPr lang="en-US" i="1" dirty="0" err="1"/>
              <a:t>PLoS</a:t>
            </a:r>
            <a:r>
              <a:rPr lang="en-US" i="1" dirty="0"/>
              <a:t> Global Public Health</a:t>
            </a:r>
            <a:r>
              <a:rPr lang="en-US" dirty="0"/>
              <a:t>.		2023;3(4):e0001731. </a:t>
            </a:r>
            <a:r>
              <a:rPr lang="en-US" dirty="0" err="1"/>
              <a:t>doi</a:t>
            </a:r>
            <a:r>
              <a:rPr lang="en-US" dirty="0"/>
              <a:t>: 10.1371/journal.pgph.0001731.</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274" name="Google Shape;274;p16"/>
          <p:cNvSpPr txBox="1"/>
          <p:nvPr/>
        </p:nvSpPr>
        <p:spPr>
          <a:xfrm>
            <a:off x="190005" y="6356474"/>
            <a:ext cx="32698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krisher@pennstathealth.psu.edu</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BC72-B1D0-4548-898C-7514DEE5A4F3}"/>
              </a:ext>
            </a:extLst>
          </p:cNvPr>
          <p:cNvSpPr>
            <a:spLocks noGrp="1"/>
          </p:cNvSpPr>
          <p:nvPr>
            <p:ph type="title"/>
          </p:nvPr>
        </p:nvSpPr>
        <p:spPr/>
        <p:txBody>
          <a:bodyPr/>
          <a:lstStyle/>
          <a:p>
            <a:r>
              <a:rPr lang="en-US" dirty="0"/>
              <a:t>How does the SHIPP tool build on the Naomi model?</a:t>
            </a:r>
          </a:p>
        </p:txBody>
      </p:sp>
      <p:sp>
        <p:nvSpPr>
          <p:cNvPr id="3" name="Content Placeholder 2">
            <a:extLst>
              <a:ext uri="{FF2B5EF4-FFF2-40B4-BE49-F238E27FC236}">
                <a16:creationId xmlns:a16="http://schemas.microsoft.com/office/drawing/2014/main" id="{096AD5E3-846A-1345-BF90-3FBC19A667C5}"/>
              </a:ext>
            </a:extLst>
          </p:cNvPr>
          <p:cNvSpPr>
            <a:spLocks noGrp="1"/>
          </p:cNvSpPr>
          <p:nvPr>
            <p:ph idx="1"/>
          </p:nvPr>
        </p:nvSpPr>
        <p:spPr/>
        <p:txBody>
          <a:bodyPr/>
          <a:lstStyle/>
          <a:p>
            <a:r>
              <a:rPr lang="en-US" dirty="0"/>
              <a:t>The Naomi model estimates are disaggregated by (3D):</a:t>
            </a:r>
          </a:p>
          <a:p>
            <a:pPr lvl="1"/>
            <a:r>
              <a:rPr lang="en-US" b="1" dirty="0">
                <a:solidFill>
                  <a:schemeClr val="accent5"/>
                </a:solidFill>
              </a:rPr>
              <a:t>Age</a:t>
            </a:r>
          </a:p>
          <a:p>
            <a:pPr lvl="1"/>
            <a:r>
              <a:rPr lang="en-US" b="1" dirty="0">
                <a:solidFill>
                  <a:srgbClr val="C00000"/>
                </a:solidFill>
              </a:rPr>
              <a:t>Sex</a:t>
            </a:r>
          </a:p>
          <a:p>
            <a:pPr lvl="1"/>
            <a:r>
              <a:rPr lang="en-US" b="1" dirty="0">
                <a:solidFill>
                  <a:schemeClr val="accent6"/>
                </a:solidFill>
              </a:rPr>
              <a:t>Sub-national location (district)</a:t>
            </a:r>
          </a:p>
          <a:p>
            <a:r>
              <a:rPr lang="en-US" dirty="0"/>
              <a:t>The SHIPP tool adds </a:t>
            </a:r>
            <a:r>
              <a:rPr lang="en-US" b="1" dirty="0">
                <a:solidFill>
                  <a:schemeClr val="accent2"/>
                </a:solidFill>
              </a:rPr>
              <a:t>sexual behaviour </a:t>
            </a:r>
            <a:r>
              <a:rPr lang="en-US" dirty="0"/>
              <a:t>to these levels of disaggregation (4D)</a:t>
            </a:r>
          </a:p>
          <a:p>
            <a:pPr lvl="1"/>
            <a:r>
              <a:rPr lang="en-US" i="1" dirty="0"/>
              <a:t>Maintains Naomi estimates for age, sex and district</a:t>
            </a:r>
          </a:p>
        </p:txBody>
      </p:sp>
    </p:spTree>
    <p:extLst>
      <p:ext uri="{BB962C8B-B14F-4D97-AF65-F5344CB8AC3E}">
        <p14:creationId xmlns:p14="http://schemas.microsoft.com/office/powerpoint/2010/main" val="356747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BC72-B1D0-4548-898C-7514DEE5A4F3}"/>
              </a:ext>
            </a:extLst>
          </p:cNvPr>
          <p:cNvSpPr>
            <a:spLocks noGrp="1"/>
          </p:cNvSpPr>
          <p:nvPr>
            <p:ph type="title"/>
          </p:nvPr>
        </p:nvSpPr>
        <p:spPr/>
        <p:txBody>
          <a:bodyPr/>
          <a:lstStyle/>
          <a:p>
            <a:r>
              <a:rPr lang="en-US" dirty="0"/>
              <a:t>What is the added value of the SHIPP tool?</a:t>
            </a:r>
          </a:p>
        </p:txBody>
      </p:sp>
      <p:sp>
        <p:nvSpPr>
          <p:cNvPr id="3" name="Content Placeholder 2">
            <a:extLst>
              <a:ext uri="{FF2B5EF4-FFF2-40B4-BE49-F238E27FC236}">
                <a16:creationId xmlns:a16="http://schemas.microsoft.com/office/drawing/2014/main" id="{096AD5E3-846A-1345-BF90-3FBC19A667C5}"/>
              </a:ext>
            </a:extLst>
          </p:cNvPr>
          <p:cNvSpPr>
            <a:spLocks noGrp="1"/>
          </p:cNvSpPr>
          <p:nvPr>
            <p:ph idx="1"/>
          </p:nvPr>
        </p:nvSpPr>
        <p:spPr/>
        <p:txBody>
          <a:bodyPr/>
          <a:lstStyle/>
          <a:p>
            <a:r>
              <a:rPr lang="en-US" dirty="0"/>
              <a:t>Combines </a:t>
            </a:r>
            <a:r>
              <a:rPr lang="en-US" dirty="0" err="1"/>
              <a:t>behavioural</a:t>
            </a:r>
            <a:r>
              <a:rPr lang="en-US" dirty="0"/>
              <a:t> risk groups with HIV incidence at a small area</a:t>
            </a:r>
          </a:p>
          <a:p>
            <a:r>
              <a:rPr lang="en-US" dirty="0"/>
              <a:t>This can help plan resources and strategies for population-specific programming</a:t>
            </a:r>
          </a:p>
        </p:txBody>
      </p:sp>
    </p:spTree>
    <p:extLst>
      <p:ext uri="{BB962C8B-B14F-4D97-AF65-F5344CB8AC3E}">
        <p14:creationId xmlns:p14="http://schemas.microsoft.com/office/powerpoint/2010/main" val="333133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07016A-DE32-EA52-DADF-1794FC6CC036}"/>
              </a:ext>
            </a:extLst>
          </p:cNvPr>
          <p:cNvSpPr>
            <a:spLocks noGrp="1"/>
          </p:cNvSpPr>
          <p:nvPr>
            <p:ph type="title"/>
          </p:nvPr>
        </p:nvSpPr>
        <p:spPr/>
        <p:txBody>
          <a:bodyPr/>
          <a:lstStyle/>
          <a:p>
            <a:r>
              <a:rPr lang="en-US" dirty="0"/>
              <a:t>Data/inputs</a:t>
            </a:r>
          </a:p>
        </p:txBody>
      </p:sp>
      <p:sp>
        <p:nvSpPr>
          <p:cNvPr id="5" name="Text Placeholder 4">
            <a:extLst>
              <a:ext uri="{FF2B5EF4-FFF2-40B4-BE49-F238E27FC236}">
                <a16:creationId xmlns:a16="http://schemas.microsoft.com/office/drawing/2014/main" id="{51276FB1-E0C4-8536-5778-3ABAD3AAE0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52744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6221</Words>
  <Application>Microsoft Macintosh PowerPoint</Application>
  <PresentationFormat>Widescreen</PresentationFormat>
  <Paragraphs>529</Paragraphs>
  <Slides>67</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Cambria Math</vt:lpstr>
      <vt:lpstr>Helvetica</vt:lpstr>
      <vt:lpstr>Office Theme</vt:lpstr>
      <vt:lpstr>PowerPoint Presentation</vt:lpstr>
      <vt:lpstr>Background</vt:lpstr>
      <vt:lpstr>Threshold for the prioritization of HIV prevention methods</vt:lpstr>
      <vt:lpstr>SHIPP Tool Objective</vt:lpstr>
      <vt:lpstr>SHIPP tool outputs</vt:lpstr>
      <vt:lpstr>PowerPoint Presentation</vt:lpstr>
      <vt:lpstr>How does the SHIPP tool build on the Naomi model?</vt:lpstr>
      <vt:lpstr>What is the added value of the SHIPP tool?</vt:lpstr>
      <vt:lpstr>Data/inputs</vt:lpstr>
      <vt:lpstr>Data/inputs</vt:lpstr>
      <vt:lpstr>Data/inputs</vt:lpstr>
      <vt:lpstr>Demographic &amp; Health Surveys (DHS)</vt:lpstr>
      <vt:lpstr>Population-based HIV Impact Assessments (PHIAs) &amp; Botswana AIDS Impact Surveys </vt:lpstr>
      <vt:lpstr>Multiple Indicator Cluster Surveys (MICS)</vt:lpstr>
      <vt:lpstr>Behaviour category definitions</vt:lpstr>
      <vt:lpstr>Questions used to derive behavioural proportions (no sex/one regular/non-regular)</vt:lpstr>
      <vt:lpstr>Data/inputs</vt:lpstr>
      <vt:lpstr>Naomi model – source for district-level HIV prevalence, incidence, and population</vt:lpstr>
      <vt:lpstr>Naomi model</vt:lpstr>
      <vt:lpstr>Accessing Naomi estimates</vt:lpstr>
      <vt:lpstr>Naomi Estimates → SHIPP Tool</vt:lpstr>
      <vt:lpstr>Data/inputs</vt:lpstr>
      <vt:lpstr>Key Population Size Estimates</vt:lpstr>
      <vt:lpstr>Key Population Estimates Data sources</vt:lpstr>
      <vt:lpstr>Population size model – urban proportions</vt:lpstr>
      <vt:lpstr>Population size model</vt:lpstr>
      <vt:lpstr>HIV prevalence model</vt:lpstr>
      <vt:lpstr>Key Population Estimates  → SHIPP Tool</vt:lpstr>
      <vt:lpstr>Model Development</vt:lpstr>
      <vt:lpstr>Model Development</vt:lpstr>
      <vt:lpstr>Model Development</vt:lpstr>
      <vt:lpstr>Behaviour category definitions</vt:lpstr>
      <vt:lpstr>Source for behavioural proportions (no sex/one regular/non-regular)</vt:lpstr>
      <vt:lpstr>Spatio-temporal model for behavioural prevalence (no sex/one regular/non-regular)</vt:lpstr>
      <vt:lpstr>Spatio-temporal model for behavioural proportions (no sex/one regular/non-regular)</vt:lpstr>
      <vt:lpstr>Spatio-temporal model for behavioural proportions (no sex/one regular/non-regular)</vt:lpstr>
      <vt:lpstr>Small area estimation model smooths sparse data</vt:lpstr>
      <vt:lpstr>Behaviour category definitions</vt:lpstr>
      <vt:lpstr>Source for behavioural proportions</vt:lpstr>
      <vt:lpstr>Age disaggregation</vt:lpstr>
      <vt:lpstr>KP estimates</vt:lpstr>
      <vt:lpstr>Model Development</vt:lpstr>
      <vt:lpstr>Population sizes by behavior</vt:lpstr>
      <vt:lpstr>Model Development</vt:lpstr>
      <vt:lpstr>HIV prevalence by behaviour</vt:lpstr>
      <vt:lpstr>Distribution of PLHIV by behaviour</vt:lpstr>
      <vt:lpstr>Model Development</vt:lpstr>
      <vt:lpstr>HIV incidence rates by behaviour</vt:lpstr>
      <vt:lpstr>HIV relative risk by behaviour - for incidence rates - women</vt:lpstr>
      <vt:lpstr>HIV relative risk by behaviour - for incidence rates - men</vt:lpstr>
      <vt:lpstr>Estimated HIV incidence rates by behaviour</vt:lpstr>
      <vt:lpstr>Model Development</vt:lpstr>
      <vt:lpstr>Estimated new infections</vt:lpstr>
      <vt:lpstr>SHIPP Tool</vt:lpstr>
      <vt:lpstr>Limitations to approach</vt:lpstr>
      <vt:lpstr>Acknowledgements</vt:lpstr>
      <vt:lpstr>Thank you!  Questions? </vt:lpstr>
      <vt:lpstr>Frequently Asked Questions about the SHIPP tool (1)</vt:lpstr>
      <vt:lpstr>Frequently Asked Questions about the SHIPP tool (2)</vt:lpstr>
      <vt:lpstr>Frequently Asked Questions about the SHIPP tool (3)</vt:lpstr>
      <vt:lpstr>Frequently Asked Questions about the SHIPP tool (4)</vt:lpstr>
      <vt:lpstr>Frequently Asked Questions about the SHIPP tool (5)</vt:lpstr>
      <vt:lpstr>Frequently Asked Questions about the SHIPP tool (6)</vt:lpstr>
      <vt:lpstr>Frequently Asked Questions about the SHIPP tool (7)</vt:lpstr>
      <vt:lpstr>Frequently Asked Questions about the SHIPP tool (8)</vt:lpstr>
      <vt:lpstr>Limitations to approach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Risher</dc:creator>
  <cp:lastModifiedBy>Ana Diaz</cp:lastModifiedBy>
  <cp:revision>17</cp:revision>
  <dcterms:created xsi:type="dcterms:W3CDTF">2021-07-14T19:02:26Z</dcterms:created>
  <dcterms:modified xsi:type="dcterms:W3CDTF">2024-02-15T10:32:19Z</dcterms:modified>
</cp:coreProperties>
</file>