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9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0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2.xml" ContentType="application/vnd.openxmlformats-officedocument.theme+xml"/>
  <Override PartName="/ppt/slideLayouts/slideLayout35.xml" ContentType="application/vnd.openxmlformats-officedocument.presentationml.slideLayout+xml"/>
  <Override PartName="/ppt/theme/theme1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71" r:id="rId3"/>
    <p:sldMasterId id="2147483674" r:id="rId4"/>
    <p:sldMasterId id="2147483677" r:id="rId5"/>
    <p:sldMasterId id="2147483681" r:id="rId6"/>
    <p:sldMasterId id="2147483700" r:id="rId7"/>
    <p:sldMasterId id="2147483707" r:id="rId8"/>
    <p:sldMasterId id="2147483710" r:id="rId9"/>
    <p:sldMasterId id="2147483716" r:id="rId10"/>
    <p:sldMasterId id="2147483744" r:id="rId11"/>
    <p:sldMasterId id="2147483750" r:id="rId12"/>
    <p:sldMasterId id="2147483755" r:id="rId13"/>
    <p:sldMasterId id="2147483758" r:id="rId14"/>
    <p:sldMasterId id="2147483765" r:id="rId15"/>
    <p:sldMasterId id="2147483768" r:id="rId16"/>
    <p:sldMasterId id="2147483780" r:id="rId17"/>
  </p:sldMasterIdLst>
  <p:notesMasterIdLst>
    <p:notesMasterId r:id="rId39"/>
  </p:notesMasterIdLst>
  <p:handoutMasterIdLst>
    <p:handoutMasterId r:id="rId40"/>
  </p:handoutMasterIdLst>
  <p:sldIdLst>
    <p:sldId id="266" r:id="rId18"/>
    <p:sldId id="309" r:id="rId19"/>
    <p:sldId id="310" r:id="rId20"/>
    <p:sldId id="311" r:id="rId21"/>
    <p:sldId id="313" r:id="rId22"/>
    <p:sldId id="312" r:id="rId23"/>
    <p:sldId id="4790" r:id="rId24"/>
    <p:sldId id="259" r:id="rId25"/>
    <p:sldId id="260" r:id="rId26"/>
    <p:sldId id="261" r:id="rId27"/>
    <p:sldId id="262" r:id="rId28"/>
    <p:sldId id="264" r:id="rId29"/>
    <p:sldId id="265" r:id="rId30"/>
    <p:sldId id="315" r:id="rId31"/>
    <p:sldId id="4789" r:id="rId32"/>
    <p:sldId id="4772" r:id="rId33"/>
    <p:sldId id="4788" r:id="rId34"/>
    <p:sldId id="4784" r:id="rId35"/>
    <p:sldId id="4785" r:id="rId36"/>
    <p:sldId id="314" r:id="rId37"/>
    <p:sldId id="30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vi Butcher" initials="LB" lastIdx="1" clrIdx="0">
    <p:extLst>
      <p:ext uri="{19B8F6BF-5375-455C-9EA6-DF929625EA0E}">
        <p15:presenceInfo xmlns:p15="http://schemas.microsoft.com/office/powerpoint/2012/main" userId="S-1-5-21-1473718763-2856103246-2628421762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999"/>
    <a:srgbClr val="DFFAF9"/>
    <a:srgbClr val="00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5E717-B681-4970-96AA-6C10844992AA}" v="6" dt="2023-10-26T06:29:29.0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1877" autoAdjust="0"/>
  </p:normalViewPr>
  <p:slideViewPr>
    <p:cSldViewPr snapToGrid="0" snapToObjects="1">
      <p:cViewPr varScale="1">
        <p:scale>
          <a:sx n="43" d="100"/>
          <a:sy n="43" d="100"/>
        </p:scale>
        <p:origin x="240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notesViewPr>
    <p:cSldViewPr snapToGrid="0" snapToObjects="1">
      <p:cViewPr varScale="1">
        <p:scale>
          <a:sx n="96" d="100"/>
          <a:sy n="96" d="100"/>
        </p:scale>
        <p:origin x="3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microsoft.com/office/2015/10/relationships/revisionInfo" Target="revisionInfo.xml"/><Relationship Id="rId20" Type="http://schemas.openxmlformats.org/officeDocument/2006/relationships/slide" Target="slides/slide3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49EF10-CC61-6C45-A3B5-6A1B00FFA7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C2B9AC-95CE-8541-A2EA-972FF55134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5B137-28B4-7A4F-8402-BF9CD1198F05}" type="datetimeFigureOut">
              <a:rPr lang="en-US" smtClean="0"/>
              <a:t>7/16/24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A5FA-0FFC-DC44-8EA7-7FA6147628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5C18E-ECA7-2343-A242-06A4A8C52E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98668-AEA9-D243-AE88-D798C69C32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9C2DC-E39D-4157-B8C9-1B7F3F56D81A}" type="datetimeFigureOut">
              <a:rPr lang="en-US" smtClean="0"/>
              <a:t>7/16/24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78463-BB9F-4D04-97EC-C3B2C95CE2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90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78463-BB9F-4D04-97EC-C3B2C95CE2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01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8EF74-F491-4395-A76E-DED902ECB47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2" name="Google Shape;26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F0982-9D86-4896-BB41-D7AE5000ADE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24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5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5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3FD79-0F8D-FA4B-A167-3D15215BF9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874" y="3516870"/>
            <a:ext cx="9414652" cy="65779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36799025-0FCD-C1F5-83ED-A3372256A7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55210" y="585470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95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066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50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94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681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6472-DE91-2B95-7114-D7391CBF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ACC7588-CA67-4A60-9150-6DDC8D36E7B5}" type="datetimeFigureOut">
              <a:rPr lang="en-US"/>
              <a:pPr>
                <a:defRPr/>
              </a:pPr>
              <a:t>7/16/24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E5D0-272A-69A9-376D-22BE565B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D9162-30E9-BD8C-DC82-0F6E4321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2B34076-51C7-429E-8B78-560B14A18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02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345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63C66DC-666C-4C0B-B57C-478E431BBF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793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408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27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358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5F09AA-FEEA-9809-1FF1-686466BB4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340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5F09AA-FEEA-9809-1FF1-686466BB44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878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0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86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6472-DE91-2B95-7114-D7391CBF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ACC7588-CA67-4A60-9150-6DDC8D36E7B5}" type="datetimeFigureOut">
              <a:rPr lang="en-US"/>
              <a:pPr>
                <a:defRPr/>
              </a:pPr>
              <a:t>7/16/24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E5D0-272A-69A9-376D-22BE565B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D9162-30E9-BD8C-DC82-0F6E4321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2B34076-51C7-429E-8B78-560B14A18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58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566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829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F6472-DE91-2B95-7114-D7391CBFF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ACC7588-CA67-4A60-9150-6DDC8D36E7B5}" type="datetimeFigureOut">
              <a:rPr lang="en-US"/>
              <a:pPr>
                <a:defRPr/>
              </a:pPr>
              <a:t>7/16/24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1E5D0-272A-69A9-376D-22BE565B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D9162-30E9-BD8C-DC82-0F6E4321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2B34076-51C7-429E-8B78-560B14A186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407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143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44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27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4486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37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459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675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114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3292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E4C98E-0BAC-4286-AC67-6053501C390D}"/>
              </a:ext>
            </a:extLst>
          </p:cNvPr>
          <p:cNvSpPr/>
          <p:nvPr userDrawn="1"/>
        </p:nvSpPr>
        <p:spPr>
          <a:xfrm>
            <a:off x="0" y="0"/>
            <a:ext cx="12192000" cy="576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060028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164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lIns="182880" tIns="91440" rIns="182880" anchor="ctr" anchorCtr="1">
            <a:normAutofit/>
          </a:bodyPr>
          <a:lstStyle>
            <a:lvl1pPr marL="0" indent="0">
              <a:buNone/>
              <a:defRPr sz="27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38884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9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5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5FD9BCF-AFA8-522C-3797-B3B572C92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427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0" y="-30162"/>
            <a:ext cx="12192000" cy="79216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9853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0271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3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1142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sldNum" idx="12"/>
          </p:nvPr>
        </p:nvSpPr>
        <p:spPr>
          <a:xfrm>
            <a:off x="7467600" y="6173789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3510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sldNum" idx="12"/>
          </p:nvPr>
        </p:nvSpPr>
        <p:spPr>
          <a:xfrm>
            <a:off x="8737600" y="63817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10021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4783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251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8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8"/>
          <p:cNvSpPr txBox="1">
            <a:spLocks noGrp="1"/>
          </p:cNvSpPr>
          <p:nvPr>
            <p:ph type="body"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7" name="Google Shape;137;p38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8"/>
          <p:cNvSpPr txBox="1">
            <a:spLocks noGrp="1"/>
          </p:cNvSpPr>
          <p:nvPr>
            <p:ph type="sldNum" idx="12"/>
          </p:nvPr>
        </p:nvSpPr>
        <p:spPr>
          <a:xfrm>
            <a:off x="76454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81713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9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9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39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5" name="Google Shape;145;p3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68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96760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137160" indent="-457200" algn="l"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4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CBB2A8C-022D-748B-2B62-D2B12AFA3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0"/>
          <p:cNvSpPr txBox="1">
            <a:spLocks noGrp="1"/>
          </p:cNvSpPr>
          <p:nvPr>
            <p:ph type="body" idx="1"/>
          </p:nvPr>
        </p:nvSpPr>
        <p:spPr>
          <a:xfrm rot="5400000">
            <a:off x="3604418" y="-1851817"/>
            <a:ext cx="4983164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4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0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5879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1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1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4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46996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04331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15459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2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4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4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2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1002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43"/>
          <p:cNvSpPr txBox="1">
            <a:spLocks noGrp="1"/>
          </p:cNvSpPr>
          <p:nvPr>
            <p:ph type="body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4" name="Google Shape;184;p43"/>
          <p:cNvSpPr txBox="1">
            <a:spLocks noGrp="1"/>
          </p:cNvSpPr>
          <p:nvPr>
            <p:ph type="body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5" name="Google Shape;185;p4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6611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4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2" name="Google Shape;192;p4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4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4" name="Google Shape;194;p4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4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3887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9476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748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7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7"/>
          <p:cNvSpPr txBox="1">
            <a:spLocks noGrp="1"/>
          </p:cNvSpPr>
          <p:nvPr>
            <p:ph type="body"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9" name="Google Shape;209;p47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4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7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844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8"/>
            <a:ext cx="4794197" cy="131906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1AE3D-3FB7-DF47-940B-534F09C62820}"/>
              </a:ext>
            </a:extLst>
          </p:cNvPr>
          <p:cNvSpPr txBox="1"/>
          <p:nvPr userDrawn="1"/>
        </p:nvSpPr>
        <p:spPr>
          <a:xfrm>
            <a:off x="845884" y="3374566"/>
            <a:ext cx="51553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0" i="0" baseline="0" dirty="0">
                <a:solidFill>
                  <a:schemeClr val="tx1"/>
                </a:solidFill>
              </a:rPr>
              <a:t>Subhead red</a:t>
            </a:r>
          </a:p>
        </p:txBody>
      </p:sp>
      <p:pic>
        <p:nvPicPr>
          <p:cNvPr id="5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D30CFC46-FA84-F24E-F12F-3564FE44C2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8"/>
          <p:cNvSpPr txBox="1"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48"/>
          <p:cNvSpPr>
            <a:spLocks noGrp="1"/>
          </p:cNvSpPr>
          <p:nvPr>
            <p:ph type="pic" idx="2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48"/>
          <p:cNvSpPr txBox="1">
            <a:spLocks noGrp="1"/>
          </p:cNvSpPr>
          <p:nvPr>
            <p:ph type="body" idx="1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4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2589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9"/>
          <p:cNvSpPr txBox="1">
            <a:spLocks noGrp="1"/>
          </p:cNvSpPr>
          <p:nvPr>
            <p:ph type="body" idx="1"/>
          </p:nvPr>
        </p:nvSpPr>
        <p:spPr>
          <a:xfrm rot="5400000">
            <a:off x="3604418" y="-1851817"/>
            <a:ext cx="4983164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4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21007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0"/>
          <p:cNvSpPr txBox="1">
            <a:spLocks noGrp="1"/>
          </p:cNvSpPr>
          <p:nvPr>
            <p:ph type="title"/>
          </p:nvPr>
        </p:nvSpPr>
        <p:spPr>
          <a:xfrm rot="5400000">
            <a:off x="7285038" y="1828803"/>
            <a:ext cx="5851525" cy="27432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0"/>
          <p:cNvSpPr txBox="1">
            <a:spLocks noGrp="1"/>
          </p:cNvSpPr>
          <p:nvPr>
            <p:ph type="body" idx="1"/>
          </p:nvPr>
        </p:nvSpPr>
        <p:spPr>
          <a:xfrm rot="5400000">
            <a:off x="1697038" y="-812797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0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03983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89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241"/>
            <a:ext cx="10515600" cy="657210"/>
          </a:xfrm>
          <a:prstGeom prst="rect">
            <a:avLst/>
          </a:prstGeom>
        </p:spPr>
        <p:txBody>
          <a:bodyPr anchor="b"/>
          <a:lstStyle>
            <a:lvl1pPr>
              <a:defRPr sz="27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527691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259556" indent="-259556">
              <a:lnSpc>
                <a:spcPct val="95000"/>
              </a:lnSpc>
              <a:spcBef>
                <a:spcPts val="135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4794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17145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9159F-E6F1-7849-973A-DCE75CF0E4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50248" b="50000"/>
          <a:stretch/>
        </p:blipFill>
        <p:spPr>
          <a:xfrm rot="16200000">
            <a:off x="9045127" y="126587"/>
            <a:ext cx="3273461" cy="30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700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27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2195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-Content_w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961C13-5CE3-E940-A4D1-4C80766A25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90D058-C445-7F40-AB7D-F52DA6EDF756}"/>
              </a:ext>
            </a:extLst>
          </p:cNvPr>
          <p:cNvSpPr/>
          <p:nvPr userDrawn="1"/>
        </p:nvSpPr>
        <p:spPr>
          <a:xfrm>
            <a:off x="0" y="6790531"/>
            <a:ext cx="12192000" cy="69448"/>
          </a:xfrm>
          <a:prstGeom prst="rect">
            <a:avLst/>
          </a:prstGeom>
          <a:solidFill>
            <a:srgbClr val="E73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8D2E9CD-85A1-8249-B610-F55A92BA9D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075876" y="157337"/>
            <a:ext cx="3273461" cy="2958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8494"/>
            <a:ext cx="10515600" cy="800039"/>
          </a:xfrm>
          <a:prstGeom prst="rect">
            <a:avLst/>
          </a:prstGeom>
        </p:spPr>
        <p:txBody>
          <a:bodyPr anchor="b"/>
          <a:lstStyle>
            <a:lvl1pPr>
              <a:defRPr sz="3600" b="1" i="0">
                <a:solidFill>
                  <a:srgbClr val="577F9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838200" y="1636730"/>
            <a:ext cx="10515600" cy="4932746"/>
          </a:xfrm>
          <a:prstGeom prst="rect">
            <a:avLst/>
          </a:prstGeom>
        </p:spPr>
        <p:txBody>
          <a:bodyPr>
            <a:noAutofit/>
          </a:bodyPr>
          <a:lstStyle>
            <a:lvl1pPr marL="346075" indent="-346075">
              <a:lnSpc>
                <a:spcPct val="95000"/>
              </a:lnSpc>
              <a:spcBef>
                <a:spcPts val="1800"/>
              </a:spcBef>
              <a:buClr>
                <a:srgbClr val="E73439"/>
              </a:buClr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339725">
              <a:lnSpc>
                <a:spcPct val="95000"/>
              </a:lnSpc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-228600">
              <a:lnSpc>
                <a:spcPct val="95000"/>
              </a:lnSpc>
              <a:buClr>
                <a:srgbClr val="E73439"/>
              </a:buClr>
              <a:buFont typeface="Calibri" panose="020F0502020204030204" pitchFamily="34" charset="0"/>
              <a:buChar char="‐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E73439"/>
              </a:buClr>
              <a:buFont typeface="Arial" panose="020B0604020202020204" pitchFamily="34" charset="0"/>
              <a:buChar char="–"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698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63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6523"/>
            <a:ext cx="3932237" cy="1093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86323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586523"/>
            <a:ext cx="3932237" cy="10930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12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5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4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4" r:id="rId5"/>
    <p:sldLayoutId id="2147483665" r:id="rId6"/>
    <p:sldLayoutId id="2147483657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7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87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8" r:id="rId3"/>
    <p:sldLayoutId id="214748374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3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3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71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96" indent="-2571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9" indent="-2143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2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1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0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9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8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6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7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38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CE780C6-5F05-4942-9FBE-C3CD3EF3AE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611107C-EA7B-450E-8B3D-2BE43E4A2C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F236F-D2B1-4269-9C65-2CD2958872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ACC09BC-F056-47DE-B949-5ED9128E5376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B04C1-C498-4F69-93E9-16AED0093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22607-0F87-4627-8A86-0FD42C378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620AEB6-5A5E-4600-84A1-2C8453A4B547}" type="slidenum">
              <a:rPr lang="en-US" altLang="LID4096"/>
              <a:pPr>
                <a:defRPr/>
              </a:pPr>
              <a:t>‹#›</a:t>
            </a:fld>
            <a:endParaRPr lang="en-US" altLang="LID4096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B517A2E-FE12-41FC-BC15-0942B83B31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95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4">
            <a:extLst>
              <a:ext uri="{FF2B5EF4-FFF2-40B4-BE49-F238E27FC236}">
                <a16:creationId xmlns:a16="http://schemas.microsoft.com/office/drawing/2014/main" id="{5E842C59-4AD7-4D58-9923-AF86475358F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9465" y="6263640"/>
            <a:ext cx="1467104" cy="232100"/>
          </a:xfrm>
          <a:prstGeom prst="rect">
            <a:avLst/>
          </a:prstGeom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74BF52-AFDA-4F9E-8B8A-625565EFB97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600" y="6263640"/>
            <a:ext cx="1826091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3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6546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1"/>
          </p:nvPr>
        </p:nvSpPr>
        <p:spPr>
          <a:xfrm>
            <a:off x="609600" y="1143001"/>
            <a:ext cx="10972800" cy="4983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92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92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71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96" indent="-2571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9" indent="-2143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2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1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0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9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8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6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7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7/16/24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2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7/16/24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8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8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999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5pPr>
      <a:lvl6pPr marL="3429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6pPr>
      <a:lvl7pPr marL="6858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7pPr>
      <a:lvl8pPr marL="102878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8pPr>
      <a:lvl9pPr marL="1371715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</a:defRPr>
      </a:lvl9pPr>
    </p:titleStyle>
    <p:bodyStyle>
      <a:lvl1pPr marL="257196" indent="-25719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59" indent="-21433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322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51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80" indent="-17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109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038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966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97" indent="-171465" algn="l" defTabSz="685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29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5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87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71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645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7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503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432" algn="l" defTabSz="68585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35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EDEAE35-7355-4440-BA2A-A9D763578A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BAE4259-5D7D-4A23-9913-89833214BE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DC88C-2B8D-4CDC-A966-9587D2BDDD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1000D2-CAE6-49BE-96C6-F30C6E83F6DC}" type="datetimeFigureOut">
              <a:rPr lang="en-US"/>
              <a:pPr>
                <a:defRPr/>
              </a:pPr>
              <a:t>7/16/24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902A-B6D5-42B7-AF46-49A1A85F7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180EB-3F04-4851-B6A8-BF58094DC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213543E-7578-49FA-A272-369487A2D2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>
            <a:extLst>
              <a:ext uri="{FF2B5EF4-FFF2-40B4-BE49-F238E27FC236}">
                <a16:creationId xmlns:a16="http://schemas.microsoft.com/office/drawing/2014/main" id="{F491E23E-FB95-4F20-BEAB-26A64D12654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561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2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19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sv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838A4-C1AC-8E4D-B4B0-A9C694280F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8660"/>
            <a:ext cx="9144000" cy="23876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rgbClr val="009999"/>
                </a:solidFill>
                <a:latin typeface="Arial Nova Cond" panose="020B0506020202020204" pitchFamily="34" charset="0"/>
              </a:rPr>
              <a:t>Social contracting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AAD73FD-D6A5-F5EE-4983-FED33D8FA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2391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sz="3600" b="1" dirty="0">
                <a:solidFill>
                  <a:srgbClr val="C00000"/>
                </a:solidFill>
                <a:latin typeface="Arial Nova Cond" panose="020B0506020202020204" pitchFamily="34" charset="0"/>
              </a:rPr>
              <a:t>Concept and examples</a:t>
            </a:r>
            <a:endParaRPr lang="en-US" sz="3600" b="1" dirty="0">
              <a:solidFill>
                <a:srgbClr val="C00000"/>
              </a:solidFill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26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6"/>
          <p:cNvSpPr txBox="1">
            <a:spLocks noGrp="1"/>
          </p:cNvSpPr>
          <p:nvPr>
            <p:ph type="title"/>
          </p:nvPr>
        </p:nvSpPr>
        <p:spPr>
          <a:xfrm>
            <a:off x="29523" y="22865"/>
            <a:ext cx="12161838" cy="58420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Establishing a TI project </a:t>
            </a:r>
            <a:endParaRPr/>
          </a:p>
        </p:txBody>
      </p:sp>
      <p:sp>
        <p:nvSpPr>
          <p:cNvPr id="302" name="Google Shape;302;p6"/>
          <p:cNvSpPr txBox="1">
            <a:spLocks noGrp="1"/>
          </p:cNvSpPr>
          <p:nvPr>
            <p:ph type="body" idx="1"/>
          </p:nvPr>
        </p:nvSpPr>
        <p:spPr>
          <a:xfrm>
            <a:off x="152400" y="914400"/>
            <a:ext cx="7940722" cy="132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Selection of sites </a:t>
            </a:r>
            <a:endParaRPr/>
          </a:p>
          <a:p>
            <a:pPr marL="742950" lvl="1" indent="-28575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</a:pPr>
            <a:r>
              <a:rPr lang="en-US" sz="1400"/>
              <a:t>Estimation of HRGs at sites based on mapping data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Selection of Implementing partners (NGOs/CBOs) 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</p:txBody>
      </p:sp>
      <p:grpSp>
        <p:nvGrpSpPr>
          <p:cNvPr id="303" name="Google Shape;303;p6"/>
          <p:cNvGrpSpPr/>
          <p:nvPr/>
        </p:nvGrpSpPr>
        <p:grpSpPr>
          <a:xfrm>
            <a:off x="316656" y="2412227"/>
            <a:ext cx="8461783" cy="4302471"/>
            <a:chOff x="-139407" y="0"/>
            <a:chExt cx="8461783" cy="4302471"/>
          </a:xfrm>
        </p:grpSpPr>
        <p:sp>
          <p:nvSpPr>
            <p:cNvPr id="304" name="Google Shape;304;p6"/>
            <p:cNvSpPr/>
            <p:nvPr/>
          </p:nvSpPr>
          <p:spPr>
            <a:xfrm>
              <a:off x="-139407" y="0"/>
              <a:ext cx="6579701" cy="77444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6"/>
            <p:cNvSpPr txBox="1"/>
            <p:nvPr/>
          </p:nvSpPr>
          <p:spPr>
            <a:xfrm>
              <a:off x="-116724" y="22683"/>
              <a:ext cx="5614422" cy="729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Expression of Interest (EOI) by SACS</a:t>
              </a:r>
              <a:endPara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331113" y="882006"/>
              <a:ext cx="6579701" cy="77444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88D3F"/>
                </a:gs>
                <a:gs pos="80000">
                  <a:srgbClr val="49BB54"/>
                </a:gs>
                <a:gs pos="100000">
                  <a:srgbClr val="47BE53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6"/>
            <p:cNvSpPr txBox="1"/>
            <p:nvPr/>
          </p:nvSpPr>
          <p:spPr>
            <a:xfrm>
              <a:off x="353796" y="904689"/>
              <a:ext cx="5517329" cy="729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Short listing of NGOs based on standardized criteria by Technical Appraisal Committee (TAC) headed by Project Director, SACS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801634" y="1764013"/>
              <a:ext cx="6579701" cy="77444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A897F"/>
                </a:gs>
                <a:gs pos="80000">
                  <a:srgbClr val="4DB3A8"/>
                </a:gs>
                <a:gs pos="100000">
                  <a:srgbClr val="4CB6AA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6"/>
            <p:cNvSpPr txBox="1"/>
            <p:nvPr/>
          </p:nvSpPr>
          <p:spPr>
            <a:xfrm>
              <a:off x="824317" y="1786696"/>
              <a:ext cx="5517329" cy="729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Joint Appraisal visit by a team of external experts 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1288096" y="2646020"/>
              <a:ext cx="6579701" cy="77444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3E5582"/>
                </a:gs>
                <a:gs pos="80000">
                  <a:srgbClr val="5170AC"/>
                </a:gs>
                <a:gs pos="100000">
                  <a:srgbClr val="506FAF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6"/>
            <p:cNvSpPr txBox="1"/>
            <p:nvPr/>
          </p:nvSpPr>
          <p:spPr>
            <a:xfrm>
              <a:off x="1310779" y="2668703"/>
              <a:ext cx="5517329" cy="729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Final review by Technical Advisory Committee  for NGO empanelment 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1742675" y="3528027"/>
              <a:ext cx="6579701" cy="774444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5C417C"/>
                </a:gs>
                <a:gs pos="80000">
                  <a:srgbClr val="7955A4"/>
                </a:gs>
                <a:gs pos="100000">
                  <a:srgbClr val="7955A6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6"/>
            <p:cNvSpPr txBox="1"/>
            <p:nvPr/>
          </p:nvSpPr>
          <p:spPr>
            <a:xfrm>
              <a:off x="1765358" y="3550710"/>
              <a:ext cx="5517329" cy="7290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Approval by Executive Committee of SACS headed by PD, SACS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797497" y="565775"/>
              <a:ext cx="503389" cy="50338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DE5D0">
                <a:alpha val="89803"/>
              </a:srgbClr>
            </a:solidFill>
            <a:ln w="9525" cap="flat" cmpd="sng">
              <a:solidFill>
                <a:srgbClr val="DDE5D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6"/>
            <p:cNvSpPr txBox="1"/>
            <p:nvPr/>
          </p:nvSpPr>
          <p:spPr>
            <a:xfrm>
              <a:off x="5910760" y="565775"/>
              <a:ext cx="276863" cy="3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6268018" y="1447781"/>
              <a:ext cx="503389" cy="50338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FE3D7">
                <a:alpha val="89803"/>
              </a:srgbClr>
            </a:solidFill>
            <a:ln w="9525" cap="flat" cmpd="sng">
              <a:solidFill>
                <a:srgbClr val="CFE3D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6"/>
            <p:cNvSpPr txBox="1"/>
            <p:nvPr/>
          </p:nvSpPr>
          <p:spPr>
            <a:xfrm>
              <a:off x="6381281" y="1447781"/>
              <a:ext cx="276863" cy="3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6738539" y="2316881"/>
              <a:ext cx="503389" cy="50338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0DBE0">
                <a:alpha val="89803"/>
              </a:srgbClr>
            </a:solidFill>
            <a:ln w="9525" cap="flat" cmpd="sng">
              <a:solidFill>
                <a:srgbClr val="D0DB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6"/>
            <p:cNvSpPr txBox="1"/>
            <p:nvPr/>
          </p:nvSpPr>
          <p:spPr>
            <a:xfrm>
              <a:off x="6851802" y="2316881"/>
              <a:ext cx="276863" cy="3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7209060" y="3207492"/>
              <a:ext cx="503389" cy="503389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D6D0DE">
                <a:alpha val="89803"/>
              </a:srgbClr>
            </a:solidFill>
            <a:ln w="9525" cap="flat" cmpd="sng">
              <a:solidFill>
                <a:srgbClr val="D6D0DE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6"/>
            <p:cNvSpPr txBox="1"/>
            <p:nvPr/>
          </p:nvSpPr>
          <p:spPr>
            <a:xfrm>
              <a:off x="7322323" y="3207492"/>
              <a:ext cx="276863" cy="37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6"/>
          <p:cNvSpPr txBox="1"/>
          <p:nvPr/>
        </p:nvSpPr>
        <p:spPr>
          <a:xfrm>
            <a:off x="8420669" y="1118300"/>
            <a:ext cx="3425588" cy="107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Guidelines Revised in 2022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3" name="Google Shape;323;p6"/>
          <p:cNvSpPr txBox="1"/>
          <p:nvPr/>
        </p:nvSpPr>
        <p:spPr>
          <a:xfrm>
            <a:off x="7782560" y="2611778"/>
            <a:ext cx="4409439" cy="224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Standard Operating Procedures (SOP) : NGOs/CBOs Selection to Implement Interventions/Projects in States/ UTs under NACP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6"/>
              </a:spcBef>
              <a:spcAft>
                <a:spcPts val="0"/>
              </a:spcAft>
              <a:buClr>
                <a:srgbClr val="0F243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2900" b="0" i="1" u="none" strike="noStrike" kern="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(In Effect since July 2022)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7"/>
          <p:cNvSpPr txBox="1">
            <a:spLocks noGrp="1"/>
          </p:cNvSpPr>
          <p:nvPr>
            <p:ph type="title"/>
          </p:nvPr>
        </p:nvSpPr>
        <p:spPr>
          <a:xfrm>
            <a:off x="14288" y="19050"/>
            <a:ext cx="12163425" cy="74295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TI Structure</a:t>
            </a:r>
            <a:endParaRPr/>
          </a:p>
        </p:txBody>
      </p:sp>
      <p:grpSp>
        <p:nvGrpSpPr>
          <p:cNvPr id="329" name="Google Shape;329;p7"/>
          <p:cNvGrpSpPr/>
          <p:nvPr/>
        </p:nvGrpSpPr>
        <p:grpSpPr>
          <a:xfrm>
            <a:off x="6326315" y="1208143"/>
            <a:ext cx="5848889" cy="4306754"/>
            <a:chOff x="1714" y="217542"/>
            <a:chExt cx="5848889" cy="4306754"/>
          </a:xfrm>
        </p:grpSpPr>
        <p:sp>
          <p:nvSpPr>
            <p:cNvPr id="330" name="Google Shape;330;p7"/>
            <p:cNvSpPr/>
            <p:nvPr/>
          </p:nvSpPr>
          <p:spPr>
            <a:xfrm>
              <a:off x="2858148" y="2128292"/>
              <a:ext cx="2244341" cy="3560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858148" y="2128292"/>
              <a:ext cx="748113" cy="3560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064314" y="3261684"/>
              <a:ext cx="91440" cy="3560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110034" y="2128292"/>
              <a:ext cx="748113" cy="3560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613807" y="2128292"/>
              <a:ext cx="2244341" cy="3560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2812428" y="994900"/>
              <a:ext cx="91440" cy="3560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25400" cap="flat" cmpd="sng">
              <a:solidFill>
                <a:srgbClr val="3B64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2246055" y="217542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2382076" y="346761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7"/>
            <p:cNvSpPr txBox="1"/>
            <p:nvPr/>
          </p:nvSpPr>
          <p:spPr>
            <a:xfrm>
              <a:off x="2404844" y="369529"/>
              <a:ext cx="1178650" cy="73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Project Director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2246055" y="1350934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2382076" y="1480154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7"/>
            <p:cNvSpPr txBox="1"/>
            <p:nvPr/>
          </p:nvSpPr>
          <p:spPr>
            <a:xfrm>
              <a:off x="2404844" y="1502922"/>
              <a:ext cx="1178650" cy="73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Project Manager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1714" y="2484326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137735" y="2613546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7"/>
            <p:cNvSpPr txBox="1"/>
            <p:nvPr/>
          </p:nvSpPr>
          <p:spPr>
            <a:xfrm>
              <a:off x="160503" y="2636314"/>
              <a:ext cx="1178650" cy="73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Counsellor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1497941" y="2484326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1633962" y="2613546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7"/>
            <p:cNvSpPr txBox="1"/>
            <p:nvPr/>
          </p:nvSpPr>
          <p:spPr>
            <a:xfrm>
              <a:off x="1656730" y="2636314"/>
              <a:ext cx="1178650" cy="73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Outreach Worker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1497941" y="3617718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1633962" y="3746938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7"/>
            <p:cNvSpPr txBox="1"/>
            <p:nvPr/>
          </p:nvSpPr>
          <p:spPr>
            <a:xfrm>
              <a:off x="1656730" y="3769706"/>
              <a:ext cx="1178650" cy="73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Peer Educator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2994169" y="2484326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3130190" y="2613546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7"/>
            <p:cNvSpPr txBox="1"/>
            <p:nvPr/>
          </p:nvSpPr>
          <p:spPr>
            <a:xfrm>
              <a:off x="3152958" y="2636314"/>
              <a:ext cx="1178650" cy="73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M&amp;E Cum Accountant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490396" y="2484326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4626417" y="2613546"/>
              <a:ext cx="1224186" cy="777358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7"/>
            <p:cNvSpPr txBox="1"/>
            <p:nvPr/>
          </p:nvSpPr>
          <p:spPr>
            <a:xfrm>
              <a:off x="4649185" y="2636314"/>
              <a:ext cx="1178650" cy="7318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Calibri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Doctor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7" name="Google Shape;357;p7"/>
          <p:cNvSpPr/>
          <p:nvPr/>
        </p:nvSpPr>
        <p:spPr>
          <a:xfrm>
            <a:off x="8305800" y="5715000"/>
            <a:ext cx="3276600" cy="685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 w="9525" cap="flat" cmpd="sng">
            <a:solidFill>
              <a:srgbClr val="45A9C4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Community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 txBox="1"/>
          <p:nvPr/>
        </p:nvSpPr>
        <p:spPr>
          <a:xfrm>
            <a:off x="15875" y="990600"/>
            <a:ext cx="6156325" cy="3244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Awarding of TI project to the empanelled NGO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Proposal development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Exclusive / Core Composite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Contracting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Release of funds -  installments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Contract period – Two years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Extension based on bi-annual External Evaluation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Continuation based on regular performance monitoring by PD of the SACS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Planned interventions based on field level micro plans, scheduled outreach &amp; vulnerability assessment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Implementation steps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2159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7"/>
          <p:cNvSpPr/>
          <p:nvPr/>
        </p:nvSpPr>
        <p:spPr>
          <a:xfrm>
            <a:off x="446088" y="4546600"/>
            <a:ext cx="3711575" cy="490538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Infrastructure set up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>
            <a:off x="473075" y="5240338"/>
            <a:ext cx="3711575" cy="492125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Recruitment of Staff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473075" y="5919788"/>
            <a:ext cx="6634163" cy="519112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Community Need Assessment and Selection of PEs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9"/>
          <p:cNvSpPr txBox="1">
            <a:spLocks noGrp="1"/>
          </p:cNvSpPr>
          <p:nvPr>
            <p:ph type="ctrTitle"/>
          </p:nvPr>
        </p:nvSpPr>
        <p:spPr>
          <a:xfrm>
            <a:off x="0" y="-1"/>
            <a:ext cx="12177713" cy="664571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2800" b="0">
                <a:solidFill>
                  <a:schemeClr val="lt1"/>
                </a:solidFill>
              </a:rPr>
              <a:t>Service Provisions for Key Populations under NACP</a:t>
            </a:r>
            <a:endParaRPr/>
          </a:p>
        </p:txBody>
      </p:sp>
      <p:sp>
        <p:nvSpPr>
          <p:cNvPr id="375" name="Google Shape;375;p9" descr="J&amp;K: 7 lakh patients visit OPD hospitals in August month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 descr="J&amp;K: 7 lakh patients visit OPD hospitals in August month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 descr="Hospitals: Types, Function &amp; Licensing - Video &amp; Lesson Transcript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 descr="Panchkula's biggest problem: It has just one government hospital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 descr="Panchkula's biggest problem: It has just one government hospital ...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 descr="HIV/AIDS Targeted Intervention Programme (New Delhi) - shape india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 descr="People who inject drugs, HIV and AIDS | Aver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 txBox="1"/>
          <p:nvPr/>
        </p:nvSpPr>
        <p:spPr>
          <a:xfrm>
            <a:off x="6661392" y="809032"/>
            <a:ext cx="5083568" cy="52246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243E"/>
              </a:buClr>
              <a:buSzPct val="100000"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0F243E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Additional Services Under Revamping Strategy ( 2019 onwards..)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F243E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 txBox="1"/>
          <p:nvPr/>
        </p:nvSpPr>
        <p:spPr>
          <a:xfrm>
            <a:off x="74277" y="4584532"/>
            <a:ext cx="6067216" cy="2143812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Regular Medical Check ups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Management of STI/RTIs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Counselling for Behavior change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HIV testing and treatment services( Self, spouse &amp; Partner)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TB screening and referral services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Provision of commodities - Condoms and Lubes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Linkages to ART Centre ( Adherence- Viral Load Testing)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Provision of Drop-in-centre (DIC) as safe space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Access to social protection schemes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Stigma free services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IDU(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OST: Opioid Substitution Therapy, Needle Syringe Exchange Program, Tracking and STI treatment for Spouses, Abscess Management)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4" name="Google Shape;384;p9"/>
          <p:cNvGrpSpPr/>
          <p:nvPr/>
        </p:nvGrpSpPr>
        <p:grpSpPr>
          <a:xfrm>
            <a:off x="356085" y="641438"/>
            <a:ext cx="5231041" cy="3641806"/>
            <a:chOff x="5890" y="1513553"/>
            <a:chExt cx="5229813" cy="5253033"/>
          </a:xfrm>
        </p:grpSpPr>
        <p:sp>
          <p:nvSpPr>
            <p:cNvPr id="385" name="Google Shape;385;p9"/>
            <p:cNvSpPr/>
            <p:nvPr/>
          </p:nvSpPr>
          <p:spPr>
            <a:xfrm>
              <a:off x="1790054" y="1513553"/>
              <a:ext cx="1602385" cy="2692906"/>
            </a:xfrm>
            <a:custGeom>
              <a:avLst/>
              <a:gdLst/>
              <a:ahLst/>
              <a:cxnLst/>
              <a:rect l="l" t="t" r="r" b="b"/>
              <a:pathLst>
                <a:path w="1470" h="2346" extrusionOk="0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>
              <a:gsLst>
                <a:gs pos="0">
                  <a:srgbClr val="53B749"/>
                </a:gs>
                <a:gs pos="100000">
                  <a:srgbClr val="C6E7C2"/>
                </a:gs>
              </a:gsLst>
              <a:lin ang="540000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3" dir="2928844" algn="ctr" rotWithShape="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 rot="575181">
              <a:off x="110154" y="2750049"/>
              <a:ext cx="2782070" cy="1485455"/>
            </a:xfrm>
            <a:custGeom>
              <a:avLst/>
              <a:gdLst/>
              <a:ahLst/>
              <a:cxnLst/>
              <a:rect l="l" t="t" r="r" b="b"/>
              <a:pathLst>
                <a:path w="2032" h="1536" extrusionOk="0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>
              <a:gsLst>
                <a:gs pos="0">
                  <a:srgbClr val="00B1F0"/>
                </a:gs>
                <a:gs pos="100000">
                  <a:srgbClr val="AAE5FA"/>
                </a:gs>
              </a:gsLst>
              <a:lin ang="270000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3" dir="2928844" algn="ctr" rotWithShape="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 rot="-480829">
              <a:off x="125118" y="4178005"/>
              <a:ext cx="2799027" cy="1618863"/>
            </a:xfrm>
            <a:custGeom>
              <a:avLst/>
              <a:gdLst/>
              <a:ahLst/>
              <a:cxnLst/>
              <a:rect l="l" t="t" r="r" b="b"/>
              <a:pathLst>
                <a:path w="2032" h="1536" extrusionOk="0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>
              <a:gsLst>
                <a:gs pos="0">
                  <a:srgbClr val="BC61CB"/>
                </a:gs>
                <a:gs pos="100000">
                  <a:srgbClr val="E9CAEE"/>
                </a:gs>
              </a:gsLst>
              <a:lin ang="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3" dir="2928844" algn="ctr" rotWithShape="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1" i="0" u="none" strike="noStrike" kern="0" cap="none" spc="0" normalizeH="0" baseline="0" noProof="0">
                <a:ln>
                  <a:noFill/>
                </a:ln>
                <a:solidFill>
                  <a:srgbClr val="17365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17365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Community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17365D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Mobilisation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1790054" y="4163582"/>
              <a:ext cx="1526081" cy="2603004"/>
            </a:xfrm>
            <a:custGeom>
              <a:avLst/>
              <a:gdLst/>
              <a:ahLst/>
              <a:cxnLst/>
              <a:rect l="l" t="t" r="r" b="b"/>
              <a:pathLst>
                <a:path w="1470" h="2346" extrusionOk="0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>
              <a:gsLst>
                <a:gs pos="0">
                  <a:srgbClr val="FFAACC"/>
                </a:gs>
                <a:gs pos="100000">
                  <a:srgbClr val="FF0066"/>
                </a:gs>
              </a:gsLst>
              <a:lin ang="540000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3" dir="2928844" algn="ctr" rotWithShape="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 rot="521906">
              <a:off x="2318127" y="4283913"/>
              <a:ext cx="2670642" cy="1390020"/>
            </a:xfrm>
            <a:custGeom>
              <a:avLst/>
              <a:gdLst/>
              <a:ahLst/>
              <a:cxnLst/>
              <a:rect l="l" t="t" r="r" b="b"/>
              <a:pathLst>
                <a:path w="2032" h="1536" extrusionOk="0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>
              <a:gsLst>
                <a:gs pos="0">
                  <a:srgbClr val="FFD4BE"/>
                </a:gs>
                <a:gs pos="100000">
                  <a:srgbClr val="FF7E3D"/>
                </a:gs>
              </a:gsLst>
              <a:lin ang="270000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3" dir="2928844" algn="ctr" rotWithShape="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 rot="-468625">
              <a:off x="2400487" y="2826120"/>
              <a:ext cx="2748157" cy="1468858"/>
            </a:xfrm>
            <a:custGeom>
              <a:avLst/>
              <a:gdLst/>
              <a:ahLst/>
              <a:cxnLst/>
              <a:rect l="l" t="t" r="r" b="b"/>
              <a:pathLst>
                <a:path w="2032" h="1536" extrusionOk="0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>
              <a:gsLst>
                <a:gs pos="0">
                  <a:srgbClr val="FFEEAA"/>
                </a:gs>
                <a:gs pos="100000">
                  <a:srgbClr val="FFCC00"/>
                </a:gs>
              </a:gsLst>
              <a:lin ang="18900000" scaled="0"/>
            </a:gradFill>
            <a:ln w="3810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35003" dir="2928844" algn="ctr" rotWithShape="0">
                <a:srgbClr val="B2B2B2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1" name="Google Shape;391;p9"/>
            <p:cNvGrpSpPr/>
            <p:nvPr/>
          </p:nvGrpSpPr>
          <p:grpSpPr>
            <a:xfrm>
              <a:off x="1876957" y="3599316"/>
              <a:ext cx="1228432" cy="1235272"/>
              <a:chOff x="2018" y="1920"/>
              <a:chExt cx="1679" cy="1679"/>
            </a:xfrm>
          </p:grpSpPr>
          <p:sp>
            <p:nvSpPr>
              <p:cNvPr id="392" name="Google Shape;392;p9"/>
              <p:cNvSpPr/>
              <p:nvPr/>
            </p:nvSpPr>
            <p:spPr>
              <a:xfrm>
                <a:off x="2018" y="1920"/>
                <a:ext cx="1679" cy="1679"/>
              </a:xfrm>
              <a:prstGeom prst="ellipse">
                <a:avLst/>
              </a:prstGeom>
              <a:gradFill>
                <a:gsLst>
                  <a:gs pos="0">
                    <a:srgbClr val="FF3300"/>
                  </a:gs>
                  <a:gs pos="100000">
                    <a:srgbClr val="3E0C00"/>
                  </a:gs>
                </a:gsLst>
                <a:lin ang="5400000" scaled="0"/>
              </a:gradFill>
              <a:ln w="381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  <a:tabLst/>
                  <a:defRPr/>
                </a:pPr>
                <a:endParaRPr kumimoji="0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endParaRPr>
              </a:p>
            </p:txBody>
          </p:sp>
          <p:sp>
            <p:nvSpPr>
              <p:cNvPr id="393" name="Google Shape;393;p9"/>
              <p:cNvSpPr/>
              <p:nvPr/>
            </p:nvSpPr>
            <p:spPr>
              <a:xfrm>
                <a:off x="2209" y="1948"/>
                <a:ext cx="1295" cy="634"/>
              </a:xfrm>
              <a:custGeom>
                <a:avLst/>
                <a:gdLst/>
                <a:ahLst/>
                <a:cxnLst/>
                <a:rect l="l" t="t" r="r" b="b"/>
                <a:pathLst>
                  <a:path w="1321" h="712" extrusionOk="0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100000">
                    <a:srgbClr val="FF3300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4" name="Google Shape;394;p9"/>
            <p:cNvSpPr txBox="1"/>
            <p:nvPr/>
          </p:nvSpPr>
          <p:spPr>
            <a:xfrm>
              <a:off x="713264" y="3245972"/>
              <a:ext cx="1096229" cy="5552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rPr>
                <a:t>Commodities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rPr>
                <a:t> Provisions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9"/>
            <p:cNvSpPr txBox="1"/>
            <p:nvPr/>
          </p:nvSpPr>
          <p:spPr>
            <a:xfrm>
              <a:off x="1845768" y="2312988"/>
              <a:ext cx="1526081" cy="389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rPr>
                <a:t>Clinical Services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9"/>
            <p:cNvSpPr txBox="1"/>
            <p:nvPr/>
          </p:nvSpPr>
          <p:spPr>
            <a:xfrm>
              <a:off x="1782787" y="5422208"/>
              <a:ext cx="1526081" cy="649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F81BD"/>
                </a:buClr>
                <a:buSzPts val="780"/>
                <a:buFont typeface="Noto Sans Symbols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rPr>
                <a:t>Referrals &amp; Linkages 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97" name="Google Shape;397;p9"/>
            <p:cNvSpPr txBox="1"/>
            <p:nvPr/>
          </p:nvSpPr>
          <p:spPr>
            <a:xfrm>
              <a:off x="2876927" y="4643904"/>
              <a:ext cx="1838564" cy="649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Noto Sans Symbols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rPr>
                <a:t>Behaviour Change Communication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9"/>
            <p:cNvSpPr txBox="1"/>
            <p:nvPr/>
          </p:nvSpPr>
          <p:spPr>
            <a:xfrm>
              <a:off x="3060578" y="4835771"/>
              <a:ext cx="1878533" cy="3898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399" name="Google Shape;399;p9"/>
            <p:cNvSpPr txBox="1"/>
            <p:nvPr/>
          </p:nvSpPr>
          <p:spPr>
            <a:xfrm>
              <a:off x="2901912" y="3160831"/>
              <a:ext cx="1908812" cy="6497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rPr>
                <a:t>Enabling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rPr>
                <a:t>Environment</a:t>
              </a: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400" name="Google Shape;400;p9"/>
            <p:cNvSpPr txBox="1"/>
            <p:nvPr/>
          </p:nvSpPr>
          <p:spPr>
            <a:xfrm>
              <a:off x="1913594" y="3985162"/>
              <a:ext cx="1241455" cy="476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EB Garamond"/>
                  <a:ea typeface="EB Garamond"/>
                  <a:cs typeface="EB Garamond"/>
                  <a:sym typeface="EB Garamond"/>
                </a:rPr>
                <a:t>HRGs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9"/>
          <p:cNvGrpSpPr/>
          <p:nvPr/>
        </p:nvGrpSpPr>
        <p:grpSpPr>
          <a:xfrm>
            <a:off x="6633151" y="1764632"/>
            <a:ext cx="2150161" cy="4459702"/>
            <a:chOff x="216307" y="288759"/>
            <a:chExt cx="2150161" cy="4459702"/>
          </a:xfrm>
        </p:grpSpPr>
        <p:sp>
          <p:nvSpPr>
            <p:cNvPr id="402" name="Google Shape;402;p9"/>
            <p:cNvSpPr/>
            <p:nvPr/>
          </p:nvSpPr>
          <p:spPr>
            <a:xfrm rot="10800000">
              <a:off x="648922" y="288759"/>
              <a:ext cx="1717546" cy="1089177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AAB7DB"/>
                </a:gs>
                <a:gs pos="35000">
                  <a:srgbClr val="C4CDE5"/>
                </a:gs>
                <a:gs pos="100000">
                  <a:srgbClr val="E8EB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9"/>
            <p:cNvSpPr txBox="1"/>
            <p:nvPr/>
          </p:nvSpPr>
          <p:spPr>
            <a:xfrm>
              <a:off x="921216" y="288759"/>
              <a:ext cx="1445252" cy="10891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25" tIns="53325" rIns="99550" bIns="53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Community Outreach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9"/>
            <p:cNvSpPr/>
            <p:nvPr/>
          </p:nvSpPr>
          <p:spPr>
            <a:xfrm>
              <a:off x="216307" y="400733"/>
              <a:ext cx="865230" cy="865230"/>
            </a:xfrm>
            <a:prstGeom prst="ellipse">
              <a:avLst/>
            </a:prstGeom>
            <a:solidFill>
              <a:srgbClr val="BBBFCB"/>
            </a:solidFill>
            <a:ln w="9525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9"/>
            <p:cNvSpPr/>
            <p:nvPr/>
          </p:nvSpPr>
          <p:spPr>
            <a:xfrm rot="10800000">
              <a:off x="648922" y="1636215"/>
              <a:ext cx="1717546" cy="86523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AAB7DB"/>
                </a:gs>
                <a:gs pos="35000">
                  <a:srgbClr val="C4CDE5"/>
                </a:gs>
                <a:gs pos="100000">
                  <a:srgbClr val="E8EB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9"/>
            <p:cNvSpPr txBox="1"/>
            <p:nvPr/>
          </p:nvSpPr>
          <p:spPr>
            <a:xfrm>
              <a:off x="865229" y="1636215"/>
              <a:ext cx="1501239" cy="865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25" tIns="53325" rIns="99550" bIns="53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Commodities Availability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9"/>
            <p:cNvSpPr/>
            <p:nvPr/>
          </p:nvSpPr>
          <p:spPr>
            <a:xfrm>
              <a:off x="216307" y="1636215"/>
              <a:ext cx="865230" cy="865230"/>
            </a:xfrm>
            <a:prstGeom prst="ellipse">
              <a:avLst/>
            </a:prstGeom>
            <a:solidFill>
              <a:srgbClr val="BBBFCB"/>
            </a:solidFill>
            <a:ln w="9525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10800000">
              <a:off x="648922" y="2759723"/>
              <a:ext cx="1717546" cy="86523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AAB7DB"/>
                </a:gs>
                <a:gs pos="35000">
                  <a:srgbClr val="C4CDE5"/>
                </a:gs>
                <a:gs pos="100000">
                  <a:srgbClr val="E8EB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9"/>
            <p:cNvSpPr txBox="1"/>
            <p:nvPr/>
          </p:nvSpPr>
          <p:spPr>
            <a:xfrm>
              <a:off x="865229" y="2759723"/>
              <a:ext cx="1501239" cy="865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25" tIns="53325" rIns="99550" bIns="53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Service Delivery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>
              <a:off x="216307" y="2759723"/>
              <a:ext cx="865230" cy="865230"/>
            </a:xfrm>
            <a:prstGeom prst="ellipse">
              <a:avLst/>
            </a:prstGeom>
            <a:solidFill>
              <a:srgbClr val="BBBFCB"/>
            </a:solidFill>
            <a:ln w="9525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9"/>
            <p:cNvSpPr/>
            <p:nvPr/>
          </p:nvSpPr>
          <p:spPr>
            <a:xfrm rot="10800000">
              <a:off x="648922" y="3883231"/>
              <a:ext cx="1717546" cy="865230"/>
            </a:xfrm>
            <a:prstGeom prst="homePlate">
              <a:avLst>
                <a:gd name="adj" fmla="val 50000"/>
              </a:avLst>
            </a:prstGeom>
            <a:gradFill>
              <a:gsLst>
                <a:gs pos="0">
                  <a:srgbClr val="AAB7DB"/>
                </a:gs>
                <a:gs pos="35000">
                  <a:srgbClr val="C4CDE5"/>
                </a:gs>
                <a:gs pos="100000">
                  <a:srgbClr val="E8EBF6"/>
                </a:gs>
              </a:gsLst>
              <a:lin ang="16200000" scaled="0"/>
            </a:gradFill>
            <a:ln>
              <a:noFill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9"/>
            <p:cNvSpPr txBox="1"/>
            <p:nvPr/>
          </p:nvSpPr>
          <p:spPr>
            <a:xfrm>
              <a:off x="865229" y="3883231"/>
              <a:ext cx="1501239" cy="865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25" tIns="53325" rIns="99550" bIns="533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Creating an Enabling Environment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9"/>
            <p:cNvSpPr/>
            <p:nvPr/>
          </p:nvSpPr>
          <p:spPr>
            <a:xfrm>
              <a:off x="216307" y="3883231"/>
              <a:ext cx="865230" cy="865230"/>
            </a:xfrm>
            <a:prstGeom prst="ellipse">
              <a:avLst/>
            </a:prstGeom>
            <a:solidFill>
              <a:srgbClr val="BBBFCB"/>
            </a:solidFill>
            <a:ln w="9525" cap="flat" cmpd="sng">
              <a:solidFill>
                <a:srgbClr val="EEECE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647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414;p9"/>
          <p:cNvSpPr txBox="1"/>
          <p:nvPr/>
        </p:nvSpPr>
        <p:spPr>
          <a:xfrm>
            <a:off x="8887326" y="3112167"/>
            <a:ext cx="3291840" cy="9144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Secondary distribution N/S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91440" marR="0" lvl="0" indent="-8889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Satellite OST Center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" marR="0" lvl="0" indent="-8889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Community based ART dispensing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260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Calibri"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888888"/>
              </a:buClr>
              <a:buSzPts val="1300"/>
              <a:buFont typeface="Arial"/>
              <a:buNone/>
              <a:tabLst/>
              <a:defRPr/>
            </a:pP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5" name="Google Shape;415;p9"/>
          <p:cNvSpPr txBox="1"/>
          <p:nvPr/>
        </p:nvSpPr>
        <p:spPr>
          <a:xfrm>
            <a:off x="8871283" y="1754388"/>
            <a:ext cx="3320717" cy="1101105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342900" marR="0" lvl="0" indent="-18288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Strengthened  Outreach Activities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18288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18288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Population Mapping &amp; Size Estimates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113029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18288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Virtual Outreach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113029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342900" marR="0" lvl="0" indent="-18288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100"/>
              <a:buFont typeface="Arial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DERA /Event based outreach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6" name="Google Shape;416;p9"/>
          <p:cNvSpPr txBox="1"/>
          <p:nvPr/>
        </p:nvSpPr>
        <p:spPr>
          <a:xfrm>
            <a:off x="8911388" y="4098756"/>
            <a:ext cx="3280611" cy="109888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Peer Navigation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Index Testing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Community Based Screening 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17" name="Google Shape;417;p9"/>
          <p:cNvSpPr txBox="1"/>
          <p:nvPr/>
        </p:nvSpPr>
        <p:spPr>
          <a:xfrm>
            <a:off x="8919411" y="5342019"/>
            <a:ext cx="3272589" cy="88231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Community Score Card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300"/>
              <a:buFont typeface="Arial"/>
              <a:buChar char="•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rPr>
              <a:t>Mentorship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418" name="Google Shape;418;p9" descr="Outreach Program at Gangadharapalya Village | Health programs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4626" y="1973179"/>
            <a:ext cx="765526" cy="70585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19" name="Google Shape;419;p9" descr="10 NGOs which have revolutionised Healthcare in Indi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2211" y="3176336"/>
            <a:ext cx="730487" cy="73793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0" name="Google Shape;420;p9" descr="Health and Wellness Centres: The public health solution that is ..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5600" y="4283243"/>
            <a:ext cx="739100" cy="7700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21" name="Google Shape;421;p9" descr="CARE's Community Score Card Process (5 Phases).  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89558" y="5438274"/>
            <a:ext cx="786063" cy="72189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0"/>
          <p:cNvSpPr txBox="1">
            <a:spLocks noGrp="1"/>
          </p:cNvSpPr>
          <p:nvPr>
            <p:ph type="title"/>
          </p:nvPr>
        </p:nvSpPr>
        <p:spPr>
          <a:xfrm>
            <a:off x="15081" y="0"/>
            <a:ext cx="12161838" cy="63976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Funding for Social Contracting Mechanism under NACP</a:t>
            </a:r>
            <a:endParaRPr/>
          </a:p>
        </p:txBody>
      </p:sp>
      <p:sp>
        <p:nvSpPr>
          <p:cNvPr id="427" name="Google Shape;427;p10"/>
          <p:cNvSpPr txBox="1">
            <a:spLocks noGrp="1"/>
          </p:cNvSpPr>
          <p:nvPr>
            <p:ph type="body" idx="1"/>
          </p:nvPr>
        </p:nvSpPr>
        <p:spPr>
          <a:xfrm>
            <a:off x="533400" y="762000"/>
            <a:ext cx="11049000" cy="5884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1900"/>
              <a:t>Each TI is contracted according to the </a:t>
            </a:r>
            <a:r>
              <a:rPr lang="en-US" sz="1900" b="1">
                <a:solidFill>
                  <a:srgbClr val="C00000"/>
                </a:solidFill>
              </a:rPr>
              <a:t>assigned target and costing based </a:t>
            </a:r>
            <a:r>
              <a:rPr lang="en-US" sz="1900"/>
              <a:t>on  the operational and financial guideline of NACO.</a:t>
            </a:r>
            <a:endParaRPr/>
          </a:p>
          <a:p>
            <a:pPr marL="342900" lvl="0" indent="-342900" algn="l" rtl="0">
              <a:lnSpc>
                <a:spcPct val="16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1900"/>
              <a:t>The </a:t>
            </a:r>
            <a:r>
              <a:rPr lang="en-US" sz="1900" b="1">
                <a:solidFill>
                  <a:srgbClr val="C00000"/>
                </a:solidFill>
              </a:rPr>
              <a:t>funds are released on quarterly basis </a:t>
            </a:r>
            <a:r>
              <a:rPr lang="en-US" sz="1900"/>
              <a:t>to NGO/CBOs by SACS.</a:t>
            </a:r>
            <a:endParaRPr/>
          </a:p>
          <a:p>
            <a:pPr marL="342900" lvl="0" indent="-342900" algn="l" rtl="0">
              <a:lnSpc>
                <a:spcPct val="16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1900"/>
              <a:t>All the payments to </a:t>
            </a:r>
            <a:r>
              <a:rPr lang="en-US" sz="1900" b="1">
                <a:solidFill>
                  <a:srgbClr val="C00000"/>
                </a:solidFill>
              </a:rPr>
              <a:t>TI are done through PFMS (Public Financial and Management System) portal</a:t>
            </a:r>
            <a:r>
              <a:rPr lang="en-US" sz="1900" b="1"/>
              <a:t>.</a:t>
            </a:r>
            <a:endParaRPr/>
          </a:p>
          <a:p>
            <a:pPr marL="342900" lvl="0" indent="-342900" algn="l" rtl="0">
              <a:lnSpc>
                <a:spcPct val="16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1900"/>
              <a:t>NGO/CBO have to </a:t>
            </a:r>
            <a:r>
              <a:rPr lang="en-US" sz="1900" b="1">
                <a:solidFill>
                  <a:srgbClr val="C00000"/>
                </a:solidFill>
              </a:rPr>
              <a:t>submit the Statement of Expenditure (SOE) </a:t>
            </a:r>
            <a:r>
              <a:rPr lang="en-US" sz="1900"/>
              <a:t>as per the prescribed format to SACS at the end of every month.</a:t>
            </a:r>
            <a:endParaRPr/>
          </a:p>
          <a:p>
            <a:pPr marL="342900" lvl="0" indent="-342900" algn="l" rtl="0">
              <a:lnSpc>
                <a:spcPct val="160000"/>
              </a:lnSpc>
              <a:spcBef>
                <a:spcPts val="380"/>
              </a:spcBef>
              <a:spcAft>
                <a:spcPts val="0"/>
              </a:spcAft>
              <a:buClr>
                <a:srgbClr val="C00000"/>
              </a:buClr>
              <a:buSzPts val="1900"/>
              <a:buFont typeface="Noto Sans Symbols"/>
              <a:buChar char="▪"/>
            </a:pPr>
            <a:r>
              <a:rPr lang="en-US" sz="1900" b="1">
                <a:solidFill>
                  <a:srgbClr val="C00000"/>
                </a:solidFill>
              </a:rPr>
              <a:t>Internal audit system established to review </a:t>
            </a:r>
            <a:r>
              <a:rPr lang="en-US" sz="1900"/>
              <a:t>the financial management system at TI level twice in a year.</a:t>
            </a:r>
            <a:endParaRPr/>
          </a:p>
          <a:p>
            <a:pPr marL="342900" lvl="0" indent="-342900" algn="l" rtl="0">
              <a:lnSpc>
                <a:spcPct val="16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1900"/>
              <a:t>NGO/CBO have to submit final </a:t>
            </a:r>
            <a:r>
              <a:rPr lang="en-US" sz="1900" b="1">
                <a:solidFill>
                  <a:srgbClr val="C00000"/>
                </a:solidFill>
              </a:rPr>
              <a:t>audited statement to SACS</a:t>
            </a:r>
            <a:r>
              <a:rPr lang="en-US" sz="1900"/>
              <a:t> at the end of the financial year.</a:t>
            </a:r>
            <a:endParaRPr/>
          </a:p>
          <a:p>
            <a:pPr marL="342900" lvl="0" indent="-342900" algn="l" rtl="0">
              <a:lnSpc>
                <a:spcPct val="16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Char char="▪"/>
            </a:pPr>
            <a:r>
              <a:rPr lang="en-US" sz="1900"/>
              <a:t>Unit Cost Per HRG Per Year ( Approx.): </a:t>
            </a:r>
            <a:endParaRPr/>
          </a:p>
          <a:p>
            <a:pPr marL="16002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/>
              <a:t>FSW:     INR-2183 (USD 27.99)  </a:t>
            </a:r>
            <a:endParaRPr/>
          </a:p>
          <a:p>
            <a:pPr marL="16002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/>
              <a:t>MSM:   INR 2312  (USD 9.64)</a:t>
            </a:r>
            <a:endParaRPr/>
          </a:p>
          <a:p>
            <a:pPr marL="16002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/>
              <a:t>TG :       INR 2997 (USD 38.42)</a:t>
            </a:r>
            <a:endParaRPr/>
          </a:p>
          <a:p>
            <a:pPr marL="1600200" lvl="3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/>
              <a:t>IDU:      INR 4264 (USD 54.67)</a:t>
            </a:r>
            <a:endParaRPr/>
          </a:p>
          <a:p>
            <a:pPr marL="342900" lvl="0" indent="-222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Noto Sans Symbols"/>
              <a:buNone/>
            </a:pPr>
            <a:endParaRPr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1"/>
          <p:cNvSpPr txBox="1">
            <a:spLocks noGrp="1"/>
          </p:cNvSpPr>
          <p:nvPr>
            <p:ph type="body" idx="1"/>
          </p:nvPr>
        </p:nvSpPr>
        <p:spPr>
          <a:xfrm>
            <a:off x="6286501" y="1619162"/>
            <a:ext cx="5643562" cy="3810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TIs are evaluated with Standardized Evaluation Tool and Manual, developed by NACO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TIs are contracted for 2 years and evaluation is conducted at the end of the 2 year of contract by third party.</a:t>
            </a:r>
            <a:endParaRPr/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TIs are evaluated based on 48 indicators which includes 	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/>
              <a:t>Program delivery: 25 indicators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/>
              <a:t>Finance: 13 indicators</a:t>
            </a:r>
            <a:endParaRPr/>
          </a:p>
          <a:p>
            <a:pPr marL="11430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/>
              <a:t>Organizational capacity: 10 indicators</a:t>
            </a:r>
            <a:endParaRPr/>
          </a:p>
        </p:txBody>
      </p:sp>
      <p:sp>
        <p:nvSpPr>
          <p:cNvPr id="434" name="Google Shape;434;p11"/>
          <p:cNvSpPr txBox="1"/>
          <p:nvPr/>
        </p:nvSpPr>
        <p:spPr>
          <a:xfrm>
            <a:off x="392510" y="1662024"/>
            <a:ext cx="5265339" cy="37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NACO has setup Technical Support Units (TSUs) to support the implementation through NGOs/CBOs for prevention program,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TSU Project officers (POs) are assigned 10 to 15 NGO TI project and the POs conduct intensive field visit to mentoring of the NGO TI projects.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TSU also conduct six monthly assessment of TIs on a comprehensive tool that assesses services delivery to the Target Community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comprehensive performance indicator system has been developed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 per the grading the initial reminders and warnings are issued to the poor performing NGOs to improve their performance.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11"/>
          <p:cNvSpPr txBox="1"/>
          <p:nvPr/>
        </p:nvSpPr>
        <p:spPr>
          <a:xfrm>
            <a:off x="15081" y="0"/>
            <a:ext cx="12161838" cy="411162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Monitoring and Evaluation System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1643063" y="5772150"/>
            <a:ext cx="8815387" cy="8650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Under NACP Phase V,  Evaluation of TI/LWS are made by TISS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(Institutional Mechanism Under Global Fund Grant)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1"/>
          <p:cNvSpPr txBox="1"/>
          <p:nvPr/>
        </p:nvSpPr>
        <p:spPr>
          <a:xfrm>
            <a:off x="392512" y="786430"/>
            <a:ext cx="5265338" cy="53269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Internal Evaluation ( by SACS/ TSU)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1"/>
          <p:cNvSpPr txBox="1"/>
          <p:nvPr/>
        </p:nvSpPr>
        <p:spPr>
          <a:xfrm>
            <a:off x="6286501" y="730248"/>
            <a:ext cx="5524501" cy="55641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External Evaluation by ( Third Party)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59CB-1A28-7CEE-2A01-BD6E99F43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291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Thailand example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200" dirty="0"/>
              <a:t>Acknowledgement for slides:</a:t>
            </a:r>
            <a:br>
              <a:rPr lang="en-US" sz="2200" dirty="0"/>
            </a:br>
            <a:r>
              <a:rPr lang="en-US" sz="2200" dirty="0" err="1"/>
              <a:t>Supabhorn</a:t>
            </a:r>
            <a:r>
              <a:rPr lang="en-US" sz="2200" dirty="0"/>
              <a:t> </a:t>
            </a:r>
            <a:r>
              <a:rPr lang="en-US" sz="2200" dirty="0" err="1"/>
              <a:t>Pengnonyang</a:t>
            </a:r>
            <a:br>
              <a:rPr lang="en-US" sz="2200" dirty="0"/>
            </a:br>
            <a:r>
              <a:rPr lang="en-US" sz="2200" dirty="0"/>
              <a:t>Institute of HIV Research and Innovation IHRI</a:t>
            </a:r>
            <a:br>
              <a:rPr lang="en-US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0875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BB6C0D-3B6D-4CA6-BA73-F065F0B224DC}"/>
              </a:ext>
            </a:extLst>
          </p:cNvPr>
          <p:cNvSpPr/>
          <p:nvPr/>
        </p:nvSpPr>
        <p:spPr>
          <a:xfrm>
            <a:off x="0" y="3109088"/>
            <a:ext cx="12192000" cy="3798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1466"/>
            <a:ext cx="10400607" cy="657210"/>
          </a:xfrm>
        </p:spPr>
        <p:txBody>
          <a:bodyPr>
            <a:noAutofit/>
          </a:bodyPr>
          <a:lstStyle/>
          <a:p>
            <a:r>
              <a:rPr lang="en-US" sz="3200"/>
              <a:t>Domestic financing of KP-led health services (KPLHS) a success in Thailand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9138" y="1477092"/>
            <a:ext cx="8980803" cy="133687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/>
              <a:t>Thai government budgeted $6 million in prevention in 2015 but mechanisms and path for supporting community organizations were unclear</a:t>
            </a:r>
          </a:p>
          <a:p>
            <a:pPr marL="0" indent="0">
              <a:buNone/>
            </a:pPr>
            <a:r>
              <a:rPr lang="en-US" sz="1800"/>
              <a:t>USAID LINKAGES and EpiC projects and others provided </a:t>
            </a:r>
            <a:r>
              <a:rPr lang="en-US" sz="1800" b="1">
                <a:solidFill>
                  <a:schemeClr val="accent4"/>
                </a:solidFill>
              </a:rPr>
              <a:t>evidence and advocacy</a:t>
            </a:r>
            <a:r>
              <a:rPr lang="en-US" sz="1800">
                <a:solidFill>
                  <a:schemeClr val="accent4"/>
                </a:solidFill>
              </a:rPr>
              <a:t> </a:t>
            </a:r>
            <a:r>
              <a:rPr lang="en-US" sz="1800"/>
              <a:t>in multiple areas to build community-government relationships and ultimately funding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DC528B-AA57-4414-8CCA-CA83BD288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4053"/>
          <a:stretch/>
        </p:blipFill>
        <p:spPr>
          <a:xfrm>
            <a:off x="6197425" y="3688102"/>
            <a:ext cx="2833688" cy="1426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D5562B-9E20-4D61-8621-1CC851810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425" y="5290880"/>
            <a:ext cx="2833692" cy="14268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317EAE-8835-4738-AC2F-EA2F0B055B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62558" y="3691937"/>
            <a:ext cx="2250034" cy="30257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07264E8-32AF-43AC-A6DD-340B7E0C7A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199" y="3697104"/>
            <a:ext cx="2093871" cy="11217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E6C63DB-F528-4E8D-9856-C215211E67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199" y="4941287"/>
            <a:ext cx="4448434" cy="17802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77F3AE-E4E0-4DBE-AB25-003113DAA6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2428" y="3693882"/>
            <a:ext cx="2195204" cy="1128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CE18E8-C295-4828-A76E-1BA78D6BBFF6}"/>
              </a:ext>
            </a:extLst>
          </p:cNvPr>
          <p:cNvCxnSpPr>
            <a:cxnSpLocks/>
          </p:cNvCxnSpPr>
          <p:nvPr/>
        </p:nvCxnSpPr>
        <p:spPr>
          <a:xfrm>
            <a:off x="959199" y="2209714"/>
            <a:ext cx="9925919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5EC5D99-0FD4-1B48-AAF3-BF1B7432F743}"/>
              </a:ext>
            </a:extLst>
          </p:cNvPr>
          <p:cNvSpPr/>
          <p:nvPr/>
        </p:nvSpPr>
        <p:spPr>
          <a:xfrm>
            <a:off x="891998" y="3282398"/>
            <a:ext cx="50823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633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Evidence generation on the key role of community </a:t>
            </a:r>
            <a:endParaRPr kumimoji="0" lang="en-TH" sz="1500" b="0" i="0" u="none" strike="noStrike" kern="1200" cap="none" spc="0" normalizeH="0" baseline="0" noProof="0">
              <a:ln>
                <a:noFill/>
              </a:ln>
              <a:solidFill>
                <a:srgbClr val="E633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FFE8D0-BFDA-8D49-B5FC-FD4846C1438B}"/>
              </a:ext>
            </a:extLst>
          </p:cNvPr>
          <p:cNvSpPr/>
          <p:nvPr/>
        </p:nvSpPr>
        <p:spPr>
          <a:xfrm>
            <a:off x="6038503" y="3282398"/>
            <a:ext cx="599157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633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Improvements in accreditation and reimbursement processes</a:t>
            </a:r>
          </a:p>
        </p:txBody>
      </p:sp>
      <p:pic>
        <p:nvPicPr>
          <p:cNvPr id="19" name="Graphic 18" descr="Badge Follow with solid fill">
            <a:extLst>
              <a:ext uri="{FF2B5EF4-FFF2-40B4-BE49-F238E27FC236}">
                <a16:creationId xmlns:a16="http://schemas.microsoft.com/office/drawing/2014/main" id="{86F64A59-ADF6-D54D-98E9-32D94E5AD4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8546" y="3282398"/>
            <a:ext cx="367859" cy="367859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F060270F-5B64-764D-892C-E0F5B41BD72C}"/>
              </a:ext>
            </a:extLst>
          </p:cNvPr>
          <p:cNvSpPr/>
          <p:nvPr/>
        </p:nvSpPr>
        <p:spPr>
          <a:xfrm>
            <a:off x="1070780" y="1436007"/>
            <a:ext cx="559474" cy="559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CB2746-11CD-EE49-9EC7-896C5267AE71}"/>
              </a:ext>
            </a:extLst>
          </p:cNvPr>
          <p:cNvSpPr/>
          <p:nvPr/>
        </p:nvSpPr>
        <p:spPr>
          <a:xfrm>
            <a:off x="1077961" y="2336373"/>
            <a:ext cx="559474" cy="5594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61956FA-98FB-8B4E-B9CC-9BBA55EEBE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43" y="1454957"/>
            <a:ext cx="482600" cy="596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40D2-F573-BE43-863E-FE01F3AB40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27" y="2384629"/>
            <a:ext cx="437941" cy="46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D4DDE4-A9C0-44D8-A946-0D04BFAD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Journey of KPLHS in Thailand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E40A472-045F-486C-BA8D-64B808CECD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863"/>
            <a:ext cx="11001375" cy="4138612"/>
          </a:xfrm>
        </p:spPr>
      </p:pic>
      <p:sp>
        <p:nvSpPr>
          <p:cNvPr id="2" name="Pentagon 1"/>
          <p:cNvSpPr/>
          <p:nvPr/>
        </p:nvSpPr>
        <p:spPr>
          <a:xfrm>
            <a:off x="11105002" y="3899971"/>
            <a:ext cx="815249" cy="2533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rial Black" panose="020B0A04020102020204" pitchFamily="34" charset="0"/>
              </a:rPr>
              <a:t>2022</a:t>
            </a:r>
          </a:p>
        </p:txBody>
      </p:sp>
      <p:cxnSp>
        <p:nvCxnSpPr>
          <p:cNvPr id="5" name="Straight Connector 4"/>
          <p:cNvCxnSpPr>
            <a:endCxn id="2" idx="1"/>
          </p:cNvCxnSpPr>
          <p:nvPr/>
        </p:nvCxnSpPr>
        <p:spPr>
          <a:xfrm>
            <a:off x="10895682" y="4021157"/>
            <a:ext cx="209320" cy="5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138052" y="2996253"/>
            <a:ext cx="972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NHSO announced CSO-node registration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138053" y="2996253"/>
            <a:ext cx="0" cy="76944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8756" y="6428368"/>
            <a:ext cx="8382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Rena Janamnuaysook, </a:t>
            </a:r>
            <a:r>
              <a:rPr lang="en-U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Resilient and Sustainable Systems for Health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AIDS 2022  </a:t>
            </a:r>
          </a:p>
        </p:txBody>
      </p:sp>
    </p:spTree>
    <p:extLst>
      <p:ext uri="{BB962C8B-B14F-4D97-AF65-F5344CB8AC3E}">
        <p14:creationId xmlns:p14="http://schemas.microsoft.com/office/powerpoint/2010/main" val="121506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3CE86-5C34-4E57-B10F-706D6FA7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road towards KPLHS sustainability in Thailand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B0D2A96-3963-4FC7-8D43-2442E0CF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3460" y="1665289"/>
            <a:ext cx="14104138" cy="51274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2A4D7C-D6D8-41AD-9CE5-B1B0FC28A433}"/>
              </a:ext>
            </a:extLst>
          </p:cNvPr>
          <p:cNvSpPr txBox="1"/>
          <p:nvPr/>
        </p:nvSpPr>
        <p:spPr>
          <a:xfrm>
            <a:off x="4201018" y="2028316"/>
            <a:ext cx="13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NHSO Social Contracting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384AF2-5AA3-4016-8B92-E6EA21A05B2D}"/>
              </a:ext>
            </a:extLst>
          </p:cNvPr>
          <p:cNvSpPr txBox="1"/>
          <p:nvPr/>
        </p:nvSpPr>
        <p:spPr>
          <a:xfrm>
            <a:off x="1343736" y="2028316"/>
            <a:ext cx="13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PEPFAR 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GFATM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985F6C-7ACF-460C-9C9F-62B688A1819A}"/>
              </a:ext>
            </a:extLst>
          </p:cNvPr>
          <p:cNvSpPr txBox="1"/>
          <p:nvPr/>
        </p:nvSpPr>
        <p:spPr>
          <a:xfrm>
            <a:off x="6918092" y="2049031"/>
            <a:ext cx="152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NHSO Indirect Reimbursement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95BA3-27D8-486B-A85E-00AE8ECED18D}"/>
              </a:ext>
            </a:extLst>
          </p:cNvPr>
          <p:cNvSpPr txBox="1"/>
          <p:nvPr/>
        </p:nvSpPr>
        <p:spPr>
          <a:xfrm>
            <a:off x="9760570" y="2028316"/>
            <a:ext cx="1520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NHSO Direct Reimbursement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B38FCB-E704-4059-8D24-5B53885941D9}"/>
              </a:ext>
            </a:extLst>
          </p:cNvPr>
          <p:cNvSpPr txBox="1"/>
          <p:nvPr/>
        </p:nvSpPr>
        <p:spPr>
          <a:xfrm>
            <a:off x="967740" y="2702922"/>
            <a:ext cx="199643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CBOs excluded from receiving reimbursement from the National Health Security Office (NHSO), which funds Thailand’s UHC program.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6316A1-8E59-449B-9AEC-E25003F4F920}"/>
              </a:ext>
            </a:extLst>
          </p:cNvPr>
          <p:cNvSpPr txBox="1"/>
          <p:nvPr/>
        </p:nvSpPr>
        <p:spPr>
          <a:xfrm>
            <a:off x="3783277" y="2711790"/>
            <a:ext cx="1996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$6 million, ONLY to Reach &amp; Recruit activities and the need to reapply for the contract every year.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97AEA1-B523-4632-9E65-C4EA0BB76916}"/>
              </a:ext>
            </a:extLst>
          </p:cNvPr>
          <p:cNvSpPr txBox="1"/>
          <p:nvPr/>
        </p:nvSpPr>
        <p:spPr>
          <a:xfrm>
            <a:off x="6598815" y="2702922"/>
            <a:ext cx="21590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Indirect reimbursement, via hospitals, for HIV testing and PrEP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Difficulty partnering with public hospitals and reaching financial agreements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F0FB7A-2A62-49C4-95B1-2D38C581999A}"/>
              </a:ext>
            </a:extLst>
          </p:cNvPr>
          <p:cNvSpPr txBox="1"/>
          <p:nvPr/>
        </p:nvSpPr>
        <p:spPr>
          <a:xfrm>
            <a:off x="3575957" y="5736247"/>
            <a:ext cx="554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AE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NHSO increased investments through social contracting and indirect reimbursement, from US$ 167,000 in 2016 to US$ 914,000 in 2019.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542EB3-9969-4AB1-8618-D3277B6D9079}"/>
              </a:ext>
            </a:extLst>
          </p:cNvPr>
          <p:cNvSpPr txBox="1"/>
          <p:nvPr/>
        </p:nvSpPr>
        <p:spPr>
          <a:xfrm>
            <a:off x="9414353" y="2702922"/>
            <a:ext cx="230866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Lay providers legalized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Certification of lay providers and CBOs by MOPH, completing NHSO’s requirement and activated direct reimbursement</a:t>
            </a:r>
          </a:p>
        </p:txBody>
      </p:sp>
    </p:spTree>
    <p:extLst>
      <p:ext uri="{BB962C8B-B14F-4D97-AF65-F5344CB8AC3E}">
        <p14:creationId xmlns:p14="http://schemas.microsoft.com/office/powerpoint/2010/main" val="3231099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C6BE4-BDC8-4723-AFC2-BA7FF6C20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Components of a long-term, multi-stakeholder strategy to integrate KPLHS in the national healthcare system in Thailand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10B246D-B08F-476D-96EA-EA4141FCB3C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56" y="1439431"/>
            <a:ext cx="9988688" cy="5167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025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6CB3-AC23-A394-F3AC-E5C01A38C4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483ED-B338-831F-96CC-325F876D4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6" y="333539"/>
            <a:ext cx="9345661" cy="60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552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C707-C099-980B-DCCD-72CF041F30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DEA4E3-5EFA-7390-0647-45710732E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305546"/>
            <a:ext cx="10293313" cy="598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92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603575-D206-D849-BAAF-FBF62ED7CA35}"/>
              </a:ext>
            </a:extLst>
          </p:cNvPr>
          <p:cNvSpPr/>
          <p:nvPr/>
        </p:nvSpPr>
        <p:spPr>
          <a:xfrm>
            <a:off x="-3810" y="5836877"/>
            <a:ext cx="12195810" cy="1004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4ABD35-4C52-9C43-81B4-208791C01A9F}"/>
              </a:ext>
            </a:extLst>
          </p:cNvPr>
          <p:cNvSpPr/>
          <p:nvPr/>
        </p:nvSpPr>
        <p:spPr>
          <a:xfrm>
            <a:off x="952500" y="5877272"/>
            <a:ext cx="10287000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215990" y="5958061"/>
            <a:ext cx="9752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CH" sz="4000" b="1" dirty="0">
                <a:solidFill>
                  <a:srgbClr val="50AA9B"/>
                </a:solidFill>
              </a:rPr>
              <a:t>THANK YOU!     	</a:t>
            </a:r>
            <a:endParaRPr lang="en-US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3702FE-8592-A345-8041-8F5DF112470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75595" y="5929760"/>
            <a:ext cx="1527810" cy="81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CAFA503-36D4-3044-86C7-996EBFD28BC6}"/>
              </a:ext>
            </a:extLst>
          </p:cNvPr>
          <p:cNvSpPr/>
          <p:nvPr/>
        </p:nvSpPr>
        <p:spPr>
          <a:xfrm>
            <a:off x="4439817" y="1798497"/>
            <a:ext cx="33653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THANK YOU </a:t>
            </a:r>
          </a:p>
          <a:p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E761FD-1EC0-F94B-BF43-84C562E1A1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206"/>
            <a:ext cx="12192000" cy="585308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905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AD07B-1508-EC58-D670-5C44E8688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4B3E3-AAE1-A151-0AD3-DD0B03C19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42" y="151780"/>
            <a:ext cx="9925295" cy="65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7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078B-6CBE-0F57-429E-B33DE9278F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1DC5D0-7D73-EAD3-C0D2-CA86A47F3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7" y="300600"/>
            <a:ext cx="10455453" cy="591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5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A1A0C-2F0D-CBA8-2772-6A6A40E81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31AB3C-B177-C7CE-D7B1-CC0C7657C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44" y="375423"/>
            <a:ext cx="8358771" cy="626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5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D5B1E-9A51-410A-E6FB-8695461830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E36B00-0476-4226-0A54-C610CC0F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6" y="240608"/>
            <a:ext cx="9319365" cy="658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26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23D0-314F-517E-D3C2-F59888E22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115" y="26912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India example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Acknowledgement for slides:</a:t>
            </a:r>
            <a:br>
              <a:rPr lang="en-US" sz="3100" dirty="0"/>
            </a:br>
            <a:r>
              <a:rPr lang="en-US" sz="2700" dirty="0"/>
              <a:t>Dr Shobini Rajan, Chief Medical Officer (SAG), </a:t>
            </a:r>
            <a:br>
              <a:rPr lang="en-US" sz="2700" dirty="0"/>
            </a:br>
            <a:r>
              <a:rPr lang="en-US" sz="2700" dirty="0"/>
              <a:t>National AIDS Control </a:t>
            </a:r>
            <a:r>
              <a:rPr lang="en-US" sz="2700" dirty="0" err="1"/>
              <a:t>Organisation</a:t>
            </a:r>
            <a:r>
              <a:rPr lang="en-US" sz="2700" dirty="0"/>
              <a:t> (NACO), </a:t>
            </a:r>
            <a:br>
              <a:rPr lang="en-US" sz="2700" dirty="0"/>
            </a:br>
            <a:r>
              <a:rPr lang="en-US" sz="2700" dirty="0"/>
              <a:t>Ministry of Health and Family Welfare,  Government of India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61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"/>
          <p:cNvSpPr txBox="1">
            <a:spLocks noGrp="1"/>
          </p:cNvSpPr>
          <p:nvPr>
            <p:ph type="body" idx="1"/>
          </p:nvPr>
        </p:nvSpPr>
        <p:spPr>
          <a:xfrm>
            <a:off x="152400" y="641350"/>
            <a:ext cx="11847513" cy="606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Implemented by Non-Government Organizations (NGOs) /Community–based Organizations (CBOs)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Peer-led interventions 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Functioning based on standard guidelines – programmatic, operational &amp; costing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Mentored and monitored by the State AIDS Control Society (SACS) , Technical Support Unit (TSU)   and NACO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000"/>
              <a:t>Costing 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000"/>
              <a:t>Guidelines</a:t>
            </a:r>
            <a:endParaRPr/>
          </a:p>
          <a:p>
            <a:pPr marL="742950" lvl="1" indent="-285750" algn="l" rtl="0">
              <a:lnSpc>
                <a:spcPct val="15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–"/>
            </a:pPr>
            <a:r>
              <a:rPr lang="en-US" sz="2000"/>
              <a:t>Monitoring Indicators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Trained by  SACS – all training modules developed and on website</a:t>
            </a:r>
            <a:endParaRPr/>
          </a:p>
          <a:p>
            <a:pPr marL="342900" lvl="0" indent="-342900" algn="l" rtl="0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Equipped in field level data collection part of a national Monitoring &amp; Evaluation framework</a:t>
            </a:r>
            <a:endParaRPr/>
          </a:p>
        </p:txBody>
      </p:sp>
      <p:sp>
        <p:nvSpPr>
          <p:cNvPr id="266" name="Google Shape;266;p4"/>
          <p:cNvSpPr txBox="1"/>
          <p:nvPr/>
        </p:nvSpPr>
        <p:spPr>
          <a:xfrm>
            <a:off x="14288" y="0"/>
            <a:ext cx="12163425" cy="641350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Social Contracting for Targeted Interventions under NACP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5"/>
          <p:cNvGrpSpPr/>
          <p:nvPr/>
        </p:nvGrpSpPr>
        <p:grpSpPr>
          <a:xfrm>
            <a:off x="130169" y="1348062"/>
            <a:ext cx="11893818" cy="4330783"/>
            <a:chOff x="514" y="322557"/>
            <a:chExt cx="11893818" cy="4330783"/>
          </a:xfrm>
        </p:grpSpPr>
        <p:sp>
          <p:nvSpPr>
            <p:cNvPr id="272" name="Google Shape;272;p5"/>
            <p:cNvSpPr/>
            <p:nvPr/>
          </p:nvSpPr>
          <p:spPr>
            <a:xfrm rot="5400000">
              <a:off x="438244" y="2458657"/>
              <a:ext cx="1318507" cy="2193966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231641" y="2917119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5"/>
            <p:cNvSpPr txBox="1"/>
            <p:nvPr/>
          </p:nvSpPr>
          <p:spPr>
            <a:xfrm>
              <a:off x="231641" y="2917119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rgbClr val="244061"/>
                </a:buClr>
                <a:buSzPts val="1500"/>
                <a:buFont typeface="Calibri"/>
                <a:buChar char="•"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Establishment of NACO, SACS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244061"/>
                </a:buClr>
                <a:buSzPts val="1500"/>
                <a:buFont typeface="Calibri"/>
                <a:buChar char="•"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Pilot on Social Contracting ( Collaboration with NGO/CBO for prevention intervention 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14300" marR="0" lvl="1" indent="-114300" algn="l" defTabSz="914400" rtl="0" eaLnBrk="1" fontAlgn="auto" latinLnBrk="0" hangingPunct="1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244061"/>
                </a:buClr>
                <a:buSzPts val="1500"/>
                <a:buFont typeface="Calibri"/>
                <a:buChar char="•"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Initial interventions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14300" marR="0" lvl="1" indent="-19050" algn="l" defTabSz="914400" rtl="0" eaLnBrk="1" fontAlgn="auto" latinLnBrk="0" hangingPunct="1">
                <a:lnSpc>
                  <a:spcPct val="90000"/>
                </a:lnSpc>
                <a:spcBef>
                  <a:spcPts val="225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Calibri"/>
                <a:buNone/>
                <a:tabLst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1825156" y="2297135"/>
              <a:ext cx="373721" cy="373721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 rot="5400000">
              <a:off x="2863039" y="1858640"/>
              <a:ext cx="1318507" cy="2193966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645344" y="2262445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5"/>
            <p:cNvSpPr txBox="1"/>
            <p:nvPr/>
          </p:nvSpPr>
          <p:spPr>
            <a:xfrm>
              <a:off x="2645344" y="2262445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TI model introduced under NACP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Decentralization to States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Establishment of Project Support Unit/Project Management Unit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249950" y="1697117"/>
              <a:ext cx="373721" cy="373721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 rot="5400000">
              <a:off x="5287833" y="1258622"/>
              <a:ext cx="1318507" cy="2193966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rgbClr val="C86B1D"/>
                </a:gs>
                <a:gs pos="80000">
                  <a:srgbClr val="FF8D25"/>
                </a:gs>
                <a:gs pos="100000">
                  <a:srgbClr val="FF8D22"/>
                </a:gs>
              </a:gsLst>
              <a:lin ang="16200000" scaled="0"/>
            </a:gradFill>
            <a:ln w="9525" cap="flat" cmpd="sng">
              <a:solidFill>
                <a:srgbClr val="F795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089688" y="1619751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5"/>
            <p:cNvSpPr txBox="1"/>
            <p:nvPr/>
          </p:nvSpPr>
          <p:spPr>
            <a:xfrm>
              <a:off x="5089688" y="1619751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Rapid Scale up of TI interventions Operational Guidelines for “ Implementing Targeted Intervention 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M&amp; E framework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Evaluation tool and Manual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Link Worker Scheme( LWS)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6674745" y="1097100"/>
              <a:ext cx="373721" cy="373721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982D2B"/>
                </a:gs>
                <a:gs pos="80000">
                  <a:srgbClr val="C83D39"/>
                </a:gs>
                <a:gs pos="100000">
                  <a:srgbClr val="CC3A36"/>
                </a:gs>
              </a:gsLst>
              <a:lin ang="16200000" scaled="0"/>
            </a:gradFill>
            <a:ln w="9525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 rot="5400000">
              <a:off x="7712627" y="658604"/>
              <a:ext cx="1318507" cy="2193966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7461577" y="1090780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5"/>
            <p:cNvSpPr txBox="1"/>
            <p:nvPr/>
          </p:nvSpPr>
          <p:spPr>
            <a:xfrm>
              <a:off x="7461577" y="1090780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Scaled up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Revision of Evaluation tool and manual  </a:t>
              </a: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24406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HIV/AIDS Act 2017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Revamping of TI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Scale up of intervention and launch of Prison interventions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just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Third Party Evaluation of NACP and Extension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9099539" y="497082"/>
              <a:ext cx="373721" cy="373721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 rot="5400000">
              <a:off x="10137422" y="58586"/>
              <a:ext cx="1318507" cy="2193966"/>
            </a:xfrm>
            <a:prstGeom prst="corner">
              <a:avLst>
                <a:gd name="adj1" fmla="val 16120"/>
                <a:gd name="adj2" fmla="val 16110"/>
              </a:avLst>
            </a:prstGeom>
            <a:gradFill>
              <a:gsLst>
                <a:gs pos="0">
                  <a:srgbClr val="27869E"/>
                </a:gs>
                <a:gs pos="80000">
                  <a:srgbClr val="34B0D0"/>
                </a:gs>
                <a:gs pos="100000">
                  <a:srgbClr val="30B3D4"/>
                </a:gs>
              </a:gsLst>
              <a:lin ang="16200000" scaled="0"/>
            </a:gradFill>
            <a:ln w="9525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9913607" y="322557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5"/>
            <p:cNvSpPr txBox="1"/>
            <p:nvPr/>
          </p:nvSpPr>
          <p:spPr>
            <a:xfrm>
              <a:off x="9913607" y="322557"/>
              <a:ext cx="1980725" cy="173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69850" algn="l" defTabSz="914400" rtl="0" eaLnBrk="1" fontAlgn="auto" latinLnBrk="0" hangingPunct="1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TI fully funded under Domestic Budget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Revised Standard Operating Procedure (SoP) on Selection of NGO/CBO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171450" marR="0" lvl="1" indent="-171450" algn="l" defTabSz="914400" rtl="0" eaLnBrk="1" fontAlgn="auto" latinLnBrk="0" hangingPunct="1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244061"/>
                </a:buClr>
                <a:buSzPts val="1600"/>
                <a:buFont typeface="Calibri"/>
                <a:buChar char="•"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244061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Committed to concrete progress towards ‘ End of AIDS by  2030’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p5"/>
          <p:cNvSpPr txBox="1"/>
          <p:nvPr/>
        </p:nvSpPr>
        <p:spPr>
          <a:xfrm>
            <a:off x="243981" y="3075011"/>
            <a:ext cx="2105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(NACP I)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2587953" y="2535861"/>
            <a:ext cx="1938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(NACP II)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5"/>
          <p:cNvSpPr txBox="1"/>
          <p:nvPr/>
        </p:nvSpPr>
        <p:spPr>
          <a:xfrm>
            <a:off x="5072552" y="1970926"/>
            <a:ext cx="19379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(NACP III)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5"/>
          <p:cNvSpPr txBox="1"/>
          <p:nvPr/>
        </p:nvSpPr>
        <p:spPr>
          <a:xfrm>
            <a:off x="7401929" y="1764627"/>
            <a:ext cx="193798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(NACP IV)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5"/>
          <p:cNvSpPr txBox="1"/>
          <p:nvPr/>
        </p:nvSpPr>
        <p:spPr>
          <a:xfrm>
            <a:off x="9975941" y="772858"/>
            <a:ext cx="19379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(NACP V)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6" name="Google Shape;296;p5"/>
          <p:cNvSpPr txBox="1"/>
          <p:nvPr/>
        </p:nvSpPr>
        <p:spPr>
          <a:xfrm>
            <a:off x="1" y="5133"/>
            <a:ext cx="12204000" cy="718198"/>
          </a:xfrm>
          <a:prstGeom prst="rect">
            <a:avLst/>
          </a:prstGeom>
          <a:solidFill>
            <a:srgbClr val="366092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Evolution of Social Contracting under NACP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8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Default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Custom Design">
  <a:themeElements>
    <a:clrScheme name="UNAIDS Ocean">
      <a:dk1>
        <a:sysClr val="windowText" lastClr="000000"/>
      </a:dk1>
      <a:lt1>
        <a:sysClr val="window" lastClr="FFFFFF"/>
      </a:lt1>
      <a:dk2>
        <a:srgbClr val="70C8BE"/>
      </a:dk2>
      <a:lt2>
        <a:srgbClr val="D8D5CF"/>
      </a:lt2>
      <a:accent1>
        <a:srgbClr val="70C8BE"/>
      </a:accent1>
      <a:accent2>
        <a:srgbClr val="E31837"/>
      </a:accent2>
      <a:accent3>
        <a:srgbClr val="00A99A"/>
      </a:accent3>
      <a:accent4>
        <a:srgbClr val="78BCC1"/>
      </a:accent4>
      <a:accent5>
        <a:srgbClr val="63CDF6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75947</TotalTime>
  <Words>1290</Words>
  <Application>Microsoft Macintosh PowerPoint</Application>
  <PresentationFormat>Widescreen</PresentationFormat>
  <Paragraphs>194</Paragraphs>
  <Slides>21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21</vt:i4>
      </vt:variant>
    </vt:vector>
  </HeadingPairs>
  <TitlesOfParts>
    <vt:vector size="47" baseType="lpstr">
      <vt:lpstr>ＭＳ Ｐゴシック</vt:lpstr>
      <vt:lpstr>Arial</vt:lpstr>
      <vt:lpstr>Arial Black</vt:lpstr>
      <vt:lpstr>Arial Nova Cond</vt:lpstr>
      <vt:lpstr>Calibri</vt:lpstr>
      <vt:lpstr>EB Garamond</vt:lpstr>
      <vt:lpstr>Noto Sans Symbols</vt:lpstr>
      <vt:lpstr>Quattrocento Sans</vt:lpstr>
      <vt:lpstr>Wingdings</vt:lpstr>
      <vt:lpstr>Office Theme</vt:lpstr>
      <vt:lpstr>1_Custom Design</vt:lpstr>
      <vt:lpstr>2_Custom Design</vt:lpstr>
      <vt:lpstr>Custom Design</vt:lpstr>
      <vt:lpstr>5_Custom Design</vt:lpstr>
      <vt:lpstr>3_Custom Design</vt:lpstr>
      <vt:lpstr>10_Custom Design</vt:lpstr>
      <vt:lpstr>4_Custom Design</vt:lpstr>
      <vt:lpstr>6_Custom Design</vt:lpstr>
      <vt:lpstr>7_Custom Design</vt:lpstr>
      <vt:lpstr>8_Custom Design</vt:lpstr>
      <vt:lpstr>9_Custom Design</vt:lpstr>
      <vt:lpstr>11_Custom Design</vt:lpstr>
      <vt:lpstr>12_Custom Design</vt:lpstr>
      <vt:lpstr>1_Default Design</vt:lpstr>
      <vt:lpstr>4_Office Theme</vt:lpstr>
      <vt:lpstr>7_Office Theme</vt:lpstr>
      <vt:lpstr>Social contracting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India example  Acknowledgement for slides: Dr Shobini Rajan, Chief Medical Officer (SAG),  National AIDS Control Organisation (NACO),  Ministry of Health and Family Welfare,  Government of India </vt:lpstr>
      <vt:lpstr>PowerPoint Presentation</vt:lpstr>
      <vt:lpstr>PowerPoint Presentation</vt:lpstr>
      <vt:lpstr>Establishing a TI project </vt:lpstr>
      <vt:lpstr>TI Structure</vt:lpstr>
      <vt:lpstr>Service Provisions for Key Populations under NACP</vt:lpstr>
      <vt:lpstr>Funding for Social Contracting Mechanism under NACP</vt:lpstr>
      <vt:lpstr>PowerPoint Presentation</vt:lpstr>
      <vt:lpstr>Thailand example    Acknowledgement for slides: Supabhorn Pengnonyang Institute of HIV Research and Innovation IHRI </vt:lpstr>
      <vt:lpstr>Domestic financing of KP-led health services (KPLHS) a success in Thailand </vt:lpstr>
      <vt:lpstr>The Journey of KPLHS in Thailand</vt:lpstr>
      <vt:lpstr>The road towards KPLHS sustainability in Thailand</vt:lpstr>
      <vt:lpstr>Components of a long-term, multi-stakeholder strategy to integrate KPLHS in the national healthcare system in Thailand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Weir</dc:creator>
  <cp:lastModifiedBy>Review</cp:lastModifiedBy>
  <cp:revision>158</cp:revision>
  <dcterms:created xsi:type="dcterms:W3CDTF">2020-10-01T10:59:57Z</dcterms:created>
  <dcterms:modified xsi:type="dcterms:W3CDTF">2024-07-17T03:53:31Z</dcterms:modified>
</cp:coreProperties>
</file>