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3"/>
  </p:notesMasterIdLst>
  <p:handoutMasterIdLst>
    <p:handoutMasterId r:id="rId14"/>
  </p:handoutMasterIdLst>
  <p:sldIdLst>
    <p:sldId id="260" r:id="rId2"/>
    <p:sldId id="258" r:id="rId3"/>
    <p:sldId id="623" r:id="rId4"/>
    <p:sldId id="624" r:id="rId5"/>
    <p:sldId id="636" r:id="rId6"/>
    <p:sldId id="637" r:id="rId7"/>
    <p:sldId id="638" r:id="rId8"/>
    <p:sldId id="639" r:id="rId9"/>
    <p:sldId id="634" r:id="rId10"/>
    <p:sldId id="635" r:id="rId11"/>
    <p:sldId id="640" r:id="rId12"/>
  </p:sldIdLst>
  <p:sldSz cx="9906000" cy="6858000" type="A4"/>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han" initials="SC" lastIdx="11" clrIdx="0">
    <p:extLst>
      <p:ext uri="{19B8F6BF-5375-455C-9EA6-DF929625EA0E}">
        <p15:presenceInfo xmlns:p15="http://schemas.microsoft.com/office/powerpoint/2012/main" userId="S-1-5-21-1428568915-2263038192-51600186-2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9"/>
    <a:srgbClr val="009999"/>
    <a:srgbClr val="FAC0B3"/>
    <a:srgbClr val="F26A73"/>
    <a:srgbClr val="F57C55"/>
    <a:srgbClr val="B5ADA7"/>
    <a:srgbClr val="636462"/>
    <a:srgbClr val="61CCF7"/>
    <a:srgbClr val="19AA9A"/>
    <a:srgbClr val="6ECA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147" autoAdjust="0"/>
    <p:restoredTop sz="92364" autoAdjust="0"/>
  </p:normalViewPr>
  <p:slideViewPr>
    <p:cSldViewPr snapToGrid="0" snapToObjects="1">
      <p:cViewPr varScale="1">
        <p:scale>
          <a:sx n="112" d="100"/>
          <a:sy n="112" d="100"/>
        </p:scale>
        <p:origin x="828" y="96"/>
      </p:cViewPr>
      <p:guideLst/>
    </p:cSldViewPr>
  </p:slideViewPr>
  <p:outlineViewPr>
    <p:cViewPr>
      <p:scale>
        <a:sx n="33" d="100"/>
        <a:sy n="33" d="100"/>
      </p:scale>
      <p:origin x="0" y="-12396"/>
    </p:cViewPr>
  </p:outlineViewPr>
  <p:notesTextViewPr>
    <p:cViewPr>
      <p:scale>
        <a:sx n="400" d="100"/>
        <a:sy n="400" d="100"/>
      </p:scale>
      <p:origin x="0" y="0"/>
    </p:cViewPr>
  </p:notesTextViewPr>
  <p:sorterViewPr>
    <p:cViewPr>
      <p:scale>
        <a:sx n="100" d="100"/>
        <a:sy n="100" d="100"/>
      </p:scale>
      <p:origin x="0" y="-6618"/>
    </p:cViewPr>
  </p:sorterViewPr>
  <p:notesViewPr>
    <p:cSldViewPr snapToGrid="0" snapToObjects="1">
      <p:cViewPr varScale="1">
        <p:scale>
          <a:sx n="51" d="100"/>
          <a:sy n="51" d="100"/>
        </p:scale>
        <p:origin x="26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8BD7E7-0ADA-4B61-811D-9C9C0D6F75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5ACC1353-25B8-4A33-929D-9F1B726773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6BEE6C-D447-4631-B529-122BD29D6FF4}" type="datetimeFigureOut">
              <a:rPr lang="en-ZA" smtClean="0"/>
              <a:t>2024/07/16</a:t>
            </a:fld>
            <a:endParaRPr lang="en-ZA"/>
          </a:p>
        </p:txBody>
      </p:sp>
      <p:sp>
        <p:nvSpPr>
          <p:cNvPr id="4" name="Footer Placeholder 3">
            <a:extLst>
              <a:ext uri="{FF2B5EF4-FFF2-40B4-BE49-F238E27FC236}">
                <a16:creationId xmlns:a16="http://schemas.microsoft.com/office/drawing/2014/main" id="{3FE9EEC8-97D8-43D5-B310-5718CDABDC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AB1E1082-EBB2-40FC-A26F-1AEA244911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9796EA-3C9E-493D-8509-D9476306B106}" type="slidenum">
              <a:rPr lang="en-ZA" smtClean="0"/>
              <a:t>‹#›</a:t>
            </a:fld>
            <a:endParaRPr lang="en-ZA"/>
          </a:p>
        </p:txBody>
      </p:sp>
    </p:spTree>
    <p:extLst>
      <p:ext uri="{BB962C8B-B14F-4D97-AF65-F5344CB8AC3E}">
        <p14:creationId xmlns:p14="http://schemas.microsoft.com/office/powerpoint/2010/main" val="1270791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8BE58D-A735-1E40-BB84-A4AC70E984D2}" type="datetimeFigureOut">
              <a:rPr lang="en-US" smtClean="0"/>
              <a:t>16/07/2024</a:t>
            </a:fld>
            <a:endParaRPr lang="en-US"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17924-761E-C745-9CBB-0D02D7484EB2}" type="slidenum">
              <a:rPr lang="en-US" smtClean="0"/>
              <a:t>‹#›</a:t>
            </a:fld>
            <a:endParaRPr lang="en-US" dirty="0"/>
          </a:p>
        </p:txBody>
      </p:sp>
    </p:spTree>
    <p:extLst>
      <p:ext uri="{BB962C8B-B14F-4D97-AF65-F5344CB8AC3E}">
        <p14:creationId xmlns:p14="http://schemas.microsoft.com/office/powerpoint/2010/main" val="1047685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C17924-761E-C745-9CBB-0D02D7484EB2}" type="slidenum">
              <a:rPr lang="en-US" smtClean="0"/>
              <a:t>2</a:t>
            </a:fld>
            <a:endParaRPr lang="en-US" dirty="0"/>
          </a:p>
        </p:txBody>
      </p:sp>
    </p:spTree>
    <p:extLst>
      <p:ext uri="{BB962C8B-B14F-4D97-AF65-F5344CB8AC3E}">
        <p14:creationId xmlns:p14="http://schemas.microsoft.com/office/powerpoint/2010/main" val="3819590792"/>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2.wdp"/><Relationship Id="rId7"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7E6A9C-BE82-AE4D-A56A-3DC45B12A255}"/>
              </a:ext>
            </a:extLst>
          </p:cNvPr>
          <p:cNvSpPr/>
          <p:nvPr userDrawn="1"/>
        </p:nvSpPr>
        <p:spPr>
          <a:xfrm>
            <a:off x="0" y="0"/>
            <a:ext cx="6804212" cy="6858000"/>
          </a:xfrm>
          <a:prstGeom prst="rect">
            <a:avLst/>
          </a:prstGeom>
          <a:solidFill>
            <a:srgbClr val="19A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31A06E4-2061-2B42-ACBE-9723406C9C28}"/>
              </a:ext>
            </a:extLst>
          </p:cNvPr>
          <p:cNvCxnSpPr>
            <a:cxnSpLocks/>
          </p:cNvCxnSpPr>
          <p:nvPr userDrawn="1"/>
        </p:nvCxnSpPr>
        <p:spPr>
          <a:xfrm>
            <a:off x="462803" y="4787712"/>
            <a:ext cx="5308938" cy="0"/>
          </a:xfrm>
          <a:prstGeom prst="line">
            <a:avLst/>
          </a:prstGeom>
          <a:ln w="381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758B4E0-6C0A-6141-A902-0DA222B80C59}"/>
              </a:ext>
            </a:extLst>
          </p:cNvPr>
          <p:cNvSpPr/>
          <p:nvPr userDrawn="1"/>
        </p:nvSpPr>
        <p:spPr>
          <a:xfrm>
            <a:off x="659217" y="1393839"/>
            <a:ext cx="807098" cy="807098"/>
          </a:xfrm>
          <a:prstGeom prst="ellipse">
            <a:avLst/>
          </a:prstGeom>
          <a:solidFill>
            <a:srgbClr val="F26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16" name="Picture 15">
            <a:extLst>
              <a:ext uri="{FF2B5EF4-FFF2-40B4-BE49-F238E27FC236}">
                <a16:creationId xmlns:a16="http://schemas.microsoft.com/office/drawing/2014/main" id="{35A3E319-5965-854E-B582-DA3AAF09AA4A}"/>
              </a:ext>
            </a:extLst>
          </p:cNvPr>
          <p:cNvPicPr>
            <a:picLocks noChangeAspect="1"/>
          </p:cNvPicPr>
          <p:nvPr userDrawn="1"/>
        </p:nvPicPr>
        <p:blipFill>
          <a:blip r:embed="rId2"/>
          <a:stretch>
            <a:fillRect/>
          </a:stretch>
        </p:blipFill>
        <p:spPr>
          <a:xfrm>
            <a:off x="888141" y="1511639"/>
            <a:ext cx="349250" cy="571500"/>
          </a:xfrm>
          <a:prstGeom prst="rect">
            <a:avLst/>
          </a:prstGeom>
        </p:spPr>
      </p:pic>
      <p:sp>
        <p:nvSpPr>
          <p:cNvPr id="2" name="Title 1"/>
          <p:cNvSpPr>
            <a:spLocks noGrp="1"/>
          </p:cNvSpPr>
          <p:nvPr>
            <p:ph type="ctrTitle" hasCustomPrompt="1"/>
          </p:nvPr>
        </p:nvSpPr>
        <p:spPr>
          <a:xfrm>
            <a:off x="538882" y="2362304"/>
            <a:ext cx="5258353" cy="2387600"/>
          </a:xfrm>
        </p:spPr>
        <p:txBody>
          <a:bodyPr anchor="t">
            <a:normAutofit/>
          </a:bodyPr>
          <a:lstStyle>
            <a:lvl1pPr algn="l">
              <a:lnSpc>
                <a:spcPct val="80000"/>
              </a:lnSpc>
              <a:defRPr sz="4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538882" y="4904037"/>
            <a:ext cx="5258353" cy="684803"/>
          </a:xfrm>
        </p:spPr>
        <p:txBody>
          <a:bodyPr>
            <a:normAutofit/>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9" name="Picture 18">
            <a:extLst>
              <a:ext uri="{FF2B5EF4-FFF2-40B4-BE49-F238E27FC236}">
                <a16:creationId xmlns:a16="http://schemas.microsoft.com/office/drawing/2014/main" id="{DFABBA9D-722E-0E4B-9740-209010EF7118}"/>
              </a:ext>
            </a:extLst>
          </p:cNvPr>
          <p:cNvPicPr/>
          <p:nvPr userDrawn="1"/>
        </p:nvPicPr>
        <p:blipFill>
          <a:blip r:embed="rId3" cstate="screen">
            <a:extLst>
              <a:ext uri="{28A0092B-C50C-407E-A947-70E740481C1C}">
                <a14:useLocalDpi xmlns:a14="http://schemas.microsoft.com/office/drawing/2010/main"/>
              </a:ext>
            </a:extLst>
          </a:blip>
          <a:srcRect/>
          <a:stretch/>
        </p:blipFill>
        <p:spPr>
          <a:xfrm>
            <a:off x="7110987" y="695656"/>
            <a:ext cx="2600982" cy="1396366"/>
          </a:xfrm>
          <a:prstGeom prst="rect">
            <a:avLst/>
          </a:prstGeom>
        </p:spPr>
      </p:pic>
      <p:pic>
        <p:nvPicPr>
          <p:cNvPr id="20" name="Picture 19" descr="A close up of a logo&#10;&#10;Description automatically generated">
            <a:extLst>
              <a:ext uri="{FF2B5EF4-FFF2-40B4-BE49-F238E27FC236}">
                <a16:creationId xmlns:a16="http://schemas.microsoft.com/office/drawing/2014/main" id="{F119665F-1E4C-AB45-9088-B72B104FABE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26378" y="5137244"/>
            <a:ext cx="1370201" cy="1370201"/>
          </a:xfrm>
          <a:prstGeom prst="rect">
            <a:avLst/>
          </a:prstGeom>
        </p:spPr>
      </p:pic>
      <p:pic>
        <p:nvPicPr>
          <p:cNvPr id="21" name="Picture 20">
            <a:extLst>
              <a:ext uri="{FF2B5EF4-FFF2-40B4-BE49-F238E27FC236}">
                <a16:creationId xmlns:a16="http://schemas.microsoft.com/office/drawing/2014/main" id="{A249529B-2AA1-C849-8385-3D89E7143BB2}"/>
              </a:ext>
            </a:extLst>
          </p:cNvPr>
          <p:cNvPicPr>
            <a:picLocks noChangeAspect="1"/>
          </p:cNvPicPr>
          <p:nvPr userDrawn="1"/>
        </p:nvPicPr>
        <p:blipFill>
          <a:blip r:embed="rId5"/>
          <a:stretch>
            <a:fillRect/>
          </a:stretch>
        </p:blipFill>
        <p:spPr>
          <a:xfrm>
            <a:off x="7410008" y="2735144"/>
            <a:ext cx="2002940" cy="452719"/>
          </a:xfrm>
          <a:prstGeom prst="rect">
            <a:avLst/>
          </a:prstGeom>
        </p:spPr>
      </p:pic>
      <p:pic>
        <p:nvPicPr>
          <p:cNvPr id="22" name="Picture 2" descr="Image result for university of manitoba logo">
            <a:extLst>
              <a:ext uri="{FF2B5EF4-FFF2-40B4-BE49-F238E27FC236}">
                <a16:creationId xmlns:a16="http://schemas.microsoft.com/office/drawing/2014/main" id="{FBCA0950-D76E-634F-9DCC-F2336F33C6E2}"/>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7522439" y="3891144"/>
            <a:ext cx="1778078" cy="85876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8E8B3527-43C5-F747-9CE6-D01898EF4D79}"/>
              </a:ext>
            </a:extLst>
          </p:cNvPr>
          <p:cNvPicPr>
            <a:picLocks noChangeAspect="1"/>
          </p:cNvPicPr>
          <p:nvPr userDrawn="1"/>
        </p:nvPicPr>
        <p:blipFill rotWithShape="1">
          <a:blip r:embed="rId7" cstate="email">
            <a:alphaModFix amt="35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p:blipFill>
        <p:spPr>
          <a:xfrm>
            <a:off x="1" y="-2480"/>
            <a:ext cx="6804212" cy="6862960"/>
          </a:xfrm>
          <a:prstGeom prst="rect">
            <a:avLst/>
          </a:prstGeom>
        </p:spPr>
      </p:pic>
    </p:spTree>
    <p:extLst>
      <p:ext uri="{BB962C8B-B14F-4D97-AF65-F5344CB8AC3E}">
        <p14:creationId xmlns:p14="http://schemas.microsoft.com/office/powerpoint/2010/main" val="528116620"/>
      </p:ext>
    </p:extLst>
  </p:cSld>
  <p:clrMapOvr>
    <a:masterClrMapping/>
  </p:clrMapOvr>
  <p:transition spd="med">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0FAEF1-94C1-CD45-B6A5-6BE003B611B9}"/>
              </a:ext>
            </a:extLst>
          </p:cNvPr>
          <p:cNvSpPr/>
          <p:nvPr userDrawn="1"/>
        </p:nvSpPr>
        <p:spPr>
          <a:xfrm>
            <a:off x="0" y="0"/>
            <a:ext cx="414528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65966" y="2663388"/>
            <a:ext cx="3511090" cy="856078"/>
          </a:xfrm>
        </p:spPr>
        <p:txBody>
          <a:bodyPr anchor="b">
            <a:noAutofit/>
          </a:bodyPr>
          <a:lstStyle>
            <a:lvl1pPr algn="l">
              <a:defRPr sz="2800" b="1" cap="all" baseline="0">
                <a:solidFill>
                  <a:schemeClr val="bg1"/>
                </a:solidFill>
              </a:defRPr>
            </a:lvl1pPr>
          </a:lstStyle>
          <a:p>
            <a:r>
              <a:rPr lang="en-GB" dirty="0"/>
              <a:t>Click to edit Master title style</a:t>
            </a:r>
            <a:endParaRPr lang="en-US" dirty="0"/>
          </a:p>
        </p:txBody>
      </p:sp>
      <p:sp>
        <p:nvSpPr>
          <p:cNvPr id="3" name="Content Placeholder 2"/>
          <p:cNvSpPr>
            <a:spLocks noGrp="1"/>
          </p:cNvSpPr>
          <p:nvPr>
            <p:ph idx="1"/>
          </p:nvPr>
        </p:nvSpPr>
        <p:spPr>
          <a:xfrm>
            <a:off x="4350871" y="1024129"/>
            <a:ext cx="5189165" cy="3377184"/>
          </a:xfrm>
        </p:spPr>
        <p:txBody>
          <a:bodyPr>
            <a:normAutofit/>
          </a:bodyPr>
          <a:lstStyle>
            <a:lvl1pPr marL="4763" indent="0">
              <a:lnSpc>
                <a:spcPct val="110000"/>
              </a:lnSpc>
              <a:spcBef>
                <a:spcPts val="0"/>
              </a:spcBef>
              <a:spcAft>
                <a:spcPts val="900"/>
              </a:spcAft>
              <a:buClr>
                <a:srgbClr val="F26A73"/>
              </a:buClr>
              <a:buFont typeface="Wingdings" pitchFamily="2" charset="2"/>
              <a:buNone/>
              <a:tabLst/>
              <a:defRPr sz="1800">
                <a:solidFill>
                  <a:schemeClr val="tx1"/>
                </a:solidFill>
              </a:defRPr>
            </a:lvl1pPr>
            <a:lvl2pPr marL="4763" indent="0">
              <a:lnSpc>
                <a:spcPct val="110000"/>
              </a:lnSpc>
              <a:spcBef>
                <a:spcPts val="0"/>
              </a:spcBef>
              <a:spcAft>
                <a:spcPts val="900"/>
              </a:spcAft>
              <a:buClr>
                <a:srgbClr val="F26A73"/>
              </a:buClr>
              <a:buFont typeface="Wingdings" pitchFamily="2" charset="2"/>
              <a:buNone/>
              <a:tabLst/>
              <a:defRPr sz="1800">
                <a:solidFill>
                  <a:schemeClr val="tx1"/>
                </a:solidFill>
              </a:defRPr>
            </a:lvl2pPr>
            <a:lvl3pPr marL="4763" indent="0">
              <a:lnSpc>
                <a:spcPct val="110000"/>
              </a:lnSpc>
              <a:spcBef>
                <a:spcPts val="0"/>
              </a:spcBef>
              <a:spcAft>
                <a:spcPts val="900"/>
              </a:spcAft>
              <a:buClr>
                <a:srgbClr val="F26A73"/>
              </a:buClr>
              <a:buFont typeface="Wingdings" pitchFamily="2" charset="2"/>
              <a:buNone/>
              <a:tabLst/>
              <a:defRPr sz="1800">
                <a:solidFill>
                  <a:schemeClr val="tx1"/>
                </a:solidFill>
              </a:defRPr>
            </a:lvl3pPr>
            <a:lvl4pPr marL="4763" indent="0">
              <a:lnSpc>
                <a:spcPct val="110000"/>
              </a:lnSpc>
              <a:spcBef>
                <a:spcPts val="0"/>
              </a:spcBef>
              <a:spcAft>
                <a:spcPts val="900"/>
              </a:spcAft>
              <a:buClr>
                <a:srgbClr val="F26A73"/>
              </a:buClr>
              <a:buFont typeface="Wingdings" pitchFamily="2" charset="2"/>
              <a:buNone/>
              <a:tabLst/>
              <a:defRPr sz="1800">
                <a:solidFill>
                  <a:schemeClr val="tx1"/>
                </a:solidFill>
              </a:defRPr>
            </a:lvl4pPr>
            <a:lvl5pPr marL="4763" indent="0">
              <a:lnSpc>
                <a:spcPct val="110000"/>
              </a:lnSpc>
              <a:spcBef>
                <a:spcPts val="0"/>
              </a:spcBef>
              <a:spcAft>
                <a:spcPts val="900"/>
              </a:spcAft>
              <a:buClr>
                <a:srgbClr val="F26A73"/>
              </a:buClr>
              <a:buFont typeface="Wingdings" pitchFamily="2" charset="2"/>
              <a:buNone/>
              <a:tabLst/>
              <a:defRPr sz="18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1"/>
          </p:nvPr>
        </p:nvSpPr>
        <p:spPr>
          <a:xfrm>
            <a:off x="96252" y="6412016"/>
            <a:ext cx="7224963" cy="365125"/>
          </a:xfrm>
        </p:spPr>
        <p:txBody>
          <a:bodyPr/>
          <a:lstStyle>
            <a:lvl1pPr algn="l">
              <a:defRPr sz="9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349916" y="6412016"/>
            <a:ext cx="1374358" cy="365125"/>
          </a:xfrm>
        </p:spPr>
        <p:txBody>
          <a:bodyPr/>
          <a:lstStyle>
            <a:lvl1pPr>
              <a:defRPr sz="900">
                <a:solidFill>
                  <a:schemeClr val="tx1"/>
                </a:solidFill>
                <a:latin typeface="Arial" panose="020B0604020202020204" pitchFamily="34" charset="0"/>
                <a:cs typeface="Arial" panose="020B0604020202020204" pitchFamily="34" charset="0"/>
              </a:defRPr>
            </a:lvl1pPr>
          </a:lstStyle>
          <a:p>
            <a:fld id="{0529FDDA-1CC2-E445-9467-66965BBC05E6}" type="slidenum">
              <a:rPr lang="en-US" smtClean="0"/>
              <a:pPr/>
              <a:t>‹#›</a:t>
            </a:fld>
            <a:r>
              <a:rPr lang="en-US" dirty="0"/>
              <a:t> </a:t>
            </a:r>
          </a:p>
        </p:txBody>
      </p:sp>
      <p:cxnSp>
        <p:nvCxnSpPr>
          <p:cNvPr id="7" name="Straight Connector 6">
            <a:extLst>
              <a:ext uri="{FF2B5EF4-FFF2-40B4-BE49-F238E27FC236}">
                <a16:creationId xmlns:a16="http://schemas.microsoft.com/office/drawing/2014/main" id="{D59D1E29-0A3F-2746-AD1D-5F0E38959684}"/>
              </a:ext>
            </a:extLst>
          </p:cNvPr>
          <p:cNvCxnSpPr>
            <a:cxnSpLocks/>
          </p:cNvCxnSpPr>
          <p:nvPr userDrawn="1"/>
        </p:nvCxnSpPr>
        <p:spPr>
          <a:xfrm flipV="1">
            <a:off x="9721060" y="6424048"/>
            <a:ext cx="0" cy="257966"/>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86D97E1-0221-E84B-AEA7-A80D2EC11A2A}"/>
              </a:ext>
            </a:extLst>
          </p:cNvPr>
          <p:cNvCxnSpPr>
            <a:cxnSpLocks/>
          </p:cNvCxnSpPr>
          <p:nvPr userDrawn="1"/>
        </p:nvCxnSpPr>
        <p:spPr>
          <a:xfrm flipH="1">
            <a:off x="445598" y="4845945"/>
            <a:ext cx="3663106" cy="0"/>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E8310FC-FF0C-4C49-A730-41C2F34ABA6D}"/>
              </a:ext>
            </a:extLst>
          </p:cNvPr>
          <p:cNvSpPr/>
          <p:nvPr userDrawn="1"/>
        </p:nvSpPr>
        <p:spPr>
          <a:xfrm>
            <a:off x="482172" y="1442879"/>
            <a:ext cx="724835" cy="7248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61ED90A-93D6-8243-A392-C8C71C5161CB}"/>
              </a:ext>
            </a:extLst>
          </p:cNvPr>
          <p:cNvPicPr>
            <a:picLocks noChangeAspect="1"/>
          </p:cNvPicPr>
          <p:nvPr userDrawn="1"/>
        </p:nvPicPr>
        <p:blipFill>
          <a:blip r:embed="rId2"/>
          <a:stretch>
            <a:fillRect/>
          </a:stretch>
        </p:blipFill>
        <p:spPr>
          <a:xfrm>
            <a:off x="687764" y="1548672"/>
            <a:ext cx="313653" cy="513251"/>
          </a:xfrm>
          <a:prstGeom prst="rect">
            <a:avLst/>
          </a:prstGeom>
        </p:spPr>
      </p:pic>
      <p:sp>
        <p:nvSpPr>
          <p:cNvPr id="18" name="Picture Placeholder 15">
            <a:extLst>
              <a:ext uri="{FF2B5EF4-FFF2-40B4-BE49-F238E27FC236}">
                <a16:creationId xmlns:a16="http://schemas.microsoft.com/office/drawing/2014/main" id="{AB08C82C-7EAB-DA44-B1FD-4C82F3AE691B}"/>
              </a:ext>
            </a:extLst>
          </p:cNvPr>
          <p:cNvSpPr>
            <a:spLocks noGrp="1"/>
          </p:cNvSpPr>
          <p:nvPr>
            <p:ph type="pic" sz="quarter" idx="15"/>
          </p:nvPr>
        </p:nvSpPr>
        <p:spPr>
          <a:xfrm>
            <a:off x="5050535" y="4359808"/>
            <a:ext cx="4309085" cy="2007926"/>
          </a:xfrm>
        </p:spPr>
        <p:txBody>
          <a:bodyPr>
            <a:normAutofit/>
          </a:bodyPr>
          <a:lstStyle>
            <a:lvl1pPr marL="0" indent="0">
              <a:buNone/>
              <a:defRPr sz="1200"/>
            </a:lvl1pPr>
          </a:lstStyle>
          <a:p>
            <a:endParaRPr lang="en-GB" dirty="0"/>
          </a:p>
        </p:txBody>
      </p:sp>
    </p:spTree>
    <p:extLst>
      <p:ext uri="{BB962C8B-B14F-4D97-AF65-F5344CB8AC3E}">
        <p14:creationId xmlns:p14="http://schemas.microsoft.com/office/powerpoint/2010/main" val="2168583908"/>
      </p:ext>
    </p:extLst>
  </p:cSld>
  <p:clrMapOvr>
    <a:masterClrMapping/>
  </p:clrMapOvr>
  <p:transition spd="med">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3FBB942-82B0-EF40-8D8F-D7BB9882D786}"/>
              </a:ext>
            </a:extLst>
          </p:cNvPr>
          <p:cNvSpPr/>
          <p:nvPr userDrawn="1"/>
        </p:nvSpPr>
        <p:spPr>
          <a:xfrm>
            <a:off x="0" y="0"/>
            <a:ext cx="9906000" cy="5256372"/>
          </a:xfrm>
          <a:prstGeom prst="rect">
            <a:avLst/>
          </a:prstGeom>
          <a:solidFill>
            <a:srgbClr val="F26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red, holding, woman, carrying&#10;&#10;Description automatically generated">
            <a:extLst>
              <a:ext uri="{FF2B5EF4-FFF2-40B4-BE49-F238E27FC236}">
                <a16:creationId xmlns:a16="http://schemas.microsoft.com/office/drawing/2014/main" id="{C00191A5-4B40-504A-87B5-264260880B76}"/>
              </a:ext>
            </a:extLst>
          </p:cNvPr>
          <p:cNvPicPr>
            <a:picLocks noChangeAspect="1"/>
          </p:cNvPicPr>
          <p:nvPr userDrawn="1"/>
        </p:nvPicPr>
        <p:blipFill rotWithShape="1">
          <a:blip r:embed="rId2" cstate="email">
            <a:alphaModFix amt="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9906000" cy="5256372"/>
          </a:xfrm>
          <a:prstGeom prst="rect">
            <a:avLst/>
          </a:prstGeom>
        </p:spPr>
      </p:pic>
      <p:sp>
        <p:nvSpPr>
          <p:cNvPr id="2" name="Title 1"/>
          <p:cNvSpPr>
            <a:spLocks noGrp="1"/>
          </p:cNvSpPr>
          <p:nvPr>
            <p:ph type="ctrTitle" hasCustomPrompt="1"/>
          </p:nvPr>
        </p:nvSpPr>
        <p:spPr>
          <a:xfrm>
            <a:off x="2323824" y="2069192"/>
            <a:ext cx="5258353" cy="2387600"/>
          </a:xfrm>
        </p:spPr>
        <p:txBody>
          <a:bodyPr anchor="ctr">
            <a:normAutofit/>
          </a:bodyPr>
          <a:lstStyle>
            <a:lvl1pPr algn="ctr">
              <a:lnSpc>
                <a:spcPct val="80000"/>
              </a:lnSpc>
              <a:defRPr sz="60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GB" dirty="0"/>
              <a:t>THANK YOU</a:t>
            </a:r>
            <a:endParaRPr lang="en-US" dirty="0"/>
          </a:p>
        </p:txBody>
      </p:sp>
      <p:pic>
        <p:nvPicPr>
          <p:cNvPr id="13" name="Picture 12" descr="A close up of a logo&#10;&#10;Description automatically generated">
            <a:extLst>
              <a:ext uri="{FF2B5EF4-FFF2-40B4-BE49-F238E27FC236}">
                <a16:creationId xmlns:a16="http://schemas.microsoft.com/office/drawing/2014/main" id="{77E68978-1B36-9F4B-A453-375881DCAB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22113" y="5459445"/>
            <a:ext cx="1228977" cy="1228977"/>
          </a:xfrm>
          <a:prstGeom prst="rect">
            <a:avLst/>
          </a:prstGeom>
        </p:spPr>
      </p:pic>
      <p:pic>
        <p:nvPicPr>
          <p:cNvPr id="14" name="Picture 13">
            <a:extLst>
              <a:ext uri="{FF2B5EF4-FFF2-40B4-BE49-F238E27FC236}">
                <a16:creationId xmlns:a16="http://schemas.microsoft.com/office/drawing/2014/main" id="{BCF5E231-66C8-D548-BDBD-36F86A64D53E}"/>
              </a:ext>
            </a:extLst>
          </p:cNvPr>
          <p:cNvPicPr>
            <a:picLocks noChangeAspect="1"/>
          </p:cNvPicPr>
          <p:nvPr userDrawn="1"/>
        </p:nvPicPr>
        <p:blipFill>
          <a:blip r:embed="rId5"/>
          <a:stretch>
            <a:fillRect/>
          </a:stretch>
        </p:blipFill>
        <p:spPr>
          <a:xfrm>
            <a:off x="3475008" y="5870904"/>
            <a:ext cx="1796501" cy="406058"/>
          </a:xfrm>
          <a:prstGeom prst="rect">
            <a:avLst/>
          </a:prstGeom>
        </p:spPr>
      </p:pic>
      <p:pic>
        <p:nvPicPr>
          <p:cNvPr id="23" name="Picture 2" descr="Image result for university of manitoba logo">
            <a:extLst>
              <a:ext uri="{FF2B5EF4-FFF2-40B4-BE49-F238E27FC236}">
                <a16:creationId xmlns:a16="http://schemas.microsoft.com/office/drawing/2014/main" id="{A3A8D83B-689C-3F41-A1A5-9257B793B76A}"/>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6008462" y="5688808"/>
            <a:ext cx="1594815" cy="77025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2154E082-84B8-6B4E-88B0-881E28EF62C9}"/>
              </a:ext>
            </a:extLst>
          </p:cNvPr>
          <p:cNvCxnSpPr/>
          <p:nvPr userDrawn="1"/>
        </p:nvCxnSpPr>
        <p:spPr>
          <a:xfrm>
            <a:off x="3103487" y="5606509"/>
            <a:ext cx="0" cy="972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A6EEF73-2D28-4049-A73D-30D7A5BEC978}"/>
              </a:ext>
            </a:extLst>
          </p:cNvPr>
          <p:cNvCxnSpPr/>
          <p:nvPr userDrawn="1"/>
        </p:nvCxnSpPr>
        <p:spPr>
          <a:xfrm>
            <a:off x="7968709" y="5606509"/>
            <a:ext cx="0" cy="972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4FC5987-05A6-5346-8E98-898579A1EA82}"/>
              </a:ext>
            </a:extLst>
          </p:cNvPr>
          <p:cNvCxnSpPr/>
          <p:nvPr userDrawn="1"/>
        </p:nvCxnSpPr>
        <p:spPr>
          <a:xfrm>
            <a:off x="5643030" y="5606509"/>
            <a:ext cx="0" cy="972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C968EDBB-19AF-CD4B-8B81-9869F48032EB}"/>
              </a:ext>
            </a:extLst>
          </p:cNvPr>
          <p:cNvPicPr/>
          <p:nvPr userDrawn="1"/>
        </p:nvPicPr>
        <p:blipFill>
          <a:blip r:embed="rId7" cstate="screen">
            <a:extLst>
              <a:ext uri="{28A0092B-C50C-407E-A947-70E740481C1C}">
                <a14:useLocalDpi xmlns:a14="http://schemas.microsoft.com/office/drawing/2010/main"/>
              </a:ext>
            </a:extLst>
          </a:blip>
          <a:srcRect/>
          <a:stretch/>
        </p:blipFill>
        <p:spPr>
          <a:xfrm>
            <a:off x="505377" y="5447711"/>
            <a:ext cx="2332904" cy="1252445"/>
          </a:xfrm>
          <a:prstGeom prst="rect">
            <a:avLst/>
          </a:prstGeom>
        </p:spPr>
      </p:pic>
      <p:cxnSp>
        <p:nvCxnSpPr>
          <p:cNvPr id="15" name="Straight Connector 14">
            <a:extLst>
              <a:ext uri="{FF2B5EF4-FFF2-40B4-BE49-F238E27FC236}">
                <a16:creationId xmlns:a16="http://schemas.microsoft.com/office/drawing/2014/main" id="{7C828D37-F3CC-7E4D-8FFC-29196B3E7D30}"/>
              </a:ext>
            </a:extLst>
          </p:cNvPr>
          <p:cNvCxnSpPr>
            <a:cxnSpLocks/>
          </p:cNvCxnSpPr>
          <p:nvPr userDrawn="1"/>
        </p:nvCxnSpPr>
        <p:spPr>
          <a:xfrm>
            <a:off x="2772375" y="3065888"/>
            <a:ext cx="4734913" cy="0"/>
          </a:xfrm>
          <a:prstGeom prst="line">
            <a:avLst/>
          </a:prstGeom>
          <a:ln w="381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7B04B041-AFD8-0D4D-9AA1-4B5F7E4EA3BE}"/>
              </a:ext>
            </a:extLst>
          </p:cNvPr>
          <p:cNvSpPr>
            <a:spLocks noGrp="1"/>
          </p:cNvSpPr>
          <p:nvPr>
            <p:ph type="body" sz="quarter" idx="10"/>
          </p:nvPr>
        </p:nvSpPr>
        <p:spPr>
          <a:xfrm>
            <a:off x="2487613" y="3949283"/>
            <a:ext cx="5019675" cy="411162"/>
          </a:xfrm>
        </p:spPr>
        <p:txBody>
          <a:bodyPr>
            <a:noAutofit/>
          </a:bodyPr>
          <a:lstStyle>
            <a:lvl1pPr marL="7938" indent="0" algn="ctr">
              <a:buNone/>
              <a:tabLst/>
              <a:defRPr sz="1600" b="0" cap="all" baseline="0">
                <a:solidFill>
                  <a:schemeClr val="bg1"/>
                </a:solidFill>
              </a:defRPr>
            </a:lvl1pPr>
            <a:lvl2pPr marL="7938" indent="0" algn="ctr">
              <a:buNone/>
              <a:tabLst/>
              <a:defRPr sz="1600">
                <a:solidFill>
                  <a:schemeClr val="bg1"/>
                </a:solidFill>
              </a:defRPr>
            </a:lvl2pPr>
            <a:lvl3pPr marL="7938" indent="0" algn="ctr">
              <a:buNone/>
              <a:tabLst/>
              <a:defRPr sz="1600">
                <a:solidFill>
                  <a:schemeClr val="bg1"/>
                </a:solidFill>
              </a:defRPr>
            </a:lvl3pPr>
            <a:lvl4pPr marL="7938" indent="0" algn="ctr">
              <a:buNone/>
              <a:tabLst/>
              <a:defRPr sz="1600">
                <a:solidFill>
                  <a:schemeClr val="bg1"/>
                </a:solidFill>
              </a:defRPr>
            </a:lvl4pPr>
            <a:lvl5pPr marL="7938" indent="0" algn="ctr">
              <a:buNone/>
              <a:tabLst/>
              <a:defRPr sz="1600">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3774133487"/>
      </p:ext>
    </p:extLst>
  </p:cSld>
  <p:clrMapOvr>
    <a:masterClrMapping/>
  </p:clrMapOvr>
  <p:transitio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3FBB942-82B0-EF40-8D8F-D7BB9882D786}"/>
              </a:ext>
            </a:extLst>
          </p:cNvPr>
          <p:cNvSpPr/>
          <p:nvPr userDrawn="1"/>
        </p:nvSpPr>
        <p:spPr>
          <a:xfrm>
            <a:off x="0" y="-2"/>
            <a:ext cx="9906000" cy="5256372"/>
          </a:xfrm>
          <a:prstGeom prst="rect">
            <a:avLst/>
          </a:prstGeom>
          <a:solidFill>
            <a:srgbClr val="F26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erson wearing a white shirt&#10;&#10;Description automatically generated">
            <a:extLst>
              <a:ext uri="{FF2B5EF4-FFF2-40B4-BE49-F238E27FC236}">
                <a16:creationId xmlns:a16="http://schemas.microsoft.com/office/drawing/2014/main" id="{3C11FCE0-3E7D-AA4A-BF25-D6ACEA1FA549}"/>
              </a:ext>
            </a:extLst>
          </p:cNvPr>
          <p:cNvPicPr>
            <a:picLocks noChangeAspect="1"/>
          </p:cNvPicPr>
          <p:nvPr userDrawn="1"/>
        </p:nvPicPr>
        <p:blipFill rotWithShape="1">
          <a:blip r:embed="rId2" cstate="screen">
            <a:alphaModFix amt="4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flipH="1">
            <a:off x="0" y="0"/>
            <a:ext cx="9905993" cy="5256372"/>
          </a:xfrm>
          <a:prstGeom prst="rect">
            <a:avLst/>
          </a:prstGeom>
        </p:spPr>
      </p:pic>
      <p:grpSp>
        <p:nvGrpSpPr>
          <p:cNvPr id="22" name="Group 21">
            <a:extLst>
              <a:ext uri="{FF2B5EF4-FFF2-40B4-BE49-F238E27FC236}">
                <a16:creationId xmlns:a16="http://schemas.microsoft.com/office/drawing/2014/main" id="{FF23738D-DFCB-0048-8965-33B313197729}"/>
              </a:ext>
            </a:extLst>
          </p:cNvPr>
          <p:cNvGrpSpPr/>
          <p:nvPr userDrawn="1"/>
        </p:nvGrpSpPr>
        <p:grpSpPr>
          <a:xfrm>
            <a:off x="311390" y="5152874"/>
            <a:ext cx="9283220" cy="1857526"/>
            <a:chOff x="650527" y="5268992"/>
            <a:chExt cx="8615292" cy="1723877"/>
          </a:xfrm>
        </p:grpSpPr>
        <p:pic>
          <p:nvPicPr>
            <p:cNvPr id="23" name="Picture 22">
              <a:extLst>
                <a:ext uri="{FF2B5EF4-FFF2-40B4-BE49-F238E27FC236}">
                  <a16:creationId xmlns:a16="http://schemas.microsoft.com/office/drawing/2014/main" id="{5E7076E3-BA0D-4B44-BEC1-D8316482A2A3}"/>
                </a:ext>
              </a:extLst>
            </p:cNvPr>
            <p:cNvPicPr/>
            <p:nvPr/>
          </p:nvPicPr>
          <p:blipFill>
            <a:blip r:embed="rId4"/>
            <a:srcRect/>
            <a:stretch/>
          </p:blipFill>
          <p:spPr>
            <a:xfrm>
              <a:off x="2754355" y="5751013"/>
              <a:ext cx="1415320" cy="759830"/>
            </a:xfrm>
            <a:prstGeom prst="rect">
              <a:avLst/>
            </a:prstGeom>
          </p:spPr>
        </p:pic>
        <p:pic>
          <p:nvPicPr>
            <p:cNvPr id="24" name="Picture 23" descr="A picture containing drawing, clock&#10;&#10;Description automatically generated">
              <a:extLst>
                <a:ext uri="{FF2B5EF4-FFF2-40B4-BE49-F238E27FC236}">
                  <a16:creationId xmlns:a16="http://schemas.microsoft.com/office/drawing/2014/main" id="{1ED41489-F7EA-BA4C-B3C2-39CBC6B021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0527" y="5967376"/>
              <a:ext cx="1738519" cy="327109"/>
            </a:xfrm>
            <a:prstGeom prst="rect">
              <a:avLst/>
            </a:prstGeom>
          </p:spPr>
        </p:pic>
        <p:pic>
          <p:nvPicPr>
            <p:cNvPr id="25" name="Picture 24" descr="A close up of a logo&#10;&#10;Description automatically generated">
              <a:extLst>
                <a:ext uri="{FF2B5EF4-FFF2-40B4-BE49-F238E27FC236}">
                  <a16:creationId xmlns:a16="http://schemas.microsoft.com/office/drawing/2014/main" id="{40CA83BC-B7CE-7B40-8D30-9FB4946812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83535" y="5268992"/>
              <a:ext cx="1723877" cy="1723877"/>
            </a:xfrm>
            <a:prstGeom prst="rect">
              <a:avLst/>
            </a:prstGeom>
          </p:spPr>
        </p:pic>
        <p:pic>
          <p:nvPicPr>
            <p:cNvPr id="26" name="Picture 25">
              <a:extLst>
                <a:ext uri="{FF2B5EF4-FFF2-40B4-BE49-F238E27FC236}">
                  <a16:creationId xmlns:a16="http://schemas.microsoft.com/office/drawing/2014/main" id="{9EADD4BA-E924-CC49-9E01-4FC399B6DB88}"/>
                </a:ext>
              </a:extLst>
            </p:cNvPr>
            <p:cNvPicPr>
              <a:picLocks noChangeAspect="1"/>
            </p:cNvPicPr>
            <p:nvPr/>
          </p:nvPicPr>
          <p:blipFill>
            <a:blip r:embed="rId7"/>
            <a:stretch>
              <a:fillRect/>
            </a:stretch>
          </p:blipFill>
          <p:spPr>
            <a:xfrm>
              <a:off x="7888976" y="5975326"/>
              <a:ext cx="1376843" cy="311204"/>
            </a:xfrm>
            <a:prstGeom prst="rect">
              <a:avLst/>
            </a:prstGeom>
          </p:spPr>
        </p:pic>
        <p:pic>
          <p:nvPicPr>
            <p:cNvPr id="27" name="Picture 2" descr="Image result for university of manitoba logo">
              <a:extLst>
                <a:ext uri="{FF2B5EF4-FFF2-40B4-BE49-F238E27FC236}">
                  <a16:creationId xmlns:a16="http://schemas.microsoft.com/office/drawing/2014/main" id="{D15CC864-6020-7B44-898D-4C085143011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545216" y="5878959"/>
              <a:ext cx="1043411" cy="503938"/>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D695ADB9-E140-FF46-A763-1F976C5DCA49}"/>
                </a:ext>
              </a:extLst>
            </p:cNvPr>
            <p:cNvGrpSpPr/>
            <p:nvPr/>
          </p:nvGrpSpPr>
          <p:grpSpPr>
            <a:xfrm>
              <a:off x="2557841" y="5767187"/>
              <a:ext cx="5176729" cy="759830"/>
              <a:chOff x="2176839" y="5860406"/>
              <a:chExt cx="5176729" cy="609064"/>
            </a:xfrm>
          </p:grpSpPr>
          <p:cxnSp>
            <p:nvCxnSpPr>
              <p:cNvPr id="29" name="Straight Connector 28">
                <a:extLst>
                  <a:ext uri="{FF2B5EF4-FFF2-40B4-BE49-F238E27FC236}">
                    <a16:creationId xmlns:a16="http://schemas.microsoft.com/office/drawing/2014/main" id="{9F1A9099-C016-4E49-9D53-E537E13F313F}"/>
                  </a:ext>
                </a:extLst>
              </p:cNvPr>
              <p:cNvCxnSpPr/>
              <p:nvPr/>
            </p:nvCxnSpPr>
            <p:spPr>
              <a:xfrm>
                <a:off x="2176839" y="5860406"/>
                <a:ext cx="0" cy="60906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56489E0-56A2-9A4A-8C8C-5CD7EADC1857}"/>
                  </a:ext>
                </a:extLst>
              </p:cNvPr>
              <p:cNvCxnSpPr/>
              <p:nvPr/>
            </p:nvCxnSpPr>
            <p:spPr>
              <a:xfrm>
                <a:off x="3987368" y="5860406"/>
                <a:ext cx="0" cy="60906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2668AC0-AFCE-6D45-9047-510B846A2803}"/>
                  </a:ext>
                </a:extLst>
              </p:cNvPr>
              <p:cNvCxnSpPr/>
              <p:nvPr/>
            </p:nvCxnSpPr>
            <p:spPr>
              <a:xfrm>
                <a:off x="7353568" y="5860406"/>
                <a:ext cx="0" cy="60906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AEE1E73-B242-C742-BCCC-042CFEDB7A1A}"/>
                  </a:ext>
                </a:extLst>
              </p:cNvPr>
              <p:cNvCxnSpPr/>
              <p:nvPr/>
            </p:nvCxnSpPr>
            <p:spPr>
              <a:xfrm>
                <a:off x="5982418" y="5860406"/>
                <a:ext cx="0" cy="60906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4" name="Straight Connector 13">
            <a:extLst>
              <a:ext uri="{FF2B5EF4-FFF2-40B4-BE49-F238E27FC236}">
                <a16:creationId xmlns:a16="http://schemas.microsoft.com/office/drawing/2014/main" id="{D31A06E4-2061-2B42-ACBE-9723406C9C28}"/>
              </a:ext>
            </a:extLst>
          </p:cNvPr>
          <p:cNvCxnSpPr>
            <a:cxnSpLocks/>
          </p:cNvCxnSpPr>
          <p:nvPr userDrawn="1"/>
        </p:nvCxnSpPr>
        <p:spPr>
          <a:xfrm>
            <a:off x="643032" y="4305562"/>
            <a:ext cx="5824161" cy="0"/>
          </a:xfrm>
          <a:prstGeom prst="line">
            <a:avLst/>
          </a:prstGeom>
          <a:ln w="381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505379" y="1804497"/>
            <a:ext cx="5258353" cy="2387600"/>
          </a:xfrm>
        </p:spPr>
        <p:txBody>
          <a:bodyPr anchor="b">
            <a:normAutofit/>
          </a:bodyPr>
          <a:lstStyle>
            <a:lvl1pPr algn="l">
              <a:lnSpc>
                <a:spcPct val="80000"/>
              </a:lnSpc>
              <a:defRPr sz="4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533110" y="4458102"/>
            <a:ext cx="5258353" cy="684803"/>
          </a:xfrm>
        </p:spPr>
        <p:txBody>
          <a:bodyPr>
            <a:normAutofit/>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33" name="TextBox 32">
            <a:extLst>
              <a:ext uri="{FF2B5EF4-FFF2-40B4-BE49-F238E27FC236}">
                <a16:creationId xmlns:a16="http://schemas.microsoft.com/office/drawing/2014/main" id="{DDACE5AD-066C-E747-8D2F-7783D6D18DAE}"/>
              </a:ext>
            </a:extLst>
          </p:cNvPr>
          <p:cNvSpPr txBox="1"/>
          <p:nvPr userDrawn="1"/>
        </p:nvSpPr>
        <p:spPr>
          <a:xfrm>
            <a:off x="6991968" y="118737"/>
            <a:ext cx="2807179" cy="230832"/>
          </a:xfrm>
          <a:prstGeom prst="rect">
            <a:avLst/>
          </a:prstGeom>
          <a:noFill/>
        </p:spPr>
        <p:txBody>
          <a:bodyPr wrap="none" rtlCol="0">
            <a:spAutoFit/>
          </a:bodyPr>
          <a:lstStyle/>
          <a:p>
            <a:pPr algn="r"/>
            <a:r>
              <a:rPr lang="en-ZA" sz="900" i="1" dirty="0">
                <a:solidFill>
                  <a:schemeClr val="bg1"/>
                </a:solidFill>
                <a:latin typeface="Arial" panose="020B0604020202020204" pitchFamily="34" charset="0"/>
                <a:cs typeface="Arial" panose="020B0604020202020204" pitchFamily="34" charset="0"/>
              </a:rPr>
              <a:t>INTERNAL USE ONLY - NOT FOR CIRCULATION</a:t>
            </a:r>
            <a:endParaRPr lang="en-US" sz="9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4447590"/>
      </p:ext>
    </p:extLst>
  </p:cSld>
  <p:clrMapOvr>
    <a:masterClrMapping/>
  </p:clrMapOvr>
  <p:transition spd="med">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965" y="365128"/>
            <a:ext cx="9174071" cy="856078"/>
          </a:xfrm>
        </p:spPr>
        <p:txBody>
          <a:bodyPr>
            <a:normAutofit/>
          </a:bodyPr>
          <a:lstStyle>
            <a:lvl1pPr algn="l">
              <a:defRPr sz="3400" b="1" cap="all" baseline="0">
                <a:solidFill>
                  <a:srgbClr val="19AA9A"/>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65965" y="1455821"/>
            <a:ext cx="9174071" cy="4721142"/>
          </a:xfrm>
        </p:spPr>
        <p:txBody>
          <a:bodyPr>
            <a:normAutofit/>
          </a:bodyPr>
          <a:lstStyle>
            <a:lvl1pPr marL="179388" indent="-174625">
              <a:lnSpc>
                <a:spcPct val="110000"/>
              </a:lnSpc>
              <a:spcBef>
                <a:spcPts val="0"/>
              </a:spcBef>
              <a:spcAft>
                <a:spcPts val="900"/>
              </a:spcAft>
              <a:buClr>
                <a:schemeClr val="accent6"/>
              </a:buClr>
              <a:buFont typeface="Wingdings" pitchFamily="2" charset="2"/>
              <a:buChar char="§"/>
              <a:tabLst/>
              <a:defRPr sz="1800">
                <a:solidFill>
                  <a:schemeClr val="tx1"/>
                </a:solidFill>
              </a:defRPr>
            </a:lvl1pPr>
            <a:lvl2pPr marL="179388" indent="-174625">
              <a:lnSpc>
                <a:spcPct val="110000"/>
              </a:lnSpc>
              <a:spcBef>
                <a:spcPts val="0"/>
              </a:spcBef>
              <a:spcAft>
                <a:spcPts val="900"/>
              </a:spcAft>
              <a:buClr>
                <a:schemeClr val="accent6"/>
              </a:buClr>
              <a:buFont typeface="Wingdings" pitchFamily="2" charset="2"/>
              <a:buChar char="§"/>
              <a:tabLst/>
              <a:defRPr sz="1800">
                <a:solidFill>
                  <a:schemeClr val="tx1"/>
                </a:solidFill>
              </a:defRPr>
            </a:lvl2pPr>
            <a:lvl3pPr marL="179388" indent="-174625">
              <a:lnSpc>
                <a:spcPct val="110000"/>
              </a:lnSpc>
              <a:spcBef>
                <a:spcPts val="0"/>
              </a:spcBef>
              <a:spcAft>
                <a:spcPts val="900"/>
              </a:spcAft>
              <a:buClr>
                <a:schemeClr val="accent6"/>
              </a:buClr>
              <a:buFont typeface="Wingdings" pitchFamily="2" charset="2"/>
              <a:buChar char="§"/>
              <a:tabLst/>
              <a:defRPr sz="1800">
                <a:solidFill>
                  <a:schemeClr val="tx1"/>
                </a:solidFill>
              </a:defRPr>
            </a:lvl3pPr>
            <a:lvl4pPr marL="179388" indent="-174625">
              <a:lnSpc>
                <a:spcPct val="110000"/>
              </a:lnSpc>
              <a:spcBef>
                <a:spcPts val="0"/>
              </a:spcBef>
              <a:spcAft>
                <a:spcPts val="900"/>
              </a:spcAft>
              <a:buClr>
                <a:schemeClr val="accent6"/>
              </a:buClr>
              <a:buFont typeface="Wingdings" pitchFamily="2" charset="2"/>
              <a:buChar char="§"/>
              <a:tabLst/>
              <a:defRPr sz="1800">
                <a:solidFill>
                  <a:schemeClr val="tx1"/>
                </a:solidFill>
              </a:defRPr>
            </a:lvl4pPr>
            <a:lvl5pPr marL="179388" indent="-174625">
              <a:lnSpc>
                <a:spcPct val="110000"/>
              </a:lnSpc>
              <a:spcBef>
                <a:spcPts val="0"/>
              </a:spcBef>
              <a:spcAft>
                <a:spcPts val="900"/>
              </a:spcAft>
              <a:buClr>
                <a:schemeClr val="accent6"/>
              </a:buClr>
              <a:buFont typeface="Wingdings" pitchFamily="2" charset="2"/>
              <a:buChar char="§"/>
              <a:tabLst/>
              <a:defRPr sz="18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1"/>
          </p:nvPr>
        </p:nvSpPr>
        <p:spPr>
          <a:xfrm>
            <a:off x="96252" y="6412016"/>
            <a:ext cx="7224963" cy="365125"/>
          </a:xfrm>
        </p:spPr>
        <p:txBody>
          <a:bodyPr/>
          <a:lstStyle>
            <a:lvl1pPr algn="l">
              <a:defRPr sz="900">
                <a:solidFill>
                  <a:schemeClr val="tx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349916" y="6412016"/>
            <a:ext cx="1374358" cy="365125"/>
          </a:xfrm>
        </p:spPr>
        <p:txBody>
          <a:bodyPr/>
          <a:lstStyle>
            <a:lvl1pPr>
              <a:defRPr sz="900">
                <a:solidFill>
                  <a:schemeClr val="tx1"/>
                </a:solidFill>
                <a:latin typeface="Arial" panose="020B0604020202020204" pitchFamily="34" charset="0"/>
                <a:cs typeface="Arial" panose="020B0604020202020204" pitchFamily="34" charset="0"/>
              </a:defRPr>
            </a:lvl1pPr>
          </a:lstStyle>
          <a:p>
            <a:fld id="{0529FDDA-1CC2-E445-9467-66965BBC05E6}" type="slidenum">
              <a:rPr lang="en-US" smtClean="0"/>
              <a:pPr/>
              <a:t>‹#›</a:t>
            </a:fld>
            <a:endParaRPr lang="en-US" dirty="0"/>
          </a:p>
        </p:txBody>
      </p:sp>
      <p:cxnSp>
        <p:nvCxnSpPr>
          <p:cNvPr id="7" name="Straight Connector 6">
            <a:extLst>
              <a:ext uri="{FF2B5EF4-FFF2-40B4-BE49-F238E27FC236}">
                <a16:creationId xmlns:a16="http://schemas.microsoft.com/office/drawing/2014/main" id="{D59D1E29-0A3F-2746-AD1D-5F0E38959684}"/>
              </a:ext>
            </a:extLst>
          </p:cNvPr>
          <p:cNvCxnSpPr>
            <a:cxnSpLocks/>
          </p:cNvCxnSpPr>
          <p:nvPr userDrawn="1"/>
        </p:nvCxnSpPr>
        <p:spPr>
          <a:xfrm flipV="1">
            <a:off x="9721060" y="6424048"/>
            <a:ext cx="0" cy="257966"/>
          </a:xfrm>
          <a:prstGeom prst="line">
            <a:avLst/>
          </a:prstGeom>
          <a:ln w="381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E308E4F-3756-044D-994F-99F1E55B572F}"/>
              </a:ext>
            </a:extLst>
          </p:cNvPr>
          <p:cNvCxnSpPr>
            <a:cxnSpLocks/>
          </p:cNvCxnSpPr>
          <p:nvPr userDrawn="1"/>
        </p:nvCxnSpPr>
        <p:spPr>
          <a:xfrm flipV="1">
            <a:off x="362497" y="335048"/>
            <a:ext cx="0" cy="856078"/>
          </a:xfrm>
          <a:prstGeom prst="line">
            <a:avLst/>
          </a:prstGeom>
          <a:ln w="38100" cap="rnd">
            <a:solidFill>
              <a:srgbClr val="63646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079855"/>
      </p:ext>
    </p:extLst>
  </p:cSld>
  <p:clrMapOvr>
    <a:masterClrMapping/>
  </p:clrMapOvr>
  <p:transition spd="med">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965" y="365128"/>
            <a:ext cx="9174071" cy="856078"/>
          </a:xfrm>
        </p:spPr>
        <p:txBody>
          <a:bodyPr>
            <a:normAutofit/>
          </a:bodyPr>
          <a:lstStyle>
            <a:lvl1pPr algn="l">
              <a:defRPr sz="3400" b="1" cap="all" baseline="0">
                <a:solidFill>
                  <a:schemeClr val="accent6"/>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65965" y="1455821"/>
            <a:ext cx="9174071" cy="4721142"/>
          </a:xfrm>
        </p:spPr>
        <p:txBody>
          <a:bodyPr>
            <a:normAutofit/>
          </a:bodyPr>
          <a:lstStyle>
            <a:lvl1pPr marL="179388" indent="-174625">
              <a:lnSpc>
                <a:spcPct val="110000"/>
              </a:lnSpc>
              <a:spcBef>
                <a:spcPts val="0"/>
              </a:spcBef>
              <a:spcAft>
                <a:spcPts val="900"/>
              </a:spcAft>
              <a:buClr>
                <a:schemeClr val="accent4"/>
              </a:buClr>
              <a:buFont typeface="Wingdings" pitchFamily="2" charset="2"/>
              <a:buChar char="§"/>
              <a:tabLst/>
              <a:defRPr sz="1800">
                <a:solidFill>
                  <a:schemeClr val="tx1"/>
                </a:solidFill>
              </a:defRPr>
            </a:lvl1pPr>
            <a:lvl2pPr marL="179388" indent="-174625">
              <a:lnSpc>
                <a:spcPct val="110000"/>
              </a:lnSpc>
              <a:spcBef>
                <a:spcPts val="0"/>
              </a:spcBef>
              <a:spcAft>
                <a:spcPts val="900"/>
              </a:spcAft>
              <a:buClr>
                <a:schemeClr val="accent4"/>
              </a:buClr>
              <a:buFont typeface="Wingdings" pitchFamily="2" charset="2"/>
              <a:buChar char="§"/>
              <a:tabLst/>
              <a:defRPr sz="1800">
                <a:solidFill>
                  <a:schemeClr val="tx1"/>
                </a:solidFill>
              </a:defRPr>
            </a:lvl2pPr>
            <a:lvl3pPr marL="179388" indent="-174625">
              <a:lnSpc>
                <a:spcPct val="110000"/>
              </a:lnSpc>
              <a:spcBef>
                <a:spcPts val="0"/>
              </a:spcBef>
              <a:spcAft>
                <a:spcPts val="900"/>
              </a:spcAft>
              <a:buClr>
                <a:schemeClr val="accent4"/>
              </a:buClr>
              <a:buFont typeface="Wingdings" pitchFamily="2" charset="2"/>
              <a:buChar char="§"/>
              <a:tabLst/>
              <a:defRPr sz="1800">
                <a:solidFill>
                  <a:schemeClr val="tx1"/>
                </a:solidFill>
              </a:defRPr>
            </a:lvl3pPr>
            <a:lvl4pPr marL="179388" indent="-174625">
              <a:lnSpc>
                <a:spcPct val="110000"/>
              </a:lnSpc>
              <a:spcBef>
                <a:spcPts val="0"/>
              </a:spcBef>
              <a:spcAft>
                <a:spcPts val="900"/>
              </a:spcAft>
              <a:buClr>
                <a:schemeClr val="accent4"/>
              </a:buClr>
              <a:buFont typeface="Wingdings" pitchFamily="2" charset="2"/>
              <a:buChar char="§"/>
              <a:tabLst/>
              <a:defRPr sz="1800">
                <a:solidFill>
                  <a:schemeClr val="tx1"/>
                </a:solidFill>
              </a:defRPr>
            </a:lvl4pPr>
            <a:lvl5pPr marL="179388" indent="-174625">
              <a:lnSpc>
                <a:spcPct val="110000"/>
              </a:lnSpc>
              <a:spcBef>
                <a:spcPts val="0"/>
              </a:spcBef>
              <a:spcAft>
                <a:spcPts val="900"/>
              </a:spcAft>
              <a:buClr>
                <a:schemeClr val="accent4"/>
              </a:buClr>
              <a:buFont typeface="Wingdings" pitchFamily="2" charset="2"/>
              <a:buChar char="§"/>
              <a:tabLst/>
              <a:defRPr sz="18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1"/>
          </p:nvPr>
        </p:nvSpPr>
        <p:spPr>
          <a:xfrm>
            <a:off x="96252" y="6412016"/>
            <a:ext cx="7224963" cy="365125"/>
          </a:xfrm>
        </p:spPr>
        <p:txBody>
          <a:bodyPr/>
          <a:lstStyle>
            <a:lvl1pPr algn="l">
              <a:defRPr sz="900">
                <a:solidFill>
                  <a:schemeClr val="tx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349916" y="6412016"/>
            <a:ext cx="1374358" cy="365125"/>
          </a:xfrm>
        </p:spPr>
        <p:txBody>
          <a:bodyPr/>
          <a:lstStyle>
            <a:lvl1pPr>
              <a:defRPr sz="900">
                <a:solidFill>
                  <a:schemeClr val="tx1"/>
                </a:solidFill>
                <a:latin typeface="Arial" panose="020B0604020202020204" pitchFamily="34" charset="0"/>
                <a:cs typeface="Arial" panose="020B0604020202020204" pitchFamily="34" charset="0"/>
              </a:defRPr>
            </a:lvl1pPr>
          </a:lstStyle>
          <a:p>
            <a:fld id="{0529FDDA-1CC2-E445-9467-66965BBC05E6}" type="slidenum">
              <a:rPr lang="en-US" smtClean="0"/>
              <a:pPr/>
              <a:t>‹#›</a:t>
            </a:fld>
            <a:endParaRPr lang="en-US" dirty="0"/>
          </a:p>
        </p:txBody>
      </p:sp>
      <p:cxnSp>
        <p:nvCxnSpPr>
          <p:cNvPr id="7" name="Straight Connector 6">
            <a:extLst>
              <a:ext uri="{FF2B5EF4-FFF2-40B4-BE49-F238E27FC236}">
                <a16:creationId xmlns:a16="http://schemas.microsoft.com/office/drawing/2014/main" id="{D59D1E29-0A3F-2746-AD1D-5F0E38959684}"/>
              </a:ext>
            </a:extLst>
          </p:cNvPr>
          <p:cNvCxnSpPr>
            <a:cxnSpLocks/>
          </p:cNvCxnSpPr>
          <p:nvPr userDrawn="1"/>
        </p:nvCxnSpPr>
        <p:spPr>
          <a:xfrm flipV="1">
            <a:off x="9721060" y="6424048"/>
            <a:ext cx="0" cy="257966"/>
          </a:xfrm>
          <a:prstGeom prst="line">
            <a:avLst/>
          </a:prstGeom>
          <a:ln w="381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E308E4F-3756-044D-994F-99F1E55B572F}"/>
              </a:ext>
            </a:extLst>
          </p:cNvPr>
          <p:cNvCxnSpPr>
            <a:cxnSpLocks/>
          </p:cNvCxnSpPr>
          <p:nvPr userDrawn="1"/>
        </p:nvCxnSpPr>
        <p:spPr>
          <a:xfrm flipV="1">
            <a:off x="362497" y="335048"/>
            <a:ext cx="0" cy="856078"/>
          </a:xfrm>
          <a:prstGeom prst="line">
            <a:avLst/>
          </a:prstGeom>
          <a:ln w="38100" cap="rnd">
            <a:solidFill>
              <a:srgbClr val="63646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653895"/>
      </p:ext>
    </p:extLst>
  </p:cSld>
  <p:clrMapOvr>
    <a:masterClrMapping/>
  </p:clrMapOvr>
  <p:transition spd="med">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8" name="Picture 7" descr="A person wearing a white shirt&#10;&#10;Description automatically generated">
            <a:extLst>
              <a:ext uri="{FF2B5EF4-FFF2-40B4-BE49-F238E27FC236}">
                <a16:creationId xmlns:a16="http://schemas.microsoft.com/office/drawing/2014/main" id="{8EFC515B-1E17-AB47-9D37-62729BEDDB5A}"/>
              </a:ext>
            </a:extLst>
          </p:cNvPr>
          <p:cNvPicPr>
            <a:picLocks noChangeAspect="1"/>
          </p:cNvPicPr>
          <p:nvPr userDrawn="1"/>
        </p:nvPicPr>
        <p:blipFill rotWithShape="1">
          <a:blip r:embed="rId2" cstate="screen">
            <a:alphaModFix amt="4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flipH="1">
            <a:off x="3" y="0"/>
            <a:ext cx="9905996" cy="6858000"/>
          </a:xfrm>
          <a:prstGeom prst="rect">
            <a:avLst/>
          </a:prstGeom>
        </p:spPr>
      </p:pic>
      <p:sp>
        <p:nvSpPr>
          <p:cNvPr id="2" name="Title 1"/>
          <p:cNvSpPr>
            <a:spLocks noGrp="1"/>
          </p:cNvSpPr>
          <p:nvPr>
            <p:ph type="title"/>
          </p:nvPr>
        </p:nvSpPr>
        <p:spPr>
          <a:xfrm>
            <a:off x="365965" y="365128"/>
            <a:ext cx="9174071" cy="856078"/>
          </a:xfrm>
        </p:spPr>
        <p:txBody>
          <a:bodyPr>
            <a:normAutofit/>
          </a:bodyPr>
          <a:lstStyle>
            <a:lvl1pPr algn="l">
              <a:defRPr sz="3400" b="1" cap="all" baseline="0">
                <a:solidFill>
                  <a:schemeClr val="accent4"/>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65965" y="1455821"/>
            <a:ext cx="5827571" cy="4721142"/>
          </a:xfrm>
        </p:spPr>
        <p:txBody>
          <a:bodyPr>
            <a:normAutofit/>
          </a:bodyPr>
          <a:lstStyle>
            <a:lvl1pPr marL="179388" indent="-174625">
              <a:lnSpc>
                <a:spcPct val="110000"/>
              </a:lnSpc>
              <a:spcBef>
                <a:spcPts val="0"/>
              </a:spcBef>
              <a:spcAft>
                <a:spcPts val="900"/>
              </a:spcAft>
              <a:buClr>
                <a:schemeClr val="accent6"/>
              </a:buClr>
              <a:buFont typeface="Wingdings" pitchFamily="2" charset="2"/>
              <a:buChar char="§"/>
              <a:tabLst/>
              <a:defRPr sz="1800">
                <a:solidFill>
                  <a:schemeClr val="tx1"/>
                </a:solidFill>
              </a:defRPr>
            </a:lvl1pPr>
            <a:lvl2pPr marL="179388" indent="-174625">
              <a:lnSpc>
                <a:spcPct val="110000"/>
              </a:lnSpc>
              <a:spcBef>
                <a:spcPts val="0"/>
              </a:spcBef>
              <a:spcAft>
                <a:spcPts val="900"/>
              </a:spcAft>
              <a:buClr>
                <a:schemeClr val="accent6"/>
              </a:buClr>
              <a:buFont typeface="Wingdings" pitchFamily="2" charset="2"/>
              <a:buChar char="§"/>
              <a:tabLst/>
              <a:defRPr sz="1800">
                <a:solidFill>
                  <a:schemeClr val="tx1"/>
                </a:solidFill>
              </a:defRPr>
            </a:lvl2pPr>
            <a:lvl3pPr marL="179388" indent="-174625">
              <a:lnSpc>
                <a:spcPct val="110000"/>
              </a:lnSpc>
              <a:spcBef>
                <a:spcPts val="0"/>
              </a:spcBef>
              <a:spcAft>
                <a:spcPts val="900"/>
              </a:spcAft>
              <a:buClr>
                <a:schemeClr val="accent6"/>
              </a:buClr>
              <a:buFont typeface="Wingdings" pitchFamily="2" charset="2"/>
              <a:buChar char="§"/>
              <a:tabLst/>
              <a:defRPr sz="1800">
                <a:solidFill>
                  <a:schemeClr val="tx1"/>
                </a:solidFill>
              </a:defRPr>
            </a:lvl3pPr>
            <a:lvl4pPr marL="179388" indent="-174625">
              <a:lnSpc>
                <a:spcPct val="110000"/>
              </a:lnSpc>
              <a:spcBef>
                <a:spcPts val="0"/>
              </a:spcBef>
              <a:spcAft>
                <a:spcPts val="900"/>
              </a:spcAft>
              <a:buClr>
                <a:schemeClr val="accent6"/>
              </a:buClr>
              <a:buFont typeface="Wingdings" pitchFamily="2" charset="2"/>
              <a:buChar char="§"/>
              <a:tabLst/>
              <a:defRPr sz="1800">
                <a:solidFill>
                  <a:schemeClr val="tx1"/>
                </a:solidFill>
              </a:defRPr>
            </a:lvl4pPr>
            <a:lvl5pPr marL="179388" indent="-174625">
              <a:lnSpc>
                <a:spcPct val="110000"/>
              </a:lnSpc>
              <a:spcBef>
                <a:spcPts val="0"/>
              </a:spcBef>
              <a:spcAft>
                <a:spcPts val="900"/>
              </a:spcAft>
              <a:buClr>
                <a:schemeClr val="accent6"/>
              </a:buClr>
              <a:buFont typeface="Wingdings" pitchFamily="2" charset="2"/>
              <a:buChar char="§"/>
              <a:tabLst/>
              <a:defRPr sz="18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1"/>
          </p:nvPr>
        </p:nvSpPr>
        <p:spPr>
          <a:xfrm>
            <a:off x="96252" y="6412016"/>
            <a:ext cx="7224963" cy="365125"/>
          </a:xfrm>
        </p:spPr>
        <p:txBody>
          <a:bodyPr/>
          <a:lstStyle>
            <a:lvl1pPr algn="l">
              <a:defRPr sz="900">
                <a:solidFill>
                  <a:schemeClr val="tx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349916" y="6412016"/>
            <a:ext cx="1374358" cy="365125"/>
          </a:xfrm>
        </p:spPr>
        <p:txBody>
          <a:bodyPr/>
          <a:lstStyle>
            <a:lvl1pPr>
              <a:defRPr sz="900">
                <a:solidFill>
                  <a:schemeClr val="tx1"/>
                </a:solidFill>
                <a:latin typeface="Arial" panose="020B0604020202020204" pitchFamily="34" charset="0"/>
                <a:cs typeface="Arial" panose="020B0604020202020204" pitchFamily="34" charset="0"/>
              </a:defRPr>
            </a:lvl1pPr>
          </a:lstStyle>
          <a:p>
            <a:fld id="{0529FDDA-1CC2-E445-9467-66965BBC05E6}" type="slidenum">
              <a:rPr lang="en-US" smtClean="0"/>
              <a:pPr/>
              <a:t>‹#›</a:t>
            </a:fld>
            <a:endParaRPr lang="en-US" dirty="0"/>
          </a:p>
        </p:txBody>
      </p:sp>
      <p:cxnSp>
        <p:nvCxnSpPr>
          <p:cNvPr id="7" name="Straight Connector 6">
            <a:extLst>
              <a:ext uri="{FF2B5EF4-FFF2-40B4-BE49-F238E27FC236}">
                <a16:creationId xmlns:a16="http://schemas.microsoft.com/office/drawing/2014/main" id="{D59D1E29-0A3F-2746-AD1D-5F0E38959684}"/>
              </a:ext>
            </a:extLst>
          </p:cNvPr>
          <p:cNvCxnSpPr>
            <a:cxnSpLocks/>
          </p:cNvCxnSpPr>
          <p:nvPr userDrawn="1"/>
        </p:nvCxnSpPr>
        <p:spPr>
          <a:xfrm flipV="1">
            <a:off x="9721060" y="6424048"/>
            <a:ext cx="0" cy="257966"/>
          </a:xfrm>
          <a:prstGeom prst="line">
            <a:avLst/>
          </a:prstGeom>
          <a:ln w="381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E308E4F-3756-044D-994F-99F1E55B572F}"/>
              </a:ext>
            </a:extLst>
          </p:cNvPr>
          <p:cNvCxnSpPr>
            <a:cxnSpLocks/>
          </p:cNvCxnSpPr>
          <p:nvPr userDrawn="1"/>
        </p:nvCxnSpPr>
        <p:spPr>
          <a:xfrm flipV="1">
            <a:off x="362497" y="335048"/>
            <a:ext cx="0" cy="856078"/>
          </a:xfrm>
          <a:prstGeom prst="line">
            <a:avLst/>
          </a:prstGeom>
          <a:ln w="38100" cap="rnd">
            <a:solidFill>
              <a:srgbClr val="63646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132346"/>
      </p:ext>
    </p:extLst>
  </p:cSld>
  <p:clrMapOvr>
    <a:masterClrMapping/>
  </p:clrMapOvr>
  <p:transition spd="med">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8" name="Picture 7" descr="A person wearing a white shirt&#10;&#10;Description automatically generated">
            <a:extLst>
              <a:ext uri="{FF2B5EF4-FFF2-40B4-BE49-F238E27FC236}">
                <a16:creationId xmlns:a16="http://schemas.microsoft.com/office/drawing/2014/main" id="{8EFC515B-1E17-AB47-9D37-62729BEDDB5A}"/>
              </a:ext>
            </a:extLst>
          </p:cNvPr>
          <p:cNvPicPr>
            <a:picLocks noChangeAspect="1"/>
          </p:cNvPicPr>
          <p:nvPr userDrawn="1"/>
        </p:nvPicPr>
        <p:blipFill rotWithShape="1">
          <a:blip r:embed="rId2" cstate="screen">
            <a:alphaModFix amt="4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flipH="1">
            <a:off x="3" y="0"/>
            <a:ext cx="9905996" cy="6858000"/>
          </a:xfrm>
          <a:prstGeom prst="rect">
            <a:avLst/>
          </a:prstGeom>
        </p:spPr>
      </p:pic>
      <p:sp>
        <p:nvSpPr>
          <p:cNvPr id="2" name="Title 1"/>
          <p:cNvSpPr>
            <a:spLocks noGrp="1"/>
          </p:cNvSpPr>
          <p:nvPr>
            <p:ph type="title"/>
          </p:nvPr>
        </p:nvSpPr>
        <p:spPr>
          <a:xfrm>
            <a:off x="365965" y="365128"/>
            <a:ext cx="9174071" cy="856078"/>
          </a:xfrm>
        </p:spPr>
        <p:txBody>
          <a:bodyPr>
            <a:normAutofit/>
          </a:bodyPr>
          <a:lstStyle>
            <a:lvl1pPr algn="l">
              <a:defRPr sz="3400" b="1" cap="all" baseline="0">
                <a:solidFill>
                  <a:srgbClr val="636462"/>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65965" y="1455821"/>
            <a:ext cx="5827571" cy="4721142"/>
          </a:xfrm>
        </p:spPr>
        <p:txBody>
          <a:bodyPr>
            <a:normAutofit/>
          </a:bodyPr>
          <a:lstStyle>
            <a:lvl1pPr marL="4763" indent="0">
              <a:lnSpc>
                <a:spcPct val="110000"/>
              </a:lnSpc>
              <a:spcBef>
                <a:spcPts val="0"/>
              </a:spcBef>
              <a:spcAft>
                <a:spcPts val="900"/>
              </a:spcAft>
              <a:buClr>
                <a:srgbClr val="F26A73"/>
              </a:buClr>
              <a:buFont typeface="Wingdings" pitchFamily="2" charset="2"/>
              <a:buNone/>
              <a:tabLst/>
              <a:defRPr sz="1800">
                <a:solidFill>
                  <a:schemeClr val="tx1"/>
                </a:solidFill>
              </a:defRPr>
            </a:lvl1pPr>
            <a:lvl2pPr marL="4763" indent="0">
              <a:lnSpc>
                <a:spcPct val="110000"/>
              </a:lnSpc>
              <a:spcBef>
                <a:spcPts val="0"/>
              </a:spcBef>
              <a:spcAft>
                <a:spcPts val="900"/>
              </a:spcAft>
              <a:buClr>
                <a:srgbClr val="F26A73"/>
              </a:buClr>
              <a:buFont typeface="Wingdings" pitchFamily="2" charset="2"/>
              <a:buNone/>
              <a:tabLst/>
              <a:defRPr sz="1800">
                <a:solidFill>
                  <a:schemeClr val="tx1"/>
                </a:solidFill>
              </a:defRPr>
            </a:lvl2pPr>
            <a:lvl3pPr marL="4763" indent="0">
              <a:lnSpc>
                <a:spcPct val="110000"/>
              </a:lnSpc>
              <a:spcBef>
                <a:spcPts val="0"/>
              </a:spcBef>
              <a:spcAft>
                <a:spcPts val="900"/>
              </a:spcAft>
              <a:buClr>
                <a:srgbClr val="F26A73"/>
              </a:buClr>
              <a:buFont typeface="Wingdings" pitchFamily="2" charset="2"/>
              <a:buNone/>
              <a:tabLst/>
              <a:defRPr sz="1800">
                <a:solidFill>
                  <a:schemeClr val="tx1"/>
                </a:solidFill>
              </a:defRPr>
            </a:lvl3pPr>
            <a:lvl4pPr marL="4763" indent="0">
              <a:lnSpc>
                <a:spcPct val="110000"/>
              </a:lnSpc>
              <a:spcBef>
                <a:spcPts val="0"/>
              </a:spcBef>
              <a:spcAft>
                <a:spcPts val="900"/>
              </a:spcAft>
              <a:buClr>
                <a:srgbClr val="F26A73"/>
              </a:buClr>
              <a:buFont typeface="Wingdings" pitchFamily="2" charset="2"/>
              <a:buNone/>
              <a:tabLst/>
              <a:defRPr sz="1800">
                <a:solidFill>
                  <a:schemeClr val="tx1"/>
                </a:solidFill>
              </a:defRPr>
            </a:lvl4pPr>
            <a:lvl5pPr marL="4763" indent="0">
              <a:lnSpc>
                <a:spcPct val="110000"/>
              </a:lnSpc>
              <a:spcBef>
                <a:spcPts val="0"/>
              </a:spcBef>
              <a:spcAft>
                <a:spcPts val="900"/>
              </a:spcAft>
              <a:buClr>
                <a:srgbClr val="F26A73"/>
              </a:buClr>
              <a:buFont typeface="Wingdings" pitchFamily="2" charset="2"/>
              <a:buNone/>
              <a:tabLst/>
              <a:defRPr sz="18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1"/>
          </p:nvPr>
        </p:nvSpPr>
        <p:spPr>
          <a:xfrm>
            <a:off x="96252" y="6412016"/>
            <a:ext cx="7224963" cy="365125"/>
          </a:xfrm>
        </p:spPr>
        <p:txBody>
          <a:bodyPr/>
          <a:lstStyle>
            <a:lvl1pPr algn="l">
              <a:defRPr sz="900">
                <a:solidFill>
                  <a:schemeClr val="tx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349916" y="6412016"/>
            <a:ext cx="1374358" cy="365125"/>
          </a:xfrm>
        </p:spPr>
        <p:txBody>
          <a:bodyPr/>
          <a:lstStyle>
            <a:lvl1pPr>
              <a:defRPr sz="900">
                <a:solidFill>
                  <a:schemeClr val="tx1"/>
                </a:solidFill>
                <a:latin typeface="Arial" panose="020B0604020202020204" pitchFamily="34" charset="0"/>
                <a:cs typeface="Arial" panose="020B0604020202020204" pitchFamily="34" charset="0"/>
              </a:defRPr>
            </a:lvl1pPr>
          </a:lstStyle>
          <a:p>
            <a:fld id="{0529FDDA-1CC2-E445-9467-66965BBC05E6}" type="slidenum">
              <a:rPr lang="en-US" smtClean="0"/>
              <a:pPr/>
              <a:t>‹#›</a:t>
            </a:fld>
            <a:endParaRPr lang="en-US" dirty="0"/>
          </a:p>
        </p:txBody>
      </p:sp>
      <p:cxnSp>
        <p:nvCxnSpPr>
          <p:cNvPr id="7" name="Straight Connector 6">
            <a:extLst>
              <a:ext uri="{FF2B5EF4-FFF2-40B4-BE49-F238E27FC236}">
                <a16:creationId xmlns:a16="http://schemas.microsoft.com/office/drawing/2014/main" id="{D59D1E29-0A3F-2746-AD1D-5F0E38959684}"/>
              </a:ext>
            </a:extLst>
          </p:cNvPr>
          <p:cNvCxnSpPr>
            <a:cxnSpLocks/>
          </p:cNvCxnSpPr>
          <p:nvPr userDrawn="1"/>
        </p:nvCxnSpPr>
        <p:spPr>
          <a:xfrm flipV="1">
            <a:off x="9721060" y="6424048"/>
            <a:ext cx="0" cy="257966"/>
          </a:xfrm>
          <a:prstGeom prst="line">
            <a:avLst/>
          </a:prstGeom>
          <a:ln w="381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E308E4F-3756-044D-994F-99F1E55B572F}"/>
              </a:ext>
            </a:extLst>
          </p:cNvPr>
          <p:cNvCxnSpPr>
            <a:cxnSpLocks/>
          </p:cNvCxnSpPr>
          <p:nvPr userDrawn="1"/>
        </p:nvCxnSpPr>
        <p:spPr>
          <a:xfrm flipV="1">
            <a:off x="362497" y="335048"/>
            <a:ext cx="0" cy="856078"/>
          </a:xfrm>
          <a:prstGeom prst="line">
            <a:avLst/>
          </a:prstGeom>
          <a:ln w="38100" cap="rnd">
            <a:solidFill>
              <a:srgbClr val="63646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093517"/>
      </p:ext>
    </p:extLst>
  </p:cSld>
  <p:clrMapOvr>
    <a:masterClrMapping/>
  </p:clrMapOvr>
  <p:transition spd="med">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4"/>
        </a:solidFill>
        <a:effectLst/>
      </p:bgPr>
    </p:bg>
    <p:spTree>
      <p:nvGrpSpPr>
        <p:cNvPr id="1" name=""/>
        <p:cNvGrpSpPr/>
        <p:nvPr/>
      </p:nvGrpSpPr>
      <p:grpSpPr>
        <a:xfrm>
          <a:off x="0" y="0"/>
          <a:ext cx="0" cy="0"/>
          <a:chOff x="0" y="0"/>
          <a:chExt cx="0" cy="0"/>
        </a:xfrm>
      </p:grpSpPr>
      <p:pic>
        <p:nvPicPr>
          <p:cNvPr id="19" name="Picture 18" descr="A picture containing person, indoor, sitting, table&#10;&#10;Description automatically generated">
            <a:extLst>
              <a:ext uri="{FF2B5EF4-FFF2-40B4-BE49-F238E27FC236}">
                <a16:creationId xmlns:a16="http://schemas.microsoft.com/office/drawing/2014/main" id="{EE9E1D48-63EA-F541-AD4E-9AD07DFF8285}"/>
              </a:ext>
            </a:extLst>
          </p:cNvPr>
          <p:cNvPicPr>
            <a:picLocks noChangeAspect="1"/>
          </p:cNvPicPr>
          <p:nvPr userDrawn="1"/>
        </p:nvPicPr>
        <p:blipFill rotWithShape="1">
          <a:blip r:embed="rId2" cstate="screen">
            <a:alphaModFix amt="4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20" name="Oval 19">
            <a:extLst>
              <a:ext uri="{FF2B5EF4-FFF2-40B4-BE49-F238E27FC236}">
                <a16:creationId xmlns:a16="http://schemas.microsoft.com/office/drawing/2014/main" id="{FC68033A-974C-8743-927A-97F248BB8DB5}"/>
              </a:ext>
            </a:extLst>
          </p:cNvPr>
          <p:cNvSpPr/>
          <p:nvPr userDrawn="1"/>
        </p:nvSpPr>
        <p:spPr>
          <a:xfrm>
            <a:off x="929694" y="2747255"/>
            <a:ext cx="1055435" cy="105543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FB95E29C-F97D-1D4C-884E-A426B865C2A6}"/>
              </a:ext>
            </a:extLst>
          </p:cNvPr>
          <p:cNvPicPr>
            <a:picLocks noChangeAspect="1"/>
          </p:cNvPicPr>
          <p:nvPr userDrawn="1"/>
        </p:nvPicPr>
        <p:blipFill>
          <a:blip r:embed="rId4"/>
          <a:stretch>
            <a:fillRect/>
          </a:stretch>
        </p:blipFill>
        <p:spPr>
          <a:xfrm>
            <a:off x="1229056" y="2901299"/>
            <a:ext cx="456711" cy="747346"/>
          </a:xfrm>
          <a:prstGeom prst="rect">
            <a:avLst/>
          </a:prstGeom>
        </p:spPr>
      </p:pic>
      <p:sp>
        <p:nvSpPr>
          <p:cNvPr id="22" name="Title 21">
            <a:extLst>
              <a:ext uri="{FF2B5EF4-FFF2-40B4-BE49-F238E27FC236}">
                <a16:creationId xmlns:a16="http://schemas.microsoft.com/office/drawing/2014/main" id="{5F8C334B-7BA9-1F43-98A4-FC470C3B3539}"/>
              </a:ext>
            </a:extLst>
          </p:cNvPr>
          <p:cNvSpPr>
            <a:spLocks noGrp="1"/>
          </p:cNvSpPr>
          <p:nvPr>
            <p:ph type="title"/>
          </p:nvPr>
        </p:nvSpPr>
        <p:spPr>
          <a:xfrm>
            <a:off x="2081463" y="2715215"/>
            <a:ext cx="7020426" cy="1325563"/>
          </a:xfrm>
        </p:spPr>
        <p:txBody>
          <a:bodyPr anchor="ctr">
            <a:noAutofit/>
          </a:bodyPr>
          <a:lstStyle>
            <a:lvl1pPr>
              <a:defRPr sz="4800" b="1" cap="all" baseline="0">
                <a:solidFill>
                  <a:schemeClr val="bg1"/>
                </a:solidFill>
                <a:effectLst>
                  <a:outerShdw blurRad="50800" dist="38100" dir="2700000" algn="tl" rotWithShape="0">
                    <a:prstClr val="black">
                      <a:alpha val="40000"/>
                    </a:prstClr>
                  </a:outerShdw>
                </a:effectLst>
              </a:defRPr>
            </a:lvl1pPr>
          </a:lstStyle>
          <a:p>
            <a:r>
              <a:rPr lang="en-GB" dirty="0"/>
              <a:t>Click to edit Master title style</a:t>
            </a:r>
          </a:p>
        </p:txBody>
      </p:sp>
    </p:spTree>
    <p:extLst>
      <p:ext uri="{BB962C8B-B14F-4D97-AF65-F5344CB8AC3E}">
        <p14:creationId xmlns:p14="http://schemas.microsoft.com/office/powerpoint/2010/main" val="3780212998"/>
      </p:ext>
    </p:extLst>
  </p:cSld>
  <p:clrMapOvr>
    <a:masterClrMapping/>
  </p:clrMapOvr>
  <p:transition spd="med">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6"/>
        </a:solidFill>
        <a:effectLst/>
      </p:bgPr>
    </p:bg>
    <p:spTree>
      <p:nvGrpSpPr>
        <p:cNvPr id="1" name=""/>
        <p:cNvGrpSpPr/>
        <p:nvPr/>
      </p:nvGrpSpPr>
      <p:grpSpPr>
        <a:xfrm>
          <a:off x="0" y="0"/>
          <a:ext cx="0" cy="0"/>
          <a:chOff x="0" y="0"/>
          <a:chExt cx="0" cy="0"/>
        </a:xfrm>
      </p:grpSpPr>
      <p:pic>
        <p:nvPicPr>
          <p:cNvPr id="6" name="Picture 5" descr="A picture containing food&#10;&#10;Description automatically generated">
            <a:extLst>
              <a:ext uri="{FF2B5EF4-FFF2-40B4-BE49-F238E27FC236}">
                <a16:creationId xmlns:a16="http://schemas.microsoft.com/office/drawing/2014/main" id="{7F223605-A700-7046-AE6C-D4D23180698B}"/>
              </a:ext>
            </a:extLst>
          </p:cNvPr>
          <p:cNvPicPr>
            <a:picLocks noChangeAspect="1"/>
          </p:cNvPicPr>
          <p:nvPr userDrawn="1"/>
        </p:nvPicPr>
        <p:blipFill rotWithShape="1">
          <a:blip r:embed="rId2" cstate="screen">
            <a:alphaModFix amt="4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20" name="Oval 19">
            <a:extLst>
              <a:ext uri="{FF2B5EF4-FFF2-40B4-BE49-F238E27FC236}">
                <a16:creationId xmlns:a16="http://schemas.microsoft.com/office/drawing/2014/main" id="{FC68033A-974C-8743-927A-97F248BB8DB5}"/>
              </a:ext>
            </a:extLst>
          </p:cNvPr>
          <p:cNvSpPr/>
          <p:nvPr userDrawn="1"/>
        </p:nvSpPr>
        <p:spPr>
          <a:xfrm>
            <a:off x="929694" y="2747255"/>
            <a:ext cx="1055435" cy="10554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FB95E29C-F97D-1D4C-884E-A426B865C2A6}"/>
              </a:ext>
            </a:extLst>
          </p:cNvPr>
          <p:cNvPicPr>
            <a:picLocks noChangeAspect="1"/>
          </p:cNvPicPr>
          <p:nvPr userDrawn="1"/>
        </p:nvPicPr>
        <p:blipFill>
          <a:blip r:embed="rId4"/>
          <a:stretch>
            <a:fillRect/>
          </a:stretch>
        </p:blipFill>
        <p:spPr>
          <a:xfrm>
            <a:off x="1229056" y="2901299"/>
            <a:ext cx="456711" cy="747346"/>
          </a:xfrm>
          <a:prstGeom prst="rect">
            <a:avLst/>
          </a:prstGeom>
        </p:spPr>
      </p:pic>
      <p:sp>
        <p:nvSpPr>
          <p:cNvPr id="22" name="Title 21">
            <a:extLst>
              <a:ext uri="{FF2B5EF4-FFF2-40B4-BE49-F238E27FC236}">
                <a16:creationId xmlns:a16="http://schemas.microsoft.com/office/drawing/2014/main" id="{5F8C334B-7BA9-1F43-98A4-FC470C3B3539}"/>
              </a:ext>
            </a:extLst>
          </p:cNvPr>
          <p:cNvSpPr>
            <a:spLocks noGrp="1"/>
          </p:cNvSpPr>
          <p:nvPr>
            <p:ph type="title"/>
          </p:nvPr>
        </p:nvSpPr>
        <p:spPr>
          <a:xfrm>
            <a:off x="2081463" y="2715215"/>
            <a:ext cx="7020426" cy="1325563"/>
          </a:xfrm>
        </p:spPr>
        <p:txBody>
          <a:bodyPr anchor="ctr">
            <a:noAutofit/>
          </a:bodyPr>
          <a:lstStyle>
            <a:lvl1pPr>
              <a:defRPr sz="4800" b="1" cap="all" baseline="0">
                <a:solidFill>
                  <a:schemeClr val="bg1"/>
                </a:solidFill>
                <a:effectLst>
                  <a:outerShdw blurRad="50800" dist="38100" dir="2700000" algn="tl" rotWithShape="0">
                    <a:prstClr val="black">
                      <a:alpha val="40000"/>
                    </a:prstClr>
                  </a:outerShdw>
                </a:effectLst>
              </a:defRPr>
            </a:lvl1pPr>
          </a:lstStyle>
          <a:p>
            <a:r>
              <a:rPr lang="en-GB" dirty="0"/>
              <a:t>Click to edit Master title style</a:t>
            </a:r>
          </a:p>
        </p:txBody>
      </p:sp>
    </p:spTree>
    <p:extLst>
      <p:ext uri="{BB962C8B-B14F-4D97-AF65-F5344CB8AC3E}">
        <p14:creationId xmlns:p14="http://schemas.microsoft.com/office/powerpoint/2010/main" val="1060515339"/>
      </p:ext>
    </p:extLst>
  </p:cSld>
  <p:clrMapOvr>
    <a:masterClrMapping/>
  </p:clrMapOvr>
  <p:transition spd="med">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0FAEF1-94C1-CD45-B6A5-6BE003B611B9}"/>
              </a:ext>
            </a:extLst>
          </p:cNvPr>
          <p:cNvSpPr/>
          <p:nvPr userDrawn="1"/>
        </p:nvSpPr>
        <p:spPr>
          <a:xfrm>
            <a:off x="0" y="0"/>
            <a:ext cx="41452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65966" y="1932727"/>
            <a:ext cx="3511090" cy="856078"/>
          </a:xfrm>
        </p:spPr>
        <p:txBody>
          <a:bodyPr anchor="b">
            <a:noAutofit/>
          </a:bodyPr>
          <a:lstStyle>
            <a:lvl1pPr algn="l">
              <a:defRPr sz="2800" b="1" cap="all" baseline="0">
                <a:solidFill>
                  <a:schemeClr val="bg1"/>
                </a:solidFill>
              </a:defRPr>
            </a:lvl1pPr>
          </a:lstStyle>
          <a:p>
            <a:r>
              <a:rPr lang="en-GB" dirty="0"/>
              <a:t>Click to edit Master title style</a:t>
            </a:r>
            <a:endParaRPr lang="en-US" dirty="0"/>
          </a:p>
        </p:txBody>
      </p:sp>
      <p:sp>
        <p:nvSpPr>
          <p:cNvPr id="3" name="Content Placeholder 2"/>
          <p:cNvSpPr>
            <a:spLocks noGrp="1"/>
          </p:cNvSpPr>
          <p:nvPr>
            <p:ph idx="1"/>
          </p:nvPr>
        </p:nvSpPr>
        <p:spPr>
          <a:xfrm>
            <a:off x="4350871" y="1024129"/>
            <a:ext cx="5189165" cy="3249046"/>
          </a:xfrm>
        </p:spPr>
        <p:txBody>
          <a:bodyPr>
            <a:normAutofit/>
          </a:bodyPr>
          <a:lstStyle>
            <a:lvl1pPr marL="4763" indent="0">
              <a:lnSpc>
                <a:spcPct val="110000"/>
              </a:lnSpc>
              <a:spcBef>
                <a:spcPts val="0"/>
              </a:spcBef>
              <a:spcAft>
                <a:spcPts val="900"/>
              </a:spcAft>
              <a:buClr>
                <a:srgbClr val="F26A73"/>
              </a:buClr>
              <a:buFont typeface="Wingdings" pitchFamily="2" charset="2"/>
              <a:buNone/>
              <a:tabLst/>
              <a:defRPr sz="1800">
                <a:solidFill>
                  <a:schemeClr val="tx1"/>
                </a:solidFill>
              </a:defRPr>
            </a:lvl1pPr>
            <a:lvl2pPr marL="4763" indent="0">
              <a:lnSpc>
                <a:spcPct val="110000"/>
              </a:lnSpc>
              <a:spcBef>
                <a:spcPts val="0"/>
              </a:spcBef>
              <a:spcAft>
                <a:spcPts val="900"/>
              </a:spcAft>
              <a:buClr>
                <a:srgbClr val="F26A73"/>
              </a:buClr>
              <a:buFont typeface="Wingdings" pitchFamily="2" charset="2"/>
              <a:buNone/>
              <a:tabLst/>
              <a:defRPr sz="1800">
                <a:solidFill>
                  <a:schemeClr val="tx1"/>
                </a:solidFill>
              </a:defRPr>
            </a:lvl2pPr>
            <a:lvl3pPr marL="4763" indent="0">
              <a:lnSpc>
                <a:spcPct val="110000"/>
              </a:lnSpc>
              <a:spcBef>
                <a:spcPts val="0"/>
              </a:spcBef>
              <a:spcAft>
                <a:spcPts val="900"/>
              </a:spcAft>
              <a:buClr>
                <a:srgbClr val="F26A73"/>
              </a:buClr>
              <a:buFont typeface="Wingdings" pitchFamily="2" charset="2"/>
              <a:buNone/>
              <a:tabLst/>
              <a:defRPr sz="1800">
                <a:solidFill>
                  <a:schemeClr val="tx1"/>
                </a:solidFill>
              </a:defRPr>
            </a:lvl3pPr>
            <a:lvl4pPr marL="4763" indent="0">
              <a:lnSpc>
                <a:spcPct val="110000"/>
              </a:lnSpc>
              <a:spcBef>
                <a:spcPts val="0"/>
              </a:spcBef>
              <a:spcAft>
                <a:spcPts val="900"/>
              </a:spcAft>
              <a:buClr>
                <a:srgbClr val="F26A73"/>
              </a:buClr>
              <a:buFont typeface="Wingdings" pitchFamily="2" charset="2"/>
              <a:buNone/>
              <a:tabLst/>
              <a:defRPr sz="1800">
                <a:solidFill>
                  <a:schemeClr val="tx1"/>
                </a:solidFill>
              </a:defRPr>
            </a:lvl4pPr>
            <a:lvl5pPr marL="4763" indent="0">
              <a:lnSpc>
                <a:spcPct val="110000"/>
              </a:lnSpc>
              <a:spcBef>
                <a:spcPts val="0"/>
              </a:spcBef>
              <a:spcAft>
                <a:spcPts val="900"/>
              </a:spcAft>
              <a:buClr>
                <a:srgbClr val="F26A73"/>
              </a:buClr>
              <a:buFont typeface="Wingdings" pitchFamily="2" charset="2"/>
              <a:buNone/>
              <a:tabLst/>
              <a:defRPr sz="18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1"/>
          </p:nvPr>
        </p:nvSpPr>
        <p:spPr>
          <a:xfrm>
            <a:off x="96252" y="6412016"/>
            <a:ext cx="7224963" cy="365125"/>
          </a:xfrm>
        </p:spPr>
        <p:txBody>
          <a:bodyPr/>
          <a:lstStyle>
            <a:lvl1pPr algn="l">
              <a:defRPr sz="9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349916" y="6412016"/>
            <a:ext cx="1374358" cy="365125"/>
          </a:xfrm>
        </p:spPr>
        <p:txBody>
          <a:bodyPr/>
          <a:lstStyle>
            <a:lvl1pPr>
              <a:defRPr sz="900">
                <a:solidFill>
                  <a:schemeClr val="tx1"/>
                </a:solidFill>
                <a:latin typeface="Arial" panose="020B0604020202020204" pitchFamily="34" charset="0"/>
                <a:cs typeface="Arial" panose="020B0604020202020204" pitchFamily="34" charset="0"/>
              </a:defRPr>
            </a:lvl1pPr>
          </a:lstStyle>
          <a:p>
            <a:fld id="{0529FDDA-1CC2-E445-9467-66965BBC05E6}" type="slidenum">
              <a:rPr lang="en-US" smtClean="0"/>
              <a:pPr/>
              <a:t>‹#›</a:t>
            </a:fld>
            <a:r>
              <a:rPr lang="en-US" dirty="0"/>
              <a:t> </a:t>
            </a:r>
          </a:p>
        </p:txBody>
      </p:sp>
      <p:cxnSp>
        <p:nvCxnSpPr>
          <p:cNvPr id="7" name="Straight Connector 6">
            <a:extLst>
              <a:ext uri="{FF2B5EF4-FFF2-40B4-BE49-F238E27FC236}">
                <a16:creationId xmlns:a16="http://schemas.microsoft.com/office/drawing/2014/main" id="{D59D1E29-0A3F-2746-AD1D-5F0E38959684}"/>
              </a:ext>
            </a:extLst>
          </p:cNvPr>
          <p:cNvCxnSpPr>
            <a:cxnSpLocks/>
          </p:cNvCxnSpPr>
          <p:nvPr userDrawn="1"/>
        </p:nvCxnSpPr>
        <p:spPr>
          <a:xfrm flipV="1">
            <a:off x="9721060" y="6424048"/>
            <a:ext cx="0" cy="257966"/>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86D97E1-0221-E84B-AEA7-A80D2EC11A2A}"/>
              </a:ext>
            </a:extLst>
          </p:cNvPr>
          <p:cNvCxnSpPr>
            <a:cxnSpLocks/>
          </p:cNvCxnSpPr>
          <p:nvPr userDrawn="1"/>
        </p:nvCxnSpPr>
        <p:spPr>
          <a:xfrm flipH="1">
            <a:off x="445598" y="3002921"/>
            <a:ext cx="3663106" cy="0"/>
          </a:xfrm>
          <a:prstGeom prst="line">
            <a:avLst/>
          </a:prstGeom>
          <a:ln w="381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E8310FC-FF0C-4C49-A730-41C2F34ABA6D}"/>
              </a:ext>
            </a:extLst>
          </p:cNvPr>
          <p:cNvSpPr/>
          <p:nvPr userDrawn="1"/>
        </p:nvSpPr>
        <p:spPr>
          <a:xfrm>
            <a:off x="482173" y="776625"/>
            <a:ext cx="724835" cy="7248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61ED90A-93D6-8243-A392-C8C71C5161CB}"/>
              </a:ext>
            </a:extLst>
          </p:cNvPr>
          <p:cNvPicPr>
            <a:picLocks noChangeAspect="1"/>
          </p:cNvPicPr>
          <p:nvPr userDrawn="1"/>
        </p:nvPicPr>
        <p:blipFill>
          <a:blip r:embed="rId2"/>
          <a:stretch>
            <a:fillRect/>
          </a:stretch>
        </p:blipFill>
        <p:spPr>
          <a:xfrm>
            <a:off x="687764" y="882417"/>
            <a:ext cx="313653" cy="513251"/>
          </a:xfrm>
          <a:prstGeom prst="rect">
            <a:avLst/>
          </a:prstGeom>
        </p:spPr>
      </p:pic>
      <p:sp>
        <p:nvSpPr>
          <p:cNvPr id="16" name="Picture Placeholder 15">
            <a:extLst>
              <a:ext uri="{FF2B5EF4-FFF2-40B4-BE49-F238E27FC236}">
                <a16:creationId xmlns:a16="http://schemas.microsoft.com/office/drawing/2014/main" id="{B3CC9A32-74D6-5A4C-A3F2-F6191B2E8A26}"/>
              </a:ext>
            </a:extLst>
          </p:cNvPr>
          <p:cNvSpPr>
            <a:spLocks noGrp="1"/>
          </p:cNvSpPr>
          <p:nvPr>
            <p:ph type="pic" sz="quarter" idx="13"/>
          </p:nvPr>
        </p:nvSpPr>
        <p:spPr>
          <a:xfrm>
            <a:off x="655882" y="4401312"/>
            <a:ext cx="2833516" cy="1882567"/>
          </a:xfrm>
        </p:spPr>
        <p:txBody>
          <a:bodyPr>
            <a:normAutofit/>
          </a:bodyPr>
          <a:lstStyle>
            <a:lvl1pPr marL="0" indent="0">
              <a:buNone/>
              <a:defRPr sz="1200"/>
            </a:lvl1pPr>
          </a:lstStyle>
          <a:p>
            <a:endParaRPr lang="en-GB" dirty="0"/>
          </a:p>
        </p:txBody>
      </p:sp>
      <p:sp>
        <p:nvSpPr>
          <p:cNvPr id="17" name="Picture Placeholder 15">
            <a:extLst>
              <a:ext uri="{FF2B5EF4-FFF2-40B4-BE49-F238E27FC236}">
                <a16:creationId xmlns:a16="http://schemas.microsoft.com/office/drawing/2014/main" id="{378BC70F-18AB-A647-A4F5-337201E52E2F}"/>
              </a:ext>
            </a:extLst>
          </p:cNvPr>
          <p:cNvSpPr>
            <a:spLocks noGrp="1"/>
          </p:cNvSpPr>
          <p:nvPr>
            <p:ph type="pic" sz="quarter" idx="14"/>
          </p:nvPr>
        </p:nvSpPr>
        <p:spPr>
          <a:xfrm>
            <a:off x="3588558" y="4401312"/>
            <a:ext cx="2833516" cy="1882567"/>
          </a:xfrm>
        </p:spPr>
        <p:txBody>
          <a:bodyPr>
            <a:normAutofit/>
          </a:bodyPr>
          <a:lstStyle>
            <a:lvl1pPr marL="0" indent="0">
              <a:buNone/>
              <a:defRPr sz="1200"/>
            </a:lvl1pPr>
          </a:lstStyle>
          <a:p>
            <a:endParaRPr lang="en-GB" dirty="0"/>
          </a:p>
        </p:txBody>
      </p:sp>
      <p:sp>
        <p:nvSpPr>
          <p:cNvPr id="18" name="Picture Placeholder 15">
            <a:extLst>
              <a:ext uri="{FF2B5EF4-FFF2-40B4-BE49-F238E27FC236}">
                <a16:creationId xmlns:a16="http://schemas.microsoft.com/office/drawing/2014/main" id="{AB08C82C-7EAB-DA44-B1FD-4C82F3AE691B}"/>
              </a:ext>
            </a:extLst>
          </p:cNvPr>
          <p:cNvSpPr>
            <a:spLocks noGrp="1"/>
          </p:cNvSpPr>
          <p:nvPr>
            <p:ph type="pic" sz="quarter" idx="15"/>
          </p:nvPr>
        </p:nvSpPr>
        <p:spPr>
          <a:xfrm>
            <a:off x="6521235" y="4401312"/>
            <a:ext cx="2833516" cy="1882567"/>
          </a:xfrm>
        </p:spPr>
        <p:txBody>
          <a:bodyPr>
            <a:normAutofit/>
          </a:bodyPr>
          <a:lstStyle>
            <a:lvl1pPr marL="0" indent="0">
              <a:buNone/>
              <a:defRPr sz="1200"/>
            </a:lvl1pPr>
          </a:lstStyle>
          <a:p>
            <a:endParaRPr lang="en-GB" dirty="0"/>
          </a:p>
        </p:txBody>
      </p:sp>
    </p:spTree>
    <p:extLst>
      <p:ext uri="{BB962C8B-B14F-4D97-AF65-F5344CB8AC3E}">
        <p14:creationId xmlns:p14="http://schemas.microsoft.com/office/powerpoint/2010/main" val="3315821190"/>
      </p:ext>
    </p:extLst>
  </p:cSld>
  <p:clrMapOvr>
    <a:masterClrMapping/>
  </p:clrMapOvr>
  <p:transition spd="med">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03F3CB8-B36C-43E0-B19B-C0F9C33BACD5}"/>
              </a:ext>
            </a:extLst>
          </p:cNvPr>
          <p:cNvGraphicFramePr>
            <a:graphicFrameLocks noChangeAspect="1"/>
          </p:cNvGraphicFramePr>
          <p:nvPr userDrawn="1">
            <p:custDataLst>
              <p:tags r:id="rId13"/>
            </p:custDataLst>
            <p:extLst>
              <p:ext uri="{D42A27DB-BD31-4B8C-83A1-F6EECF244321}">
                <p14:modId xmlns:p14="http://schemas.microsoft.com/office/powerpoint/2010/main" val="2438203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70" imgH="469" progId="TCLayout.ActiveDocument.1">
                  <p:embed/>
                </p:oleObj>
              </mc:Choice>
              <mc:Fallback>
                <p:oleObj name="think-cell Slide" r:id="rId15" imgW="470" imgH="469" progId="TCLayout.ActiveDocument.1">
                  <p:embed/>
                  <p:pic>
                    <p:nvPicPr>
                      <p:cNvPr id="8" name="Object 7" hidden="1">
                        <a:extLst>
                          <a:ext uri="{FF2B5EF4-FFF2-40B4-BE49-F238E27FC236}">
                            <a16:creationId xmlns:a16="http://schemas.microsoft.com/office/drawing/2014/main" id="{303F3CB8-B36C-43E0-B19B-C0F9C33BACD5}"/>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B768ABA-40D6-455D-89FA-A0EA43A8EF0E}"/>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GB" sz="4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9FDDA-1CC2-E445-9467-66965BBC05E6}" type="slidenum">
              <a:rPr lang="en-US" smtClean="0"/>
              <a:t>‹#›</a:t>
            </a:fld>
            <a:endParaRPr lang="en-US" dirty="0"/>
          </a:p>
        </p:txBody>
      </p:sp>
    </p:spTree>
    <p:extLst>
      <p:ext uri="{BB962C8B-B14F-4D97-AF65-F5344CB8AC3E}">
        <p14:creationId xmlns:p14="http://schemas.microsoft.com/office/powerpoint/2010/main" val="631231977"/>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85" r:id="rId4"/>
    <p:sldLayoutId id="2147483689" r:id="rId5"/>
    <p:sldLayoutId id="2147483690" r:id="rId6"/>
    <p:sldLayoutId id="2147483675" r:id="rId7"/>
    <p:sldLayoutId id="2147483686" r:id="rId8"/>
    <p:sldLayoutId id="2147483687" r:id="rId9"/>
    <p:sldLayoutId id="2147483688" r:id="rId10"/>
    <p:sldLayoutId id="2147483704" r:id="rId11"/>
  </p:sldLayoutIdLst>
  <p:transition spd="med">
    <p:strips dir="rd"/>
  </p:transition>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hivpreventioncoalition.unaids.org/wp-content/uploads/2020/04/Budget-Considerations-for-KP-Trusted-Access-Platforms-April-2-2020-Final-V-1.1a-no-TCs-1.pdf"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hivpreventioncoalition.unaids.org/resources/" TargetMode="Externa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2117EAF-C860-0E4C-831E-6DA6F231EBC1}"/>
              </a:ext>
            </a:extLst>
          </p:cNvPr>
          <p:cNvSpPr>
            <a:spLocks noGrp="1"/>
          </p:cNvSpPr>
          <p:nvPr>
            <p:ph type="ctrTitle"/>
          </p:nvPr>
        </p:nvSpPr>
        <p:spPr/>
        <p:txBody>
          <a:bodyPr>
            <a:normAutofit fontScale="90000"/>
          </a:bodyPr>
          <a:lstStyle/>
          <a:p>
            <a:r>
              <a:rPr lang="en-US" i="1" dirty="0"/>
              <a:t>Building a strong foundation for a scaled and effective HIV response with key populations </a:t>
            </a:r>
          </a:p>
        </p:txBody>
      </p:sp>
      <p:sp>
        <p:nvSpPr>
          <p:cNvPr id="16" name="Subtitle 15">
            <a:extLst>
              <a:ext uri="{FF2B5EF4-FFF2-40B4-BE49-F238E27FC236}">
                <a16:creationId xmlns:a16="http://schemas.microsoft.com/office/drawing/2014/main" id="{B73F8C52-5A90-8848-AF5E-B04687C74C45}"/>
              </a:ext>
            </a:extLst>
          </p:cNvPr>
          <p:cNvSpPr>
            <a:spLocks noGrp="1"/>
          </p:cNvSpPr>
          <p:nvPr>
            <p:ph type="subTitle" idx="1"/>
          </p:nvPr>
        </p:nvSpPr>
        <p:spPr>
          <a:xfrm>
            <a:off x="538882" y="4904037"/>
            <a:ext cx="5476907" cy="1830138"/>
          </a:xfrm>
        </p:spPr>
        <p:txBody>
          <a:bodyPr>
            <a:normAutofit lnSpcReduction="10000"/>
          </a:bodyPr>
          <a:lstStyle/>
          <a:p>
            <a:r>
              <a:rPr lang="en-US" b="1" dirty="0"/>
              <a:t>Trusted Access Platform</a:t>
            </a:r>
          </a:p>
          <a:p>
            <a:r>
              <a:rPr lang="en-US" dirty="0"/>
              <a:t>Parinita Bhattacharjee</a:t>
            </a:r>
          </a:p>
          <a:p>
            <a:r>
              <a:rPr lang="en-US" dirty="0"/>
              <a:t>South-South Learning Network</a:t>
            </a:r>
          </a:p>
          <a:p>
            <a:endParaRPr lang="en-US" dirty="0"/>
          </a:p>
          <a:p>
            <a:r>
              <a:rPr lang="en-US" dirty="0"/>
              <a:t>23</a:t>
            </a:r>
            <a:r>
              <a:rPr lang="en-US" baseline="30000" dirty="0"/>
              <a:t>rd</a:t>
            </a:r>
            <a:r>
              <a:rPr lang="en-US" dirty="0"/>
              <a:t> September 2021</a:t>
            </a:r>
          </a:p>
        </p:txBody>
      </p:sp>
    </p:spTree>
    <p:extLst>
      <p:ext uri="{BB962C8B-B14F-4D97-AF65-F5344CB8AC3E}">
        <p14:creationId xmlns:p14="http://schemas.microsoft.com/office/powerpoint/2010/main" val="837209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AF7D6C0-60B7-4AEE-A55B-18C6ED64F3F8}"/>
              </a:ext>
            </a:extLst>
          </p:cNvPr>
          <p:cNvSpPr>
            <a:spLocks noGrp="1"/>
          </p:cNvSpPr>
          <p:nvPr>
            <p:ph type="ftr" sz="quarter" idx="11"/>
          </p:nvPr>
        </p:nvSpPr>
        <p:spPr>
          <a:xfrm>
            <a:off x="3409406" y="4992706"/>
            <a:ext cx="6496594" cy="365125"/>
          </a:xfrm>
        </p:spPr>
        <p:txBody>
          <a:bodyPr/>
          <a:lstStyle/>
          <a:p>
            <a:r>
              <a:rPr lang="en-ZA" sz="700" dirty="0"/>
              <a:t>Source: Reza-Paul S, Steen R, </a:t>
            </a:r>
            <a:r>
              <a:rPr lang="en-ZA" sz="700" dirty="0" err="1"/>
              <a:t>Maiya</a:t>
            </a:r>
            <a:r>
              <a:rPr lang="en-ZA" sz="700" dirty="0"/>
              <a:t> R, </a:t>
            </a:r>
            <a:r>
              <a:rPr lang="en-ZA" sz="700" dirty="0" err="1"/>
              <a:t>Lorway</a:t>
            </a:r>
            <a:r>
              <a:rPr lang="en-ZA" sz="700" dirty="0"/>
              <a:t> R, Wi T, Wheeler T, </a:t>
            </a:r>
            <a:r>
              <a:rPr lang="en-ZA" sz="700" dirty="0" err="1"/>
              <a:t>Dallabetta</a:t>
            </a:r>
            <a:r>
              <a:rPr lang="en-ZA" sz="700" dirty="0"/>
              <a:t> G. (2019). Sex Worker Community-led Interventions Interrupt Sexually Transmitted Infection/Human Immunodeficiency Virus Transmission and Improve Human Immunodeficiency Virus Cascade Outcomes: A Program Review from South India. Sexually transmitted diseases. 46. 556-562.</a:t>
            </a:r>
          </a:p>
        </p:txBody>
      </p:sp>
      <p:pic>
        <p:nvPicPr>
          <p:cNvPr id="8" name="Image" descr="Image">
            <a:extLst>
              <a:ext uri="{FF2B5EF4-FFF2-40B4-BE49-F238E27FC236}">
                <a16:creationId xmlns:a16="http://schemas.microsoft.com/office/drawing/2014/main" id="{29F620B1-8A9F-4E86-B4AB-D84BB07A2E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58436" y="1081176"/>
            <a:ext cx="8164126" cy="3913822"/>
          </a:xfrm>
          <a:prstGeom prst="rect">
            <a:avLst/>
          </a:prstGeom>
          <a:ln w="12700">
            <a:miter lim="400000"/>
          </a:ln>
        </p:spPr>
      </p:pic>
      <p:sp>
        <p:nvSpPr>
          <p:cNvPr id="5" name="Slide Number Placeholder 4">
            <a:extLst>
              <a:ext uri="{FF2B5EF4-FFF2-40B4-BE49-F238E27FC236}">
                <a16:creationId xmlns:a16="http://schemas.microsoft.com/office/drawing/2014/main" id="{AFEE89C5-8DBC-4DB0-B0AA-FBF982F701D8}"/>
              </a:ext>
            </a:extLst>
          </p:cNvPr>
          <p:cNvSpPr>
            <a:spLocks noGrp="1"/>
          </p:cNvSpPr>
          <p:nvPr>
            <p:ph type="sldNum" sz="quarter" idx="12"/>
          </p:nvPr>
        </p:nvSpPr>
        <p:spPr/>
        <p:txBody>
          <a:bodyPr/>
          <a:lstStyle/>
          <a:p>
            <a:fld id="{0529FDDA-1CC2-E445-9467-66965BBC05E6}" type="slidenum">
              <a:rPr lang="en-US" smtClean="0"/>
              <a:pPr/>
              <a:t>10</a:t>
            </a:fld>
            <a:endParaRPr lang="en-US"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874" y="2017311"/>
            <a:ext cx="2757562" cy="2470172"/>
          </a:xfrm>
          <a:prstGeom prst="rect">
            <a:avLst/>
          </a:prstGeom>
        </p:spPr>
      </p:pic>
      <p:sp>
        <p:nvSpPr>
          <p:cNvPr id="9" name="TextBox 8"/>
          <p:cNvSpPr txBox="1"/>
          <p:nvPr/>
        </p:nvSpPr>
        <p:spPr>
          <a:xfrm>
            <a:off x="414657" y="1556576"/>
            <a:ext cx="2771345" cy="323165"/>
          </a:xfrm>
          <a:prstGeom prst="rect">
            <a:avLst/>
          </a:prstGeom>
          <a:noFill/>
        </p:spPr>
        <p:txBody>
          <a:bodyPr wrap="square" rtlCol="0">
            <a:spAutoFit/>
          </a:bodyPr>
          <a:lstStyle/>
          <a:p>
            <a:pPr algn="ctr"/>
            <a:r>
              <a:rPr lang="en-US" sz="1500" dirty="0"/>
              <a:t>Community led Monitoring</a:t>
            </a:r>
          </a:p>
        </p:txBody>
      </p:sp>
      <p:sp>
        <p:nvSpPr>
          <p:cNvPr id="10" name="Title 1">
            <a:extLst>
              <a:ext uri="{FF2B5EF4-FFF2-40B4-BE49-F238E27FC236}">
                <a16:creationId xmlns:a16="http://schemas.microsoft.com/office/drawing/2014/main" id="{DAE37A37-404F-4EB7-8D39-1383F7A7646B}"/>
              </a:ext>
            </a:extLst>
          </p:cNvPr>
          <p:cNvSpPr>
            <a:spLocks noGrp="1"/>
          </p:cNvSpPr>
          <p:nvPr>
            <p:ph type="title"/>
          </p:nvPr>
        </p:nvSpPr>
        <p:spPr>
          <a:xfrm>
            <a:off x="365964" y="-48307"/>
            <a:ext cx="9174071" cy="856078"/>
          </a:xfrm>
        </p:spPr>
        <p:txBody>
          <a:bodyPr>
            <a:noAutofit/>
          </a:bodyPr>
          <a:lstStyle/>
          <a:p>
            <a:r>
              <a:rPr lang="en-US" sz="2600" dirty="0">
                <a:solidFill>
                  <a:schemeClr val="accent6"/>
                </a:solidFill>
              </a:rPr>
              <a:t>Part 2: Management for scale &amp; coverage</a:t>
            </a:r>
          </a:p>
        </p:txBody>
      </p:sp>
      <p:sp>
        <p:nvSpPr>
          <p:cNvPr id="11" name="TextBox 10"/>
          <p:cNvSpPr txBox="1"/>
          <p:nvPr/>
        </p:nvSpPr>
        <p:spPr>
          <a:xfrm>
            <a:off x="3696789" y="675356"/>
            <a:ext cx="5444371" cy="369332"/>
          </a:xfrm>
          <a:prstGeom prst="rect">
            <a:avLst/>
          </a:prstGeom>
          <a:solidFill>
            <a:schemeClr val="accent1">
              <a:lumMod val="20000"/>
              <a:lumOff val="80000"/>
            </a:schemeClr>
          </a:solidFill>
        </p:spPr>
        <p:txBody>
          <a:bodyPr wrap="square" rtlCol="0">
            <a:spAutoFit/>
          </a:bodyPr>
          <a:lstStyle/>
          <a:p>
            <a:pPr algn="ctr"/>
            <a:r>
              <a:rPr lang="en-US" dirty="0"/>
              <a:t>Monitoring Performance</a:t>
            </a:r>
          </a:p>
        </p:txBody>
      </p:sp>
      <p:sp>
        <p:nvSpPr>
          <p:cNvPr id="13" name="TextBox 12"/>
          <p:cNvSpPr txBox="1"/>
          <p:nvPr/>
        </p:nvSpPr>
        <p:spPr>
          <a:xfrm>
            <a:off x="0" y="5431209"/>
            <a:ext cx="9906000" cy="1523494"/>
          </a:xfrm>
          <a:prstGeom prst="rect">
            <a:avLst/>
          </a:prstGeom>
          <a:solidFill>
            <a:schemeClr val="accent1">
              <a:lumMod val="60000"/>
              <a:lumOff val="40000"/>
            </a:schemeClr>
          </a:solidFill>
        </p:spPr>
        <p:txBody>
          <a:bodyPr wrap="square" rtlCol="0">
            <a:spAutoFit/>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It is important to know whether programmes are moving towards key outcome objectives</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Early investment in community meetings and qualitative monitoring through peer networks associated with an action plan for resolution builds trust and participation in the programme and improves the quality of services</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Robust, routine programming monitoring system with core indicators standardized across key population programmes help in assessing progress and gaps</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Population based surveys could help in measuring outcomes and impact</a:t>
            </a:r>
          </a:p>
        </p:txBody>
      </p:sp>
    </p:spTree>
    <p:extLst>
      <p:ext uri="{BB962C8B-B14F-4D97-AF65-F5344CB8AC3E}">
        <p14:creationId xmlns:p14="http://schemas.microsoft.com/office/powerpoint/2010/main" val="2547082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EE89C5-8DBC-4DB0-B0AA-FBF982F701D8}"/>
              </a:ext>
            </a:extLst>
          </p:cNvPr>
          <p:cNvSpPr>
            <a:spLocks noGrp="1"/>
          </p:cNvSpPr>
          <p:nvPr>
            <p:ph type="sldNum" sz="quarter" idx="12"/>
          </p:nvPr>
        </p:nvSpPr>
        <p:spPr/>
        <p:txBody>
          <a:bodyPr/>
          <a:lstStyle/>
          <a:p>
            <a:fld id="{0529FDDA-1CC2-E445-9467-66965BBC05E6}" type="slidenum">
              <a:rPr lang="en-US" smtClean="0"/>
              <a:pPr/>
              <a:t>11</a:t>
            </a:fld>
            <a:endParaRPr lang="en-US" dirty="0"/>
          </a:p>
        </p:txBody>
      </p:sp>
      <p:sp>
        <p:nvSpPr>
          <p:cNvPr id="10" name="Title 1">
            <a:extLst>
              <a:ext uri="{FF2B5EF4-FFF2-40B4-BE49-F238E27FC236}">
                <a16:creationId xmlns:a16="http://schemas.microsoft.com/office/drawing/2014/main" id="{DAE37A37-404F-4EB7-8D39-1383F7A7646B}"/>
              </a:ext>
            </a:extLst>
          </p:cNvPr>
          <p:cNvSpPr>
            <a:spLocks noGrp="1"/>
          </p:cNvSpPr>
          <p:nvPr>
            <p:ph type="title"/>
          </p:nvPr>
        </p:nvSpPr>
        <p:spPr>
          <a:xfrm>
            <a:off x="365965" y="82322"/>
            <a:ext cx="9174071" cy="856078"/>
          </a:xfrm>
        </p:spPr>
        <p:txBody>
          <a:bodyPr>
            <a:noAutofit/>
          </a:bodyPr>
          <a:lstStyle/>
          <a:p>
            <a:r>
              <a:rPr lang="en-US" sz="2600" dirty="0">
                <a:solidFill>
                  <a:schemeClr val="accent6"/>
                </a:solidFill>
              </a:rPr>
              <a:t>Part 2: Management for scale &amp; coverage</a:t>
            </a:r>
          </a:p>
        </p:txBody>
      </p:sp>
      <p:sp>
        <p:nvSpPr>
          <p:cNvPr id="13" name="TextBox 12"/>
          <p:cNvSpPr txBox="1"/>
          <p:nvPr/>
        </p:nvSpPr>
        <p:spPr>
          <a:xfrm>
            <a:off x="0" y="5611505"/>
            <a:ext cx="9906000" cy="1246495"/>
          </a:xfrm>
          <a:prstGeom prst="rect">
            <a:avLst/>
          </a:prstGeom>
          <a:solidFill>
            <a:schemeClr val="accent1">
              <a:lumMod val="60000"/>
              <a:lumOff val="40000"/>
            </a:schemeClr>
          </a:solidFill>
        </p:spPr>
        <p:txBody>
          <a:bodyPr wrap="square" rtlCol="0">
            <a:spAutoFit/>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Community empowerment is a progressive process arising from well implemented key population programmes that can be facilitated by a range of community systems strengthening activities</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Articulated and planned progression pathway for key populations to assume increasing responsibilities in the planning, implementation and review of programmes critical</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Community systems strengthening at the local level is essential</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53794" y="1097279"/>
            <a:ext cx="8111216" cy="4514226"/>
          </a:xfrm>
          <a:prstGeom prst="rect">
            <a:avLst/>
          </a:prstGeom>
        </p:spPr>
      </p:pic>
    </p:spTree>
    <p:extLst>
      <p:ext uri="{BB962C8B-B14F-4D97-AF65-F5344CB8AC3E}">
        <p14:creationId xmlns:p14="http://schemas.microsoft.com/office/powerpoint/2010/main" val="2962298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Footer Placeholder 3"/>
          <p:cNvSpPr txBox="1"/>
          <p:nvPr/>
        </p:nvSpPr>
        <p:spPr>
          <a:xfrm>
            <a:off x="326209" y="6122576"/>
            <a:ext cx="4123553"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900">
                <a:latin typeface="Arial"/>
                <a:ea typeface="Arial"/>
                <a:cs typeface="Arial"/>
                <a:sym typeface="Arial"/>
              </a:defRPr>
            </a:lvl1pPr>
          </a:lstStyle>
          <a:p>
            <a:r>
              <a:rPr lang="en-US" dirty="0">
                <a:hlinkClick r:id="rId3"/>
              </a:rPr>
              <a:t>https://hivpreventioncoalition.unaids.org/wp-content/uploads/2020/04/Budget-Considerations-for-KP-Trusted-Access-Platforms-April-2-2020-Final-V-1.1a-no-TCs-1.pdf</a:t>
            </a:r>
            <a:endParaRPr lang="en-US" dirty="0"/>
          </a:p>
          <a:p>
            <a:endParaRPr dirty="0"/>
          </a:p>
        </p:txBody>
      </p:sp>
      <p:sp>
        <p:nvSpPr>
          <p:cNvPr id="191" name="Title 1"/>
          <p:cNvSpPr txBox="1">
            <a:spLocks noGrp="1"/>
          </p:cNvSpPr>
          <p:nvPr>
            <p:ph type="title"/>
          </p:nvPr>
        </p:nvSpPr>
        <p:spPr>
          <a:xfrm>
            <a:off x="365964" y="365128"/>
            <a:ext cx="9174073" cy="856078"/>
          </a:xfrm>
          <a:prstGeom prst="rect">
            <a:avLst/>
          </a:prstGeom>
        </p:spPr>
        <p:txBody>
          <a:bodyPr>
            <a:normAutofit/>
          </a:bodyPr>
          <a:lstStyle>
            <a:lvl1pPr>
              <a:defRPr sz="3100"/>
            </a:lvl1pPr>
          </a:lstStyle>
          <a:p>
            <a:r>
              <a:rPr sz="2600" dirty="0"/>
              <a:t>What is it?</a:t>
            </a:r>
          </a:p>
        </p:txBody>
      </p:sp>
      <p:sp>
        <p:nvSpPr>
          <p:cNvPr id="192" name="Content Placeholder 2"/>
          <p:cNvSpPr txBox="1">
            <a:spLocks noGrp="1"/>
          </p:cNvSpPr>
          <p:nvPr>
            <p:ph type="body" sz="half" idx="1"/>
          </p:nvPr>
        </p:nvSpPr>
        <p:spPr>
          <a:xfrm>
            <a:off x="365965" y="1455820"/>
            <a:ext cx="3757373" cy="4721144"/>
          </a:xfrm>
          <a:prstGeom prst="rect">
            <a:avLst/>
          </a:prstGeom>
        </p:spPr>
        <p:txBody>
          <a:bodyPr>
            <a:normAutofit/>
          </a:bodyPr>
          <a:lstStyle/>
          <a:p>
            <a:pPr algn="just">
              <a:lnSpc>
                <a:spcPct val="100000"/>
              </a:lnSpc>
              <a:defRPr sz="1500"/>
            </a:pPr>
            <a:r>
              <a:rPr dirty="0"/>
              <a:t>‘Platform’ = foundation on which effective K</a:t>
            </a:r>
            <a:r>
              <a:rPr lang="en-US" dirty="0"/>
              <a:t>ey Population</a:t>
            </a:r>
            <a:r>
              <a:rPr dirty="0"/>
              <a:t> programmes are built</a:t>
            </a:r>
            <a:endParaRPr lang="en-US" dirty="0"/>
          </a:p>
          <a:p>
            <a:pPr algn="just">
              <a:lnSpc>
                <a:spcPct val="100000"/>
              </a:lnSpc>
              <a:defRPr sz="1500"/>
            </a:pPr>
            <a:r>
              <a:rPr dirty="0"/>
              <a:t>Also a way of working with key population communities to establish trust and improve access to those services</a:t>
            </a:r>
          </a:p>
          <a:p>
            <a:pPr algn="just">
              <a:lnSpc>
                <a:spcPct val="100000"/>
              </a:lnSpc>
              <a:defRPr sz="1500"/>
            </a:pPr>
            <a:r>
              <a:rPr lang="en-US" dirty="0"/>
              <a:t>Programmes m</a:t>
            </a:r>
            <a:r>
              <a:rPr dirty="0"/>
              <a:t>ay be implemented by </a:t>
            </a:r>
            <a:r>
              <a:rPr lang="en-US" dirty="0"/>
              <a:t>Key Population led </a:t>
            </a:r>
            <a:r>
              <a:rPr lang="en-US" dirty="0" err="1"/>
              <a:t>organisations</a:t>
            </a:r>
            <a:r>
              <a:rPr lang="en-US" dirty="0"/>
              <a:t> or other civil society organization in partnership or with </a:t>
            </a:r>
            <a:r>
              <a:rPr dirty="0"/>
              <a:t>support from government</a:t>
            </a:r>
            <a:r>
              <a:rPr lang="en-US" dirty="0"/>
              <a:t> - </a:t>
            </a:r>
            <a:r>
              <a:rPr dirty="0"/>
              <a:t>but derive their effectiveness mainly from active </a:t>
            </a:r>
            <a:r>
              <a:rPr lang="en-US" dirty="0"/>
              <a:t>key population en</a:t>
            </a:r>
            <a:r>
              <a:rPr dirty="0"/>
              <a:t>gagement and participation</a:t>
            </a:r>
          </a:p>
          <a:p>
            <a:pPr algn="just">
              <a:lnSpc>
                <a:spcPct val="100000"/>
              </a:lnSpc>
              <a:defRPr sz="1500"/>
            </a:pPr>
            <a:r>
              <a:rPr dirty="0"/>
              <a:t>TAP at local level are building blocks for national programmes at scale</a:t>
            </a:r>
          </a:p>
        </p:txBody>
      </p:sp>
      <p:sp>
        <p:nvSpPr>
          <p:cNvPr id="193" name="Slide Number Placeholder 4"/>
          <p:cNvSpPr txBox="1">
            <a:spLocks noGrp="1"/>
          </p:cNvSpPr>
          <p:nvPr>
            <p:ph type="sldNum" sz="quarter" idx="2"/>
          </p:nvPr>
        </p:nvSpPr>
        <p:spPr>
          <a:xfrm>
            <a:off x="9492997" y="6487228"/>
            <a:ext cx="231277" cy="214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585958"/>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85958"/>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85958"/>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85958"/>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85958"/>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85958"/>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85958"/>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85958"/>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85958"/>
                </a:solidFill>
                <a:effectLst/>
                <a:uFillTx/>
                <a:latin typeface="+mn-lt"/>
                <a:ea typeface="+mn-ea"/>
                <a:cs typeface="+mn-cs"/>
                <a:sym typeface="Calibri"/>
              </a:defRPr>
            </a:lvl9pPr>
          </a:lstStyle>
          <a:p>
            <a:fld id="{86CB4B4D-7CA3-9044-876B-883B54F8677D}" type="slidenum">
              <a:rPr lang="en-ZA" smtClean="0"/>
              <a:pPr/>
              <a:t>2</a:t>
            </a:fld>
            <a:endParaRP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89564" y="145729"/>
            <a:ext cx="5034710" cy="6549785"/>
          </a:xfrm>
          <a:prstGeom prst="rect">
            <a:avLst/>
          </a:prstGeom>
        </p:spPr>
      </p:pic>
      <p:sp>
        <p:nvSpPr>
          <p:cNvPr id="4" name="TextBox 3"/>
          <p:cNvSpPr txBox="1"/>
          <p:nvPr/>
        </p:nvSpPr>
        <p:spPr>
          <a:xfrm>
            <a:off x="6322423" y="6302562"/>
            <a:ext cx="3683726" cy="369332"/>
          </a:xfrm>
          <a:prstGeom prst="rect">
            <a:avLst/>
          </a:prstGeom>
          <a:noFill/>
        </p:spPr>
        <p:txBody>
          <a:bodyPr wrap="square" rtlCol="0">
            <a:spAutoFit/>
          </a:bodyPr>
          <a:lstStyle/>
          <a:p>
            <a:pPr algn="ctr"/>
            <a:r>
              <a:rPr lang="en-US" dirty="0">
                <a:solidFill>
                  <a:schemeClr val="bg1"/>
                </a:solidFill>
              </a:rPr>
              <a:t>Available in English and French</a:t>
            </a:r>
          </a:p>
        </p:txBody>
      </p:sp>
      <p:sp>
        <p:nvSpPr>
          <p:cNvPr id="2" name="TextBox 1"/>
          <p:cNvSpPr txBox="1"/>
          <p:nvPr/>
        </p:nvSpPr>
        <p:spPr>
          <a:xfrm>
            <a:off x="6322423" y="3696789"/>
            <a:ext cx="3217614" cy="1332411"/>
          </a:xfrm>
          <a:prstGeom prst="rect">
            <a:avLst/>
          </a:prstGeom>
          <a:noFill/>
        </p:spPr>
        <p:txBody>
          <a:bodyPr wrap="square" rtlCol="0">
            <a:spAutoFit/>
          </a:bodyPr>
          <a:lstStyle/>
          <a:p>
            <a:endParaRPr lang="en-US" dirty="0"/>
          </a:p>
        </p:txBody>
      </p:sp>
      <p:sp>
        <p:nvSpPr>
          <p:cNvPr id="9" name="TextBox 8"/>
          <p:cNvSpPr txBox="1"/>
          <p:nvPr/>
        </p:nvSpPr>
        <p:spPr>
          <a:xfrm>
            <a:off x="5912199" y="4647407"/>
            <a:ext cx="3812075" cy="1477328"/>
          </a:xfrm>
          <a:prstGeom prst="rect">
            <a:avLst/>
          </a:prstGeom>
          <a:solidFill>
            <a:schemeClr val="accent1">
              <a:lumMod val="20000"/>
              <a:lumOff val="80000"/>
            </a:schemeClr>
          </a:solidFill>
        </p:spPr>
        <p:txBody>
          <a:bodyPr wrap="square" rtlCol="0">
            <a:spAutoFit/>
          </a:bodyPr>
          <a:lstStyle/>
          <a:p>
            <a:r>
              <a:rPr lang="en-US" sz="1500" dirty="0">
                <a:latin typeface="Arial" panose="020B0604020202020204" pitchFamily="34" charset="0"/>
                <a:cs typeface="Arial" panose="020B0604020202020204" pitchFamily="34" charset="0"/>
              </a:rPr>
              <a:t>The focus of this document is on the principles of building a solid foundation for key population service provision, one that enjoys high levels of trust and participation with and by key populations in community and clinic settings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7A37-404F-4EB7-8D39-1383F7A7646B}"/>
              </a:ext>
            </a:extLst>
          </p:cNvPr>
          <p:cNvSpPr>
            <a:spLocks noGrp="1"/>
          </p:cNvSpPr>
          <p:nvPr>
            <p:ph type="title"/>
          </p:nvPr>
        </p:nvSpPr>
        <p:spPr>
          <a:xfrm>
            <a:off x="365965" y="257073"/>
            <a:ext cx="9174071" cy="856078"/>
          </a:xfrm>
        </p:spPr>
        <p:txBody>
          <a:bodyPr>
            <a:noAutofit/>
          </a:bodyPr>
          <a:lstStyle/>
          <a:p>
            <a:r>
              <a:rPr lang="en-US" sz="2600" dirty="0"/>
              <a:t>KEY POPULATION PROGRAMME Implementation Tools EXIST</a:t>
            </a:r>
            <a:br>
              <a:rPr lang="en-US" sz="2600" dirty="0"/>
            </a:br>
            <a:endParaRPr lang="en-US" sz="2600" dirty="0"/>
          </a:p>
        </p:txBody>
      </p:sp>
      <p:sp>
        <p:nvSpPr>
          <p:cNvPr id="3" name="Content Placeholder 2">
            <a:extLst>
              <a:ext uri="{FF2B5EF4-FFF2-40B4-BE49-F238E27FC236}">
                <a16:creationId xmlns:a16="http://schemas.microsoft.com/office/drawing/2014/main" id="{B0AABF4E-00BD-44C7-9E05-E1F8466F1CFA}"/>
              </a:ext>
            </a:extLst>
          </p:cNvPr>
          <p:cNvSpPr>
            <a:spLocks noGrp="1"/>
          </p:cNvSpPr>
          <p:nvPr>
            <p:ph idx="1"/>
          </p:nvPr>
        </p:nvSpPr>
        <p:spPr>
          <a:xfrm>
            <a:off x="4756254" y="2081359"/>
            <a:ext cx="4280841" cy="3277027"/>
          </a:xfrm>
        </p:spPr>
        <p:txBody>
          <a:bodyPr>
            <a:normAutofit/>
          </a:bodyPr>
          <a:lstStyle/>
          <a:p>
            <a:pPr defTabSz="550424">
              <a:defRPr sz="7500">
                <a:solidFill>
                  <a:srgbClr val="017B76"/>
                </a:solidFill>
                <a:latin typeface="Helvetica Neue Medium"/>
                <a:ea typeface="Helvetica Neue Medium"/>
                <a:cs typeface="Helvetica Neue Medium"/>
                <a:sym typeface="Helvetica Neue Medium"/>
              </a:defRPr>
            </a:pPr>
            <a:r>
              <a:rPr lang="en-ZA" sz="1900" b="1" dirty="0">
                <a:latin typeface="Arial" panose="020B0604020202020204" pitchFamily="34" charset="0"/>
                <a:cs typeface="Arial" panose="020B0604020202020204" pitchFamily="34" charset="0"/>
              </a:rPr>
              <a:t>SWIT </a:t>
            </a:r>
          </a:p>
          <a:p>
            <a:pPr defTabSz="550424">
              <a:defRPr sz="7500">
                <a:solidFill>
                  <a:srgbClr val="017B76"/>
                </a:solidFill>
                <a:latin typeface="Helvetica Neue Medium"/>
                <a:ea typeface="Helvetica Neue Medium"/>
                <a:cs typeface="Helvetica Neue Medium"/>
                <a:sym typeface="Helvetica Neue Medium"/>
              </a:defRPr>
            </a:pPr>
            <a:r>
              <a:rPr lang="en-ZA" sz="1900" b="1" dirty="0">
                <a:latin typeface="Arial" panose="020B0604020202020204" pitchFamily="34" charset="0"/>
                <a:cs typeface="Arial" panose="020B0604020202020204" pitchFamily="34" charset="0"/>
              </a:rPr>
              <a:t>MSMIT</a:t>
            </a:r>
          </a:p>
          <a:p>
            <a:pPr defTabSz="550424">
              <a:defRPr sz="7500">
                <a:solidFill>
                  <a:srgbClr val="017B76"/>
                </a:solidFill>
                <a:latin typeface="Helvetica Neue Medium"/>
                <a:ea typeface="Helvetica Neue Medium"/>
                <a:cs typeface="Helvetica Neue Medium"/>
                <a:sym typeface="Helvetica Neue Medium"/>
              </a:defRPr>
            </a:pPr>
            <a:r>
              <a:rPr lang="en-ZA" sz="1900" b="1" dirty="0">
                <a:latin typeface="Arial" panose="020B0604020202020204" pitchFamily="34" charset="0"/>
                <a:cs typeface="Arial" panose="020B0604020202020204" pitchFamily="34" charset="0"/>
              </a:rPr>
              <a:t>TRANSIT</a:t>
            </a:r>
          </a:p>
          <a:p>
            <a:pPr defTabSz="550424">
              <a:defRPr sz="7500">
                <a:solidFill>
                  <a:srgbClr val="017B76"/>
                </a:solidFill>
                <a:latin typeface="Helvetica Neue Medium"/>
                <a:ea typeface="Helvetica Neue Medium"/>
                <a:cs typeface="Helvetica Neue Medium"/>
                <a:sym typeface="Helvetica Neue Medium"/>
              </a:defRPr>
            </a:pPr>
            <a:r>
              <a:rPr lang="en-ZA" sz="1900" b="1" dirty="0">
                <a:latin typeface="Arial" panose="020B0604020202020204" pitchFamily="34" charset="0"/>
                <a:cs typeface="Arial" panose="020B0604020202020204" pitchFamily="34" charset="0"/>
              </a:rPr>
              <a:t>IDUIT </a:t>
            </a:r>
          </a:p>
          <a:p>
            <a:pPr marL="4763" indent="0" algn="just">
              <a:buNone/>
            </a:pPr>
            <a:r>
              <a:rPr lang="en-US" dirty="0"/>
              <a:t>These tools contain practical advice on implementing HIV and sexually transmitted infection (STI) programmes with key populations</a:t>
            </a:r>
            <a:endParaRPr lang="en-US" sz="1500" dirty="0"/>
          </a:p>
        </p:txBody>
      </p:sp>
      <p:sp>
        <p:nvSpPr>
          <p:cNvPr id="4" name="Footer Placeholder 3">
            <a:extLst>
              <a:ext uri="{FF2B5EF4-FFF2-40B4-BE49-F238E27FC236}">
                <a16:creationId xmlns:a16="http://schemas.microsoft.com/office/drawing/2014/main" id="{7B7FFD99-5AF4-43CB-9BDB-ED71A73A3230}"/>
              </a:ext>
            </a:extLst>
          </p:cNvPr>
          <p:cNvSpPr>
            <a:spLocks noGrp="1"/>
          </p:cNvSpPr>
          <p:nvPr>
            <p:ph type="ftr" sz="quarter" idx="11"/>
          </p:nvPr>
        </p:nvSpPr>
        <p:spPr>
          <a:xfrm>
            <a:off x="5325045" y="5630957"/>
            <a:ext cx="4214991" cy="508488"/>
          </a:xfrm>
        </p:spPr>
        <p:txBody>
          <a:bodyPr/>
          <a:lstStyle/>
          <a:p>
            <a:pPr marL="4763" indent="0" algn="just">
              <a:buNone/>
            </a:pPr>
            <a:endParaRPr lang="en-US" sz="900" dirty="0"/>
          </a:p>
          <a:p>
            <a:pPr marL="4763" indent="0" algn="just">
              <a:buNone/>
            </a:pPr>
            <a:r>
              <a:rPr lang="en-ZA" dirty="0">
                <a:uFill>
                  <a:solidFill>
                    <a:srgbClr val="0000FF"/>
                  </a:solidFill>
                </a:uFill>
                <a:hlinkClick r:id="rId2">
                  <a:extLst>
                    <a:ext uri="{A12FA001-AC4F-418D-AE19-62706E023703}">
                      <ahyp:hlinkClr xmlns:ahyp="http://schemas.microsoft.com/office/drawing/2018/hyperlinkcolor" val="tx"/>
                    </a:ext>
                  </a:extLst>
                </a:hlinkClick>
              </a:rPr>
              <a:t>https://hivpreventioncoalition.unaids.org/resources/</a:t>
            </a:r>
            <a:endParaRPr lang="en-ZA" sz="1200" dirty="0">
              <a:uFill>
                <a:solidFill>
                  <a:srgbClr val="0000FF"/>
                </a:solidFill>
              </a:uFill>
              <a:hlinkClick r:id="rId2">
                <a:extLst>
                  <a:ext uri="{A12FA001-AC4F-418D-AE19-62706E023703}">
                    <ahyp:hlinkClr xmlns:ahyp="http://schemas.microsoft.com/office/drawing/2018/hyperlinkcolor" val="tx"/>
                  </a:ext>
                </a:extLst>
              </a:hlinkClick>
            </a:endParaRPr>
          </a:p>
        </p:txBody>
      </p:sp>
      <p:sp>
        <p:nvSpPr>
          <p:cNvPr id="14" name="Slide Number Placeholder 4">
            <a:extLst>
              <a:ext uri="{FF2B5EF4-FFF2-40B4-BE49-F238E27FC236}">
                <a16:creationId xmlns:a16="http://schemas.microsoft.com/office/drawing/2014/main" id="{4794730E-ED84-4AFE-8564-D3C276713B36}"/>
              </a:ext>
            </a:extLst>
          </p:cNvPr>
          <p:cNvSpPr>
            <a:spLocks noGrp="1"/>
          </p:cNvSpPr>
          <p:nvPr>
            <p:ph type="sldNum" sz="quarter" idx="12"/>
          </p:nvPr>
        </p:nvSpPr>
        <p:spPr>
          <a:xfrm>
            <a:off x="8349916" y="6412016"/>
            <a:ext cx="1374358" cy="365125"/>
          </a:xfrm>
        </p:spPr>
        <p:txBody>
          <a:bodyPr/>
          <a:lstStyle/>
          <a:p>
            <a:fld id="{0529FDDA-1CC2-E445-9467-66965BBC05E6}" type="slidenum">
              <a:rPr lang="en-US" smtClean="0"/>
              <a:pPr/>
              <a:t>3</a:t>
            </a:fld>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4032419"/>
            <a:ext cx="1987997" cy="2825581"/>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78186" y="4032057"/>
            <a:ext cx="2041734" cy="2820019"/>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936689"/>
            <a:ext cx="1987999" cy="2825584"/>
          </a:xfrm>
          <a:prstGeom prst="rect">
            <a:avLst/>
          </a:prstGeom>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78186" y="938279"/>
            <a:ext cx="2041733" cy="2842201"/>
          </a:xfrm>
          <a:prstGeom prst="rect">
            <a:avLst/>
          </a:prstGeom>
        </p:spPr>
      </p:pic>
    </p:spTree>
    <p:extLst>
      <p:ext uri="{BB962C8B-B14F-4D97-AF65-F5344CB8AC3E}">
        <p14:creationId xmlns:p14="http://schemas.microsoft.com/office/powerpoint/2010/main" val="3958665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7A37-404F-4EB7-8D39-1383F7A7646B}"/>
              </a:ext>
            </a:extLst>
          </p:cNvPr>
          <p:cNvSpPr>
            <a:spLocks noGrp="1"/>
          </p:cNvSpPr>
          <p:nvPr>
            <p:ph type="title"/>
          </p:nvPr>
        </p:nvSpPr>
        <p:spPr>
          <a:xfrm>
            <a:off x="365965" y="295172"/>
            <a:ext cx="9634683" cy="856078"/>
          </a:xfrm>
        </p:spPr>
        <p:txBody>
          <a:bodyPr>
            <a:normAutofit/>
          </a:bodyPr>
          <a:lstStyle/>
          <a:p>
            <a:r>
              <a:rPr lang="en-US" sz="2600" dirty="0"/>
              <a:t>Planning and budgeting considerations for KP trusted access platforms </a:t>
            </a:r>
          </a:p>
        </p:txBody>
      </p:sp>
      <p:sp>
        <p:nvSpPr>
          <p:cNvPr id="3" name="Content Placeholder 2">
            <a:extLst>
              <a:ext uri="{FF2B5EF4-FFF2-40B4-BE49-F238E27FC236}">
                <a16:creationId xmlns:a16="http://schemas.microsoft.com/office/drawing/2014/main" id="{B0AABF4E-00BD-44C7-9E05-E1F8466F1CFA}"/>
              </a:ext>
            </a:extLst>
          </p:cNvPr>
          <p:cNvSpPr>
            <a:spLocks noGrp="1"/>
          </p:cNvSpPr>
          <p:nvPr>
            <p:ph idx="1"/>
          </p:nvPr>
        </p:nvSpPr>
        <p:spPr>
          <a:xfrm>
            <a:off x="766076" y="1455821"/>
            <a:ext cx="5540967" cy="2724293"/>
          </a:xfrm>
        </p:spPr>
        <p:txBody>
          <a:bodyPr>
            <a:noAutofit/>
          </a:bodyPr>
          <a:lstStyle/>
          <a:p>
            <a:pPr marL="4763" indent="0" algn="just">
              <a:lnSpc>
                <a:spcPct val="100000"/>
              </a:lnSpc>
              <a:spcAft>
                <a:spcPts val="600"/>
              </a:spcAft>
              <a:buNone/>
            </a:pPr>
            <a:r>
              <a:rPr lang="en-US" sz="1500" b="1" dirty="0">
                <a:solidFill>
                  <a:schemeClr val="accent6"/>
                </a:solidFill>
              </a:rPr>
              <a:t>   Part 1: Intervention design for impact</a:t>
            </a:r>
            <a:r>
              <a:rPr lang="en-US" sz="1500" dirty="0"/>
              <a:t>	</a:t>
            </a:r>
          </a:p>
          <a:p>
            <a:pPr marL="612775" indent="-342900" algn="just">
              <a:lnSpc>
                <a:spcPct val="100000"/>
              </a:lnSpc>
              <a:spcAft>
                <a:spcPts val="600"/>
              </a:spcAft>
              <a:buFont typeface="+mj-lt"/>
              <a:buAutoNum type="arabicPeriod"/>
            </a:pPr>
            <a:r>
              <a:rPr lang="en-US" sz="1500" dirty="0"/>
              <a:t>Engaging community with continuous high-risk venue presence</a:t>
            </a:r>
          </a:p>
          <a:p>
            <a:pPr marL="612775" indent="-342900" algn="just">
              <a:lnSpc>
                <a:spcPct val="100000"/>
              </a:lnSpc>
              <a:spcAft>
                <a:spcPts val="600"/>
              </a:spcAft>
              <a:buFont typeface="+mj-lt"/>
              <a:buAutoNum type="arabicPeriod"/>
            </a:pPr>
            <a:r>
              <a:rPr lang="en-US" sz="1500" dirty="0"/>
              <a:t>Safe spaces	</a:t>
            </a:r>
          </a:p>
          <a:p>
            <a:pPr marL="612775" indent="-342900" algn="just">
              <a:lnSpc>
                <a:spcPct val="100000"/>
              </a:lnSpc>
              <a:spcAft>
                <a:spcPts val="600"/>
              </a:spcAft>
              <a:buFont typeface="+mj-lt"/>
              <a:buAutoNum type="arabicPeriod"/>
            </a:pPr>
            <a:r>
              <a:rPr lang="en-US" sz="1500" dirty="0"/>
              <a:t>Structural interventions	</a:t>
            </a:r>
          </a:p>
          <a:p>
            <a:pPr marL="612775" indent="-342900" algn="just">
              <a:lnSpc>
                <a:spcPct val="100000"/>
              </a:lnSpc>
              <a:spcAft>
                <a:spcPts val="600"/>
              </a:spcAft>
              <a:buFont typeface="+mj-lt"/>
              <a:buAutoNum type="arabicPeriod"/>
            </a:pPr>
            <a:r>
              <a:rPr lang="en-US" sz="1500" dirty="0"/>
              <a:t>Strengthening outreach (including microplanning)</a:t>
            </a:r>
          </a:p>
          <a:p>
            <a:pPr marL="612775" indent="-342900" algn="just">
              <a:lnSpc>
                <a:spcPct val="100000"/>
              </a:lnSpc>
              <a:spcAft>
                <a:spcPts val="600"/>
              </a:spcAft>
              <a:buFont typeface="+mj-lt"/>
              <a:buAutoNum type="arabicPeriod"/>
            </a:pPr>
            <a:r>
              <a:rPr lang="en-US" sz="1500" dirty="0"/>
              <a:t>Prevention basics (condom/lubricant, needle/syringe programming)	</a:t>
            </a:r>
          </a:p>
          <a:p>
            <a:pPr marL="612775" indent="-342900" algn="just">
              <a:lnSpc>
                <a:spcPct val="100000"/>
              </a:lnSpc>
              <a:spcAft>
                <a:spcPts val="600"/>
              </a:spcAft>
              <a:buFont typeface="+mj-lt"/>
              <a:buAutoNum type="arabicPeriod"/>
            </a:pPr>
            <a:r>
              <a:rPr lang="en-US" sz="1500" dirty="0" err="1"/>
              <a:t>Optimising</a:t>
            </a:r>
            <a:r>
              <a:rPr lang="en-US" sz="1500" dirty="0"/>
              <a:t> clinical services (regular medical checkups)</a:t>
            </a:r>
          </a:p>
          <a:p>
            <a:pPr marL="612775" indent="-342900" algn="just">
              <a:lnSpc>
                <a:spcPct val="100000"/>
              </a:lnSpc>
              <a:spcAft>
                <a:spcPts val="600"/>
              </a:spcAft>
              <a:buFont typeface="+mj-lt"/>
              <a:buAutoNum type="arabicPeriod"/>
            </a:pPr>
            <a:r>
              <a:rPr lang="en-US" sz="1500" dirty="0"/>
              <a:t>Boosting prevention and treatment cascades</a:t>
            </a:r>
          </a:p>
          <a:p>
            <a:pPr marL="269875" indent="0" algn="just">
              <a:lnSpc>
                <a:spcPct val="100000"/>
              </a:lnSpc>
              <a:spcAft>
                <a:spcPts val="600"/>
              </a:spcAft>
              <a:buNone/>
            </a:pPr>
            <a:r>
              <a:rPr lang="en-US" sz="1500" dirty="0"/>
              <a:t>	</a:t>
            </a:r>
            <a:endParaRPr lang="en-US" sz="1500" dirty="0">
              <a:solidFill>
                <a:schemeClr val="accent6"/>
              </a:solidFill>
            </a:endParaRPr>
          </a:p>
        </p:txBody>
      </p:sp>
      <p:sp>
        <p:nvSpPr>
          <p:cNvPr id="5" name="Slide Number Placeholder 4">
            <a:extLst>
              <a:ext uri="{FF2B5EF4-FFF2-40B4-BE49-F238E27FC236}">
                <a16:creationId xmlns:a16="http://schemas.microsoft.com/office/drawing/2014/main" id="{99C6E85C-2A8E-4F37-998F-5C87882B2D97}"/>
              </a:ext>
            </a:extLst>
          </p:cNvPr>
          <p:cNvSpPr>
            <a:spLocks noGrp="1"/>
          </p:cNvSpPr>
          <p:nvPr>
            <p:ph type="sldNum" sz="quarter" idx="12"/>
          </p:nvPr>
        </p:nvSpPr>
        <p:spPr/>
        <p:txBody>
          <a:bodyPr/>
          <a:lstStyle/>
          <a:p>
            <a:fld id="{0529FDDA-1CC2-E445-9467-66965BBC05E6}" type="slidenum">
              <a:rPr lang="en-US" smtClean="0"/>
              <a:pPr/>
              <a:t>4</a:t>
            </a:fld>
            <a:endParaRPr lang="en-US" dirty="0"/>
          </a:p>
        </p:txBody>
      </p:sp>
      <p:sp>
        <p:nvSpPr>
          <p:cNvPr id="10" name="TextBox 9">
            <a:extLst>
              <a:ext uri="{FF2B5EF4-FFF2-40B4-BE49-F238E27FC236}">
                <a16:creationId xmlns:a16="http://schemas.microsoft.com/office/drawing/2014/main" id="{6A3524BD-ECE5-47CE-83B0-E7A52BAB9A16}"/>
              </a:ext>
            </a:extLst>
          </p:cNvPr>
          <p:cNvSpPr txBox="1"/>
          <p:nvPr/>
        </p:nvSpPr>
        <p:spPr>
          <a:xfrm rot="16200000">
            <a:off x="-1912077" y="3733865"/>
            <a:ext cx="4956195" cy="400110"/>
          </a:xfrm>
          <a:prstGeom prst="rect">
            <a:avLst/>
          </a:prstGeom>
          <a:solidFill>
            <a:schemeClr val="bg1">
              <a:lumMod val="95000"/>
            </a:schemeClr>
          </a:solidFill>
        </p:spPr>
        <p:txBody>
          <a:bodyPr wrap="square">
            <a:spAutoFit/>
          </a:bodyPr>
          <a:lstStyle/>
          <a:p>
            <a:pPr marL="4763" indent="0" algn="ctr">
              <a:spcAft>
                <a:spcPts val="600"/>
              </a:spcAft>
              <a:buNone/>
            </a:pPr>
            <a:r>
              <a:rPr lang="en-US" sz="2000" b="1" dirty="0">
                <a:solidFill>
                  <a:schemeClr val="accent4">
                    <a:lumMod val="75000"/>
                  </a:schemeClr>
                </a:solidFill>
                <a:latin typeface="Arial" panose="020B0604020202020204" pitchFamily="34" charset="0"/>
                <a:cs typeface="Arial" panose="020B0604020202020204" pitchFamily="34" charset="0"/>
              </a:rPr>
              <a:t>Chapters</a:t>
            </a:r>
          </a:p>
        </p:txBody>
      </p:sp>
      <p:sp>
        <p:nvSpPr>
          <p:cNvPr id="4" name="TextBox 3"/>
          <p:cNvSpPr txBox="1"/>
          <p:nvPr/>
        </p:nvSpPr>
        <p:spPr>
          <a:xfrm>
            <a:off x="6550888" y="1268557"/>
            <a:ext cx="3179783" cy="2677656"/>
          </a:xfrm>
          <a:prstGeom prst="rect">
            <a:avLst/>
          </a:prstGeom>
          <a:solidFill>
            <a:schemeClr val="accent1">
              <a:lumMod val="60000"/>
              <a:lumOff val="40000"/>
            </a:schemeClr>
          </a:solidFill>
        </p:spPr>
        <p:txBody>
          <a:bodyPr wrap="square" rtlCol="0">
            <a:spAutoFit/>
          </a:bodyPr>
          <a:lstStyle/>
          <a:p>
            <a:r>
              <a:rPr lang="en-US" sz="1400" b="1" dirty="0">
                <a:latin typeface="Arial" panose="020B0604020202020204" pitchFamily="34" charset="0"/>
                <a:cs typeface="Arial" panose="020B0604020202020204" pitchFamily="34" charset="0"/>
              </a:rPr>
              <a:t>Annex A</a:t>
            </a:r>
            <a:r>
              <a:rPr lang="en-US" sz="1400" dirty="0">
                <a:latin typeface="Arial" panose="020B0604020202020204" pitchFamily="34" charset="0"/>
                <a:cs typeface="Arial" panose="020B0604020202020204" pitchFamily="34" charset="0"/>
              </a:rPr>
              <a:t> Consolidated Table of Budget Considerations  (budgeting for online platforms) </a:t>
            </a:r>
          </a:p>
          <a:p>
            <a:r>
              <a:rPr lang="en-US" sz="1400" b="1" dirty="0">
                <a:latin typeface="Arial" panose="020B0604020202020204" pitchFamily="34" charset="0"/>
                <a:cs typeface="Arial" panose="020B0604020202020204" pitchFamily="34" charset="0"/>
              </a:rPr>
              <a:t>Annex B</a:t>
            </a:r>
            <a:r>
              <a:rPr lang="en-US" sz="1400" dirty="0">
                <a:latin typeface="Arial" panose="020B0604020202020204" pitchFamily="34" charset="0"/>
                <a:cs typeface="Arial" panose="020B0604020202020204" pitchFamily="34" charset="0"/>
              </a:rPr>
              <a:t> Examples of different stages in implementing a trusted service platform</a:t>
            </a:r>
          </a:p>
          <a:p>
            <a:r>
              <a:rPr lang="en-US" sz="1400" b="1" dirty="0">
                <a:latin typeface="Arial" panose="020B0604020202020204" pitchFamily="34" charset="0"/>
                <a:cs typeface="Arial" panose="020B0604020202020204" pitchFamily="34" charset="0"/>
              </a:rPr>
              <a:t>Annex C</a:t>
            </a:r>
            <a:r>
              <a:rPr lang="en-US" sz="1400" dirty="0">
                <a:latin typeface="Arial" panose="020B0604020202020204" pitchFamily="34" charset="0"/>
                <a:cs typeface="Arial" panose="020B0604020202020204" pitchFamily="34" charset="0"/>
              </a:rPr>
              <a:t> Outreach and Case Management Team Composition and Roles</a:t>
            </a:r>
          </a:p>
          <a:p>
            <a:r>
              <a:rPr lang="en-US" sz="1400" b="1" dirty="0">
                <a:latin typeface="Arial" panose="020B0604020202020204" pitchFamily="34" charset="0"/>
                <a:cs typeface="Arial" panose="020B0604020202020204" pitchFamily="34" charset="0"/>
              </a:rPr>
              <a:t>Annex D </a:t>
            </a:r>
            <a:r>
              <a:rPr lang="en-US" sz="1400" dirty="0">
                <a:latin typeface="Arial" panose="020B0604020202020204" pitchFamily="34" charset="0"/>
                <a:cs typeface="Arial" panose="020B0604020202020204" pitchFamily="34" charset="0"/>
              </a:rPr>
              <a:t>Summary of WHO Recommendations Concerning Key Populations</a:t>
            </a:r>
          </a:p>
        </p:txBody>
      </p:sp>
      <p:sp>
        <p:nvSpPr>
          <p:cNvPr id="7" name="TextBox 6"/>
          <p:cNvSpPr txBox="1"/>
          <p:nvPr/>
        </p:nvSpPr>
        <p:spPr>
          <a:xfrm>
            <a:off x="1003523" y="4414729"/>
            <a:ext cx="5175208" cy="2523768"/>
          </a:xfrm>
          <a:prstGeom prst="rect">
            <a:avLst/>
          </a:prstGeom>
          <a:noFill/>
        </p:spPr>
        <p:txBody>
          <a:bodyPr wrap="square" rtlCol="0">
            <a:spAutoFit/>
          </a:bodyPr>
          <a:lstStyle/>
          <a:p>
            <a:pPr marL="4763" indent="0" algn="just">
              <a:lnSpc>
                <a:spcPct val="100000"/>
              </a:lnSpc>
              <a:spcAft>
                <a:spcPts val="600"/>
              </a:spcAft>
              <a:buNone/>
            </a:pPr>
            <a:r>
              <a:rPr lang="en-US" sz="1500" b="1" dirty="0">
                <a:solidFill>
                  <a:schemeClr val="accent6"/>
                </a:solidFill>
                <a:latin typeface="Arial" panose="020B0604020202020204" pitchFamily="34" charset="0"/>
                <a:cs typeface="Arial" panose="020B0604020202020204" pitchFamily="34" charset="0"/>
              </a:rPr>
              <a:t>Part 2: Management for scale and coverage</a:t>
            </a:r>
            <a:r>
              <a:rPr lang="en-US" sz="1500" dirty="0">
                <a:latin typeface="Arial" panose="020B0604020202020204" pitchFamily="34" charset="0"/>
                <a:cs typeface="Arial" panose="020B0604020202020204" pitchFamily="34" charset="0"/>
              </a:rPr>
              <a:t>	</a:t>
            </a:r>
          </a:p>
          <a:p>
            <a:pPr marL="347663" lvl="4" indent="-342900" algn="just">
              <a:lnSpc>
                <a:spcPct val="100000"/>
              </a:lnSpc>
              <a:spcAft>
                <a:spcPts val="600"/>
              </a:spcAft>
              <a:buFont typeface="+mj-lt"/>
              <a:buAutoNum type="arabicPeriod" startAt="8"/>
            </a:pPr>
            <a:r>
              <a:rPr lang="en-US" sz="1500" dirty="0">
                <a:latin typeface="Arial" panose="020B0604020202020204" pitchFamily="34" charset="0"/>
                <a:cs typeface="Arial" panose="020B0604020202020204" pitchFamily="34" charset="0"/>
              </a:rPr>
              <a:t>Focusing efforts where needed (scale and targeting)</a:t>
            </a:r>
          </a:p>
          <a:p>
            <a:pPr marL="347663" lvl="4" indent="-342900" algn="just">
              <a:lnSpc>
                <a:spcPct val="100000"/>
              </a:lnSpc>
              <a:spcAft>
                <a:spcPts val="600"/>
              </a:spcAft>
              <a:buFont typeface="+mj-lt"/>
              <a:buAutoNum type="arabicPeriod" startAt="8"/>
            </a:pPr>
            <a:r>
              <a:rPr lang="en-US" sz="1500" dirty="0">
                <a:latin typeface="Arial" panose="020B0604020202020204" pitchFamily="34" charset="0"/>
                <a:cs typeface="Arial" panose="020B0604020202020204" pitchFamily="34" charset="0"/>
              </a:rPr>
              <a:t>Knowing your communities	</a:t>
            </a:r>
          </a:p>
          <a:p>
            <a:pPr marL="347663" lvl="4" indent="-342900" algn="just">
              <a:lnSpc>
                <a:spcPct val="100000"/>
              </a:lnSpc>
              <a:spcAft>
                <a:spcPts val="600"/>
              </a:spcAft>
              <a:buFont typeface="+mj-lt"/>
              <a:buAutoNum type="arabicPeriod" startAt="8"/>
            </a:pPr>
            <a:r>
              <a:rPr lang="en-US" sz="1500" dirty="0">
                <a:latin typeface="Arial" panose="020B0604020202020204" pitchFamily="34" charset="0"/>
                <a:cs typeface="Arial" panose="020B0604020202020204" pitchFamily="34" charset="0"/>
              </a:rPr>
              <a:t>Monitoring performance (for trusted access platforms)</a:t>
            </a:r>
          </a:p>
          <a:p>
            <a:pPr marL="347663" lvl="4" indent="-342900" algn="just">
              <a:lnSpc>
                <a:spcPct val="100000"/>
              </a:lnSpc>
              <a:spcAft>
                <a:spcPts val="600"/>
              </a:spcAft>
              <a:buFont typeface="+mj-lt"/>
              <a:buAutoNum type="arabicPeriod" startAt="8"/>
            </a:pPr>
            <a:r>
              <a:rPr lang="en-US" sz="1500" dirty="0">
                <a:latin typeface="Arial" panose="020B0604020202020204" pitchFamily="34" charset="0"/>
                <a:cs typeface="Arial" panose="020B0604020202020204" pitchFamily="34" charset="0"/>
              </a:rPr>
              <a:t>Community qualitative monitoring	</a:t>
            </a:r>
          </a:p>
          <a:p>
            <a:pPr marL="347663" lvl="4" indent="-342900" algn="just">
              <a:lnSpc>
                <a:spcPct val="100000"/>
              </a:lnSpc>
              <a:spcAft>
                <a:spcPts val="600"/>
              </a:spcAft>
              <a:buFont typeface="+mj-lt"/>
              <a:buAutoNum type="arabicPeriod" startAt="8"/>
            </a:pPr>
            <a:r>
              <a:rPr lang="en-US" sz="1500" dirty="0">
                <a:latin typeface="Arial" panose="020B0604020202020204" pitchFamily="34" charset="0"/>
                <a:cs typeface="Arial" panose="020B0604020202020204" pitchFamily="34" charset="0"/>
              </a:rPr>
              <a:t>Monitoring select outcomes	</a:t>
            </a:r>
          </a:p>
          <a:p>
            <a:pPr marL="347663" lvl="4" indent="-342900" algn="just">
              <a:lnSpc>
                <a:spcPct val="100000"/>
              </a:lnSpc>
              <a:spcAft>
                <a:spcPts val="600"/>
              </a:spcAft>
              <a:buFont typeface="+mj-lt"/>
              <a:buAutoNum type="arabicPeriod" startAt="8"/>
            </a:pPr>
            <a:r>
              <a:rPr lang="en-US" sz="1500" dirty="0">
                <a:latin typeface="Arial" panose="020B0604020202020204" pitchFamily="34" charset="0"/>
                <a:cs typeface="Arial" panose="020B0604020202020204" pitchFamily="34" charset="0"/>
              </a:rPr>
              <a:t>Capacity building</a:t>
            </a:r>
          </a:p>
          <a:p>
            <a:endParaRPr lang="en-US" dirty="0">
              <a:latin typeface="Arial" panose="020B0604020202020204" pitchFamily="34" charset="0"/>
              <a:cs typeface="Arial" panose="020B0604020202020204" pitchFamily="34" charset="0"/>
            </a:endParaRPr>
          </a:p>
        </p:txBody>
      </p:sp>
      <p:pic>
        <p:nvPicPr>
          <p:cNvPr id="9" name="Content Placeholder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07154" y="3991530"/>
            <a:ext cx="2802606" cy="2790679"/>
          </a:xfrm>
          <a:prstGeom prst="rect">
            <a:avLst/>
          </a:prstGeom>
        </p:spPr>
      </p:pic>
    </p:spTree>
    <p:extLst>
      <p:ext uri="{BB962C8B-B14F-4D97-AF65-F5344CB8AC3E}">
        <p14:creationId xmlns:p14="http://schemas.microsoft.com/office/powerpoint/2010/main" val="295788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a:t>Trusted Access Platform as a foundation for multiple interventions</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29FDDA-1CC2-E445-9467-66965BBC05E6}" type="slidenum">
              <a:rPr lang="en-US" smtClean="0"/>
              <a:pPr/>
              <a:t>5</a:t>
            </a:fld>
            <a:endParaRPr lang="en-US" dirty="0"/>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181" y="1460300"/>
            <a:ext cx="9854819" cy="4951715"/>
          </a:xfrm>
          <a:prstGeom prst="rect">
            <a:avLst/>
          </a:prstGeom>
        </p:spPr>
      </p:pic>
    </p:spTree>
    <p:extLst>
      <p:ext uri="{BB962C8B-B14F-4D97-AF65-F5344CB8AC3E}">
        <p14:creationId xmlns:p14="http://schemas.microsoft.com/office/powerpoint/2010/main" val="1991993167"/>
      </p:ext>
    </p:extLst>
  </p:cSld>
  <p:clrMapOvr>
    <a:masterClrMapping/>
  </p:clrMapOvr>
  <p:transition spd="med">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965" y="12431"/>
            <a:ext cx="9174071" cy="856078"/>
          </a:xfrm>
        </p:spPr>
        <p:txBody>
          <a:bodyPr>
            <a:normAutofit/>
          </a:bodyPr>
          <a:lstStyle/>
          <a:p>
            <a:pPr algn="ctr"/>
            <a:r>
              <a:rPr lang="en-US" sz="2600" dirty="0">
                <a:solidFill>
                  <a:schemeClr val="accent6"/>
                </a:solidFill>
              </a:rPr>
              <a:t>Part 1: Intervention design for impact</a:t>
            </a:r>
            <a:endParaRPr lang="en-US" sz="2600" dirty="0"/>
          </a:p>
        </p:txBody>
      </p:sp>
      <p:pic>
        <p:nvPicPr>
          <p:cNvPr id="6" name="Content Placeholder 5"/>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314490" y="1335413"/>
            <a:ext cx="7209632" cy="3456045"/>
          </a:xfrm>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29FDDA-1CC2-E445-9467-66965BBC05E6}" type="slidenum">
              <a:rPr lang="en-US" smtClean="0"/>
              <a:pPr/>
              <a:t>6</a:t>
            </a:fld>
            <a:endParaRPr lang="en-US" dirty="0"/>
          </a:p>
        </p:txBody>
      </p:sp>
      <p:sp>
        <p:nvSpPr>
          <p:cNvPr id="8" name="TextBox 7"/>
          <p:cNvSpPr txBox="1"/>
          <p:nvPr/>
        </p:nvSpPr>
        <p:spPr>
          <a:xfrm>
            <a:off x="2098766" y="737784"/>
            <a:ext cx="5708468" cy="369332"/>
          </a:xfrm>
          <a:prstGeom prst="rect">
            <a:avLst/>
          </a:prstGeom>
          <a:solidFill>
            <a:schemeClr val="accent1">
              <a:lumMod val="20000"/>
              <a:lumOff val="80000"/>
            </a:schemeClr>
          </a:solidFill>
        </p:spPr>
        <p:txBody>
          <a:bodyPr wrap="square" rtlCol="0">
            <a:spAutoFit/>
          </a:bodyPr>
          <a:lstStyle/>
          <a:p>
            <a:pPr algn="ctr"/>
            <a:r>
              <a:rPr lang="en-US" dirty="0"/>
              <a:t>Engaging community with high risk venue presence</a:t>
            </a:r>
          </a:p>
        </p:txBody>
      </p:sp>
      <p:sp>
        <p:nvSpPr>
          <p:cNvPr id="9" name="TextBox 8"/>
          <p:cNvSpPr txBox="1"/>
          <p:nvPr/>
        </p:nvSpPr>
        <p:spPr>
          <a:xfrm>
            <a:off x="522514" y="2807621"/>
            <a:ext cx="2560320" cy="369332"/>
          </a:xfrm>
          <a:prstGeom prst="rect">
            <a:avLst/>
          </a:prstGeom>
          <a:solidFill>
            <a:schemeClr val="accent1">
              <a:lumMod val="20000"/>
              <a:lumOff val="80000"/>
            </a:schemeClr>
          </a:solidFill>
        </p:spPr>
        <p:txBody>
          <a:bodyPr wrap="square" rtlCol="0">
            <a:spAutoFit/>
          </a:bodyPr>
          <a:lstStyle/>
          <a:p>
            <a:pPr algn="ctr"/>
            <a:r>
              <a:rPr lang="en-US" dirty="0"/>
              <a:t>Structural Interventions</a:t>
            </a:r>
          </a:p>
        </p:txBody>
      </p:sp>
      <p:sp>
        <p:nvSpPr>
          <p:cNvPr id="10" name="TextBox 9"/>
          <p:cNvSpPr txBox="1"/>
          <p:nvPr/>
        </p:nvSpPr>
        <p:spPr>
          <a:xfrm>
            <a:off x="6939989" y="2694104"/>
            <a:ext cx="2181498" cy="369332"/>
          </a:xfrm>
          <a:prstGeom prst="rect">
            <a:avLst/>
          </a:prstGeom>
          <a:solidFill>
            <a:schemeClr val="accent1">
              <a:lumMod val="20000"/>
              <a:lumOff val="80000"/>
            </a:schemeClr>
          </a:solidFill>
        </p:spPr>
        <p:txBody>
          <a:bodyPr wrap="square" rtlCol="0">
            <a:spAutoFit/>
          </a:bodyPr>
          <a:lstStyle/>
          <a:p>
            <a:pPr algn="ctr"/>
            <a:r>
              <a:rPr lang="en-US" dirty="0"/>
              <a:t>Safe spaces</a:t>
            </a:r>
          </a:p>
        </p:txBody>
      </p:sp>
      <p:sp>
        <p:nvSpPr>
          <p:cNvPr id="13" name="TextBox 12"/>
          <p:cNvSpPr txBox="1"/>
          <p:nvPr/>
        </p:nvSpPr>
        <p:spPr>
          <a:xfrm>
            <a:off x="0" y="4923191"/>
            <a:ext cx="9906000" cy="1938992"/>
          </a:xfrm>
          <a:prstGeom prst="rect">
            <a:avLst/>
          </a:prstGeom>
          <a:solidFill>
            <a:schemeClr val="accent1">
              <a:lumMod val="60000"/>
              <a:lumOff val="40000"/>
            </a:schemeClr>
          </a:solidFill>
        </p:spPr>
        <p:txBody>
          <a:bodyPr wrap="square" rtlCol="0">
            <a:spAutoFit/>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Peers who live or work at identified high-risk venues are well placed to do effective outreach</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Safe spaces and structural interventions are critical enablers</a:t>
            </a:r>
          </a:p>
          <a:p>
            <a:pPr marL="742950" lvl="1"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One of the best way to build trust early one is creating safe spaces that are  welcoming, secure, and provide opportunities for rest, networking, meetings, services. Safe spaces like drop-in </a:t>
            </a:r>
            <a:r>
              <a:rPr lang="en-US" sz="1500" dirty="0" err="1">
                <a:latin typeface="Arial" panose="020B0604020202020204" pitchFamily="34" charset="0"/>
                <a:cs typeface="Arial" panose="020B0604020202020204" pitchFamily="34" charset="0"/>
              </a:rPr>
              <a:t>centres</a:t>
            </a:r>
            <a:r>
              <a:rPr lang="en-US" sz="1500" dirty="0">
                <a:latin typeface="Arial" panose="020B0604020202020204" pitchFamily="34" charset="0"/>
                <a:cs typeface="Arial" panose="020B0604020202020204" pitchFamily="34" charset="0"/>
              </a:rPr>
              <a:t> provide simple amenities that attract key populations and facilitate community cohesion and networking</a:t>
            </a:r>
          </a:p>
          <a:p>
            <a:pPr marL="742950" lvl="1"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Addressing structural issues builds trust, removes or mitigates barriers to prevention and service access, and improves conditions. A range of structural conditions, including violence, venues, and other vulnerabilities, have been effectively addressed by key population communities with programme support</a:t>
            </a:r>
          </a:p>
        </p:txBody>
      </p:sp>
    </p:spTree>
    <p:extLst>
      <p:ext uri="{BB962C8B-B14F-4D97-AF65-F5344CB8AC3E}">
        <p14:creationId xmlns:p14="http://schemas.microsoft.com/office/powerpoint/2010/main" val="2101444964"/>
      </p:ext>
    </p:extLst>
  </p:cSld>
  <p:clrMapOvr>
    <a:masterClrMapping/>
  </p:clrMapOvr>
  <p:transition spd="med">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965" y="12431"/>
            <a:ext cx="9174071" cy="856078"/>
          </a:xfrm>
        </p:spPr>
        <p:txBody>
          <a:bodyPr>
            <a:normAutofit/>
          </a:bodyPr>
          <a:lstStyle/>
          <a:p>
            <a:pPr algn="ctr"/>
            <a:r>
              <a:rPr lang="en-US" sz="2600" dirty="0">
                <a:solidFill>
                  <a:schemeClr val="accent6"/>
                </a:solidFill>
              </a:rPr>
              <a:t>Part 1: Intervention design for impact</a:t>
            </a:r>
            <a:endParaRPr lang="en-US" sz="26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29FDDA-1CC2-E445-9467-66965BBC05E6}" type="slidenum">
              <a:rPr lang="en-US" smtClean="0"/>
              <a:pPr/>
              <a:t>7</a:t>
            </a:fld>
            <a:endParaRPr lang="en-US" dirty="0"/>
          </a:p>
        </p:txBody>
      </p:sp>
      <p:sp>
        <p:nvSpPr>
          <p:cNvPr id="7" name="TextBox 6"/>
          <p:cNvSpPr txBox="1"/>
          <p:nvPr/>
        </p:nvSpPr>
        <p:spPr>
          <a:xfrm>
            <a:off x="0" y="4628434"/>
            <a:ext cx="9906000" cy="2400657"/>
          </a:xfrm>
          <a:prstGeom prst="rect">
            <a:avLst/>
          </a:prstGeom>
          <a:solidFill>
            <a:schemeClr val="accent1">
              <a:lumMod val="60000"/>
              <a:lumOff val="40000"/>
            </a:schemeClr>
          </a:solidFill>
        </p:spPr>
        <p:txBody>
          <a:bodyPr wrap="square" rtlCol="0">
            <a:spAutoFit/>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Peer education based in venues is a starting point for microplanning, which empowers key populations to lead outreach. Sufficient number of peer educators and peer supervisors for the intended key population is critical</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Together with education on prevention and treatment, condom/lubricant and needle–syringe promotion and distribution are main components of community outreach</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Wide mix of service delivery models can be chosen based on the preference of the community. </a:t>
            </a:r>
          </a:p>
          <a:p>
            <a:pPr marL="742950" lvl="1"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Peer educators create demand for preventive and curative services and mobilize key populations to visit the programme clinic on a quarterly basis for routine check-ups</a:t>
            </a:r>
          </a:p>
          <a:p>
            <a:pPr marL="742950" lvl="1"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Promoting check-ups rather than specific services safeguards medical confidentiality and builds community trust</a:t>
            </a: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4245" y="1731183"/>
            <a:ext cx="2886892" cy="2699777"/>
          </a:xfrm>
          <a:prstGeom prst="rect">
            <a:avLst/>
          </a:prstGeom>
        </p:spPr>
      </p:pic>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51977" y="1729332"/>
            <a:ext cx="2868735" cy="2701627"/>
          </a:xfrm>
          <a:prstGeom prst="rect">
            <a:avLst/>
          </a:prstGeom>
        </p:spPr>
      </p:pic>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66056" y="1729331"/>
            <a:ext cx="2698457" cy="2701627"/>
          </a:xfrm>
          <a:prstGeom prst="rect">
            <a:avLst/>
          </a:prstGeom>
        </p:spPr>
      </p:pic>
      <p:sp>
        <p:nvSpPr>
          <p:cNvPr id="17" name="TextBox 16"/>
          <p:cNvSpPr txBox="1"/>
          <p:nvPr/>
        </p:nvSpPr>
        <p:spPr>
          <a:xfrm>
            <a:off x="224245" y="882084"/>
            <a:ext cx="2886892" cy="646331"/>
          </a:xfrm>
          <a:prstGeom prst="rect">
            <a:avLst/>
          </a:prstGeom>
          <a:solidFill>
            <a:schemeClr val="accent1">
              <a:lumMod val="20000"/>
              <a:lumOff val="80000"/>
            </a:schemeClr>
          </a:solidFill>
        </p:spPr>
        <p:txBody>
          <a:bodyPr wrap="square" rtlCol="0">
            <a:spAutoFit/>
          </a:bodyPr>
          <a:lstStyle/>
          <a:p>
            <a:pPr algn="ctr"/>
            <a:r>
              <a:rPr lang="en-US" dirty="0"/>
              <a:t>Strengthening outreach (including microplanning)</a:t>
            </a:r>
          </a:p>
        </p:txBody>
      </p:sp>
      <p:sp>
        <p:nvSpPr>
          <p:cNvPr id="18" name="TextBox 17"/>
          <p:cNvSpPr txBox="1"/>
          <p:nvPr/>
        </p:nvSpPr>
        <p:spPr>
          <a:xfrm>
            <a:off x="3551977" y="885525"/>
            <a:ext cx="2868735" cy="646331"/>
          </a:xfrm>
          <a:prstGeom prst="rect">
            <a:avLst/>
          </a:prstGeom>
          <a:solidFill>
            <a:schemeClr val="accent1">
              <a:lumMod val="20000"/>
              <a:lumOff val="80000"/>
            </a:schemeClr>
          </a:solidFill>
        </p:spPr>
        <p:txBody>
          <a:bodyPr wrap="square" rtlCol="0">
            <a:spAutoFit/>
          </a:bodyPr>
          <a:lstStyle/>
          <a:p>
            <a:pPr algn="ctr"/>
            <a:r>
              <a:rPr lang="en-US" dirty="0"/>
              <a:t>Prevention services and products</a:t>
            </a:r>
          </a:p>
        </p:txBody>
      </p:sp>
      <p:sp>
        <p:nvSpPr>
          <p:cNvPr id="19" name="TextBox 18"/>
          <p:cNvSpPr txBox="1"/>
          <p:nvPr/>
        </p:nvSpPr>
        <p:spPr>
          <a:xfrm>
            <a:off x="6966056" y="868509"/>
            <a:ext cx="2664020" cy="646331"/>
          </a:xfrm>
          <a:prstGeom prst="rect">
            <a:avLst/>
          </a:prstGeom>
          <a:solidFill>
            <a:schemeClr val="accent1">
              <a:lumMod val="20000"/>
              <a:lumOff val="80000"/>
            </a:schemeClr>
          </a:solidFill>
        </p:spPr>
        <p:txBody>
          <a:bodyPr wrap="square" rtlCol="0">
            <a:spAutoFit/>
          </a:bodyPr>
          <a:lstStyle/>
          <a:p>
            <a:pPr algn="ctr"/>
            <a:r>
              <a:rPr lang="en-US" dirty="0" err="1"/>
              <a:t>Optimising</a:t>
            </a:r>
            <a:r>
              <a:rPr lang="en-US" dirty="0"/>
              <a:t> Clinical Services</a:t>
            </a:r>
          </a:p>
        </p:txBody>
      </p:sp>
    </p:spTree>
    <p:extLst>
      <p:ext uri="{BB962C8B-B14F-4D97-AF65-F5344CB8AC3E}">
        <p14:creationId xmlns:p14="http://schemas.microsoft.com/office/powerpoint/2010/main" val="2758006302"/>
      </p:ext>
    </p:extLst>
  </p:cSld>
  <p:clrMapOvr>
    <a:masterClrMapping/>
  </p:clrMapOvr>
  <p:transition spd="med">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750551" y="1659134"/>
            <a:ext cx="6155449" cy="3879668"/>
          </a:xfrm>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29FDDA-1CC2-E445-9467-66965BBC05E6}" type="slidenum">
              <a:rPr lang="en-US" smtClean="0"/>
              <a:pPr/>
              <a:t>8</a:t>
            </a:fld>
            <a:endParaRPr lang="en-US" dirty="0"/>
          </a:p>
        </p:txBody>
      </p:sp>
      <p:sp>
        <p:nvSpPr>
          <p:cNvPr id="7" name="Title 1">
            <a:extLst>
              <a:ext uri="{FF2B5EF4-FFF2-40B4-BE49-F238E27FC236}">
                <a16:creationId xmlns:a16="http://schemas.microsoft.com/office/drawing/2014/main" id="{DAE37A37-404F-4EB7-8D39-1383F7A7646B}"/>
              </a:ext>
            </a:extLst>
          </p:cNvPr>
          <p:cNvSpPr>
            <a:spLocks noGrp="1"/>
          </p:cNvSpPr>
          <p:nvPr>
            <p:ph type="title"/>
          </p:nvPr>
        </p:nvSpPr>
        <p:spPr>
          <a:xfrm>
            <a:off x="365965" y="-15130"/>
            <a:ext cx="9174071" cy="856078"/>
          </a:xfrm>
        </p:spPr>
        <p:txBody>
          <a:bodyPr>
            <a:noAutofit/>
          </a:bodyPr>
          <a:lstStyle/>
          <a:p>
            <a:r>
              <a:rPr lang="en-US" sz="2600" dirty="0">
                <a:solidFill>
                  <a:schemeClr val="accent6"/>
                </a:solidFill>
              </a:rPr>
              <a:t>Part 2: Management for scale &amp; coverage</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5965" y="1216217"/>
            <a:ext cx="4524695" cy="2589301"/>
          </a:xfrm>
          <a:prstGeom prst="rect">
            <a:avLst/>
          </a:prstGeom>
        </p:spPr>
      </p:pic>
      <p:sp>
        <p:nvSpPr>
          <p:cNvPr id="9" name="TextBox 8"/>
          <p:cNvSpPr txBox="1"/>
          <p:nvPr/>
        </p:nvSpPr>
        <p:spPr>
          <a:xfrm>
            <a:off x="501334" y="661064"/>
            <a:ext cx="4827347" cy="646331"/>
          </a:xfrm>
          <a:prstGeom prst="rect">
            <a:avLst/>
          </a:prstGeom>
          <a:solidFill>
            <a:schemeClr val="accent1">
              <a:lumMod val="20000"/>
              <a:lumOff val="80000"/>
            </a:schemeClr>
          </a:solidFill>
        </p:spPr>
        <p:txBody>
          <a:bodyPr wrap="square" rtlCol="0">
            <a:spAutoFit/>
          </a:bodyPr>
          <a:lstStyle/>
          <a:p>
            <a:pPr algn="ctr"/>
            <a:r>
              <a:rPr lang="en-US" dirty="0"/>
              <a:t>Mapping and Population Size Estimation - Focusing efforts where needed</a:t>
            </a:r>
          </a:p>
        </p:txBody>
      </p:sp>
      <p:sp>
        <p:nvSpPr>
          <p:cNvPr id="10" name="TextBox 9"/>
          <p:cNvSpPr txBox="1"/>
          <p:nvPr/>
        </p:nvSpPr>
        <p:spPr>
          <a:xfrm>
            <a:off x="0" y="5384744"/>
            <a:ext cx="9906000" cy="1477328"/>
          </a:xfrm>
          <a:prstGeom prst="rect">
            <a:avLst/>
          </a:prstGeom>
          <a:solidFill>
            <a:schemeClr val="accent1">
              <a:lumMod val="60000"/>
              <a:lumOff val="40000"/>
            </a:schemeClr>
          </a:solidFill>
        </p:spPr>
        <p:txBody>
          <a:bodyPr wrap="square" rtlCol="0">
            <a:spAutoFit/>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Identifying locations and estimating population sizes is first step in launching key populations programming, and it is a critical opportunity for engaging communities. </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Engagement of key populations in mapping and estimation provides needed information, sparks community interest and helps the programme identify members of key populations</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Coordination of the response and programme at the national and sub national level is critical</a:t>
            </a: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p:txBody>
      </p:sp>
      <p:sp>
        <p:nvSpPr>
          <p:cNvPr id="11" name="TextBox 10"/>
          <p:cNvSpPr txBox="1"/>
          <p:nvPr/>
        </p:nvSpPr>
        <p:spPr>
          <a:xfrm>
            <a:off x="5107577" y="1390996"/>
            <a:ext cx="4171406" cy="646331"/>
          </a:xfrm>
          <a:prstGeom prst="rect">
            <a:avLst/>
          </a:prstGeom>
          <a:solidFill>
            <a:schemeClr val="accent1">
              <a:lumMod val="20000"/>
              <a:lumOff val="80000"/>
            </a:schemeClr>
          </a:solidFill>
        </p:spPr>
        <p:txBody>
          <a:bodyPr wrap="square" rtlCol="0">
            <a:spAutoFit/>
          </a:bodyPr>
          <a:lstStyle/>
          <a:p>
            <a:pPr algn="ctr"/>
            <a:r>
              <a:rPr lang="en-US" dirty="0"/>
              <a:t>Coordination and management mechanism</a:t>
            </a:r>
          </a:p>
        </p:txBody>
      </p:sp>
    </p:spTree>
    <p:extLst>
      <p:ext uri="{BB962C8B-B14F-4D97-AF65-F5344CB8AC3E}">
        <p14:creationId xmlns:p14="http://schemas.microsoft.com/office/powerpoint/2010/main" val="2886817405"/>
      </p:ext>
    </p:extLst>
  </p:cSld>
  <p:clrMapOvr>
    <a:masterClrMapping/>
  </p:clrMapOvr>
  <p:transition spd="med">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7A37-404F-4EB7-8D39-1383F7A7646B}"/>
              </a:ext>
            </a:extLst>
          </p:cNvPr>
          <p:cNvSpPr>
            <a:spLocks noGrp="1"/>
          </p:cNvSpPr>
          <p:nvPr>
            <p:ph type="title"/>
          </p:nvPr>
        </p:nvSpPr>
        <p:spPr>
          <a:xfrm>
            <a:off x="365965" y="109206"/>
            <a:ext cx="9174071" cy="856078"/>
          </a:xfrm>
        </p:spPr>
        <p:txBody>
          <a:bodyPr>
            <a:noAutofit/>
          </a:bodyPr>
          <a:lstStyle/>
          <a:p>
            <a:r>
              <a:rPr lang="en-US" sz="2600" dirty="0">
                <a:solidFill>
                  <a:schemeClr val="accent6"/>
                </a:solidFill>
              </a:rPr>
              <a:t>Part 2: Management for scale &amp; coverage</a:t>
            </a:r>
          </a:p>
        </p:txBody>
      </p:sp>
      <p:sp>
        <p:nvSpPr>
          <p:cNvPr id="5" name="Slide Number Placeholder 4">
            <a:extLst>
              <a:ext uri="{FF2B5EF4-FFF2-40B4-BE49-F238E27FC236}">
                <a16:creationId xmlns:a16="http://schemas.microsoft.com/office/drawing/2014/main" id="{99C6E85C-2A8E-4F37-998F-5C87882B2D97}"/>
              </a:ext>
            </a:extLst>
          </p:cNvPr>
          <p:cNvSpPr>
            <a:spLocks noGrp="1"/>
          </p:cNvSpPr>
          <p:nvPr>
            <p:ph type="sldNum" sz="quarter" idx="12"/>
          </p:nvPr>
        </p:nvSpPr>
        <p:spPr/>
        <p:txBody>
          <a:bodyPr/>
          <a:lstStyle/>
          <a:p>
            <a:fld id="{0529FDDA-1CC2-E445-9467-66965BBC05E6}" type="slidenum">
              <a:rPr lang="en-US" smtClean="0"/>
              <a:pPr/>
              <a:t>9</a:t>
            </a:fld>
            <a:endParaRPr lang="en-US" dirty="0"/>
          </a:p>
        </p:txBody>
      </p:sp>
      <p:sp>
        <p:nvSpPr>
          <p:cNvPr id="61" name="Line">
            <a:extLst>
              <a:ext uri="{FF2B5EF4-FFF2-40B4-BE49-F238E27FC236}">
                <a16:creationId xmlns:a16="http://schemas.microsoft.com/office/drawing/2014/main" id="{6A95CF0B-B935-4A0D-97A3-8940352EE371}"/>
              </a:ext>
            </a:extLst>
          </p:cNvPr>
          <p:cNvSpPr/>
          <p:nvPr/>
        </p:nvSpPr>
        <p:spPr>
          <a:xfrm flipV="1">
            <a:off x="5098838" y="1524417"/>
            <a:ext cx="1" cy="3582773"/>
          </a:xfrm>
          <a:prstGeom prst="line">
            <a:avLst/>
          </a:prstGeom>
          <a:noFill/>
          <a:ln w="38100" cap="flat">
            <a:solidFill>
              <a:schemeClr val="accent2"/>
            </a:solidFill>
            <a:prstDash val="sysDot"/>
            <a:miter lim="400000"/>
            <a:headEnd type="triangle" w="med" len="med"/>
          </a:ln>
          <a:effectLst/>
        </p:spPr>
        <p:txBody>
          <a:bodyPr wrap="square" lIns="18573" tIns="18573" rIns="18573" bIns="18573" numCol="1" anchor="t">
            <a:noAutofit/>
          </a:bodyPr>
          <a:lstStyle/>
          <a:p>
            <a:endParaRPr sz="731">
              <a:latin typeface="Arial" panose="020B0604020202020204" pitchFamily="34" charset="0"/>
              <a:cs typeface="Arial" panose="020B0604020202020204" pitchFamily="34" charset="0"/>
            </a:endParaRPr>
          </a:p>
        </p:txBody>
      </p:sp>
      <p:sp>
        <p:nvSpPr>
          <p:cNvPr id="62" name="Have all KP been reached at least once by PE?…">
            <a:extLst>
              <a:ext uri="{FF2B5EF4-FFF2-40B4-BE49-F238E27FC236}">
                <a16:creationId xmlns:a16="http://schemas.microsoft.com/office/drawing/2014/main" id="{8E5EF6CF-8E54-4999-AF89-2C24A5B31D53}"/>
              </a:ext>
            </a:extLst>
          </p:cNvPr>
          <p:cNvSpPr txBox="1"/>
          <p:nvPr/>
        </p:nvSpPr>
        <p:spPr>
          <a:xfrm>
            <a:off x="881765" y="2299033"/>
            <a:ext cx="3532563" cy="10016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021" tIns="29021" rIns="29021" bIns="29021" numCol="1" anchor="ctr">
            <a:spAutoFit/>
          </a:bodyPr>
          <a:lstStyle/>
          <a:p>
            <a:pPr marL="228600" lvl="1" indent="-228600" defTabSz="261225">
              <a:lnSpc>
                <a:spcPct val="120000"/>
              </a:lnSpc>
              <a:spcBef>
                <a:spcPts val="203"/>
              </a:spcBef>
              <a:buSzPct val="100000"/>
              <a:buFont typeface="+mj-lt"/>
              <a:buAutoNum type="arabicPeriod"/>
              <a:defRPr sz="2800">
                <a:solidFill>
                  <a:srgbClr val="000000"/>
                </a:solidFill>
              </a:defRPr>
            </a:pPr>
            <a:r>
              <a:rPr sz="1200" dirty="0">
                <a:solidFill>
                  <a:schemeClr val="tx2"/>
                </a:solidFill>
                <a:latin typeface="Arial" panose="020B0604020202020204" pitchFamily="34" charset="0"/>
                <a:cs typeface="Arial" panose="020B0604020202020204" pitchFamily="34" charset="0"/>
              </a:rPr>
              <a:t>Have all KP been reached at least once by PE?</a:t>
            </a:r>
          </a:p>
          <a:p>
            <a:pPr marL="228600" lvl="1" indent="-228600" defTabSz="261225">
              <a:lnSpc>
                <a:spcPct val="120000"/>
              </a:lnSpc>
              <a:spcBef>
                <a:spcPts val="203"/>
              </a:spcBef>
              <a:buSzPct val="100000"/>
              <a:buFont typeface="+mj-lt"/>
              <a:buAutoNum type="arabicPeriod"/>
              <a:defRPr sz="2800">
                <a:solidFill>
                  <a:srgbClr val="000000"/>
                </a:solidFill>
              </a:defRPr>
            </a:pPr>
            <a:r>
              <a:rPr sz="1200" dirty="0">
                <a:solidFill>
                  <a:schemeClr val="tx2"/>
                </a:solidFill>
                <a:latin typeface="Arial" panose="020B0604020202020204" pitchFamily="34" charset="0"/>
                <a:cs typeface="Arial" panose="020B0604020202020204" pitchFamily="34" charset="0"/>
              </a:rPr>
              <a:t>Are KP being reached regularly? </a:t>
            </a:r>
          </a:p>
          <a:p>
            <a:pPr marL="228600" lvl="1" indent="-228600" defTabSz="261225">
              <a:lnSpc>
                <a:spcPct val="120000"/>
              </a:lnSpc>
              <a:spcBef>
                <a:spcPts val="203"/>
              </a:spcBef>
              <a:buSzPct val="100000"/>
              <a:buFont typeface="+mj-lt"/>
              <a:buAutoNum type="arabicPeriod"/>
              <a:defRPr sz="2800">
                <a:solidFill>
                  <a:srgbClr val="000000"/>
                </a:solidFill>
              </a:defRPr>
            </a:pPr>
            <a:r>
              <a:rPr sz="1200" dirty="0">
                <a:solidFill>
                  <a:schemeClr val="tx2"/>
                </a:solidFill>
                <a:latin typeface="Arial" panose="020B0604020202020204" pitchFamily="34" charset="0"/>
                <a:cs typeface="Arial" panose="020B0604020202020204" pitchFamily="34" charset="0"/>
              </a:rPr>
              <a:t>Have all KP visited the clinic at least once? </a:t>
            </a:r>
          </a:p>
          <a:p>
            <a:pPr marL="228600" lvl="1" indent="-228600" defTabSz="261225">
              <a:lnSpc>
                <a:spcPct val="120000"/>
              </a:lnSpc>
              <a:spcBef>
                <a:spcPts val="203"/>
              </a:spcBef>
              <a:buSzPct val="100000"/>
              <a:buFont typeface="+mj-lt"/>
              <a:buAutoNum type="arabicPeriod"/>
              <a:defRPr sz="2800">
                <a:solidFill>
                  <a:srgbClr val="000000"/>
                </a:solidFill>
              </a:defRPr>
            </a:pPr>
            <a:r>
              <a:rPr sz="1200" dirty="0">
                <a:solidFill>
                  <a:schemeClr val="tx2"/>
                </a:solidFill>
                <a:latin typeface="Arial" panose="020B0604020202020204" pitchFamily="34" charset="0"/>
                <a:cs typeface="Arial" panose="020B0604020202020204" pitchFamily="34" charset="0"/>
              </a:rPr>
              <a:t>Are KP using clinic services regularly?</a:t>
            </a:r>
          </a:p>
        </p:txBody>
      </p:sp>
      <p:grpSp>
        <p:nvGrpSpPr>
          <p:cNvPr id="90" name="Monitor priority platform indicators (PPIs)">
            <a:extLst>
              <a:ext uri="{FF2B5EF4-FFF2-40B4-BE49-F238E27FC236}">
                <a16:creationId xmlns:a16="http://schemas.microsoft.com/office/drawing/2014/main" id="{BAE6F443-B0EE-4B26-9519-6AAF3B406346}"/>
              </a:ext>
            </a:extLst>
          </p:cNvPr>
          <p:cNvGrpSpPr/>
          <p:nvPr/>
        </p:nvGrpSpPr>
        <p:grpSpPr>
          <a:xfrm>
            <a:off x="881132" y="1544160"/>
            <a:ext cx="4111208" cy="713016"/>
            <a:chOff x="-1" y="-1"/>
            <a:chExt cx="10119895" cy="1755115"/>
          </a:xfrm>
        </p:grpSpPr>
        <p:sp>
          <p:nvSpPr>
            <p:cNvPr id="107" name="Rectangle">
              <a:extLst>
                <a:ext uri="{FF2B5EF4-FFF2-40B4-BE49-F238E27FC236}">
                  <a16:creationId xmlns:a16="http://schemas.microsoft.com/office/drawing/2014/main" id="{7C7D5FE2-9096-49C2-83C9-D86621A2D816}"/>
                </a:ext>
              </a:extLst>
            </p:cNvPr>
            <p:cNvSpPr/>
            <p:nvPr/>
          </p:nvSpPr>
          <p:spPr>
            <a:xfrm>
              <a:off x="-1" y="-1"/>
              <a:ext cx="10119895" cy="1755115"/>
            </a:xfrm>
            <a:prstGeom prst="rect">
              <a:avLst/>
            </a:prstGeom>
            <a:solidFill>
              <a:srgbClr val="00A89D"/>
            </a:solidFill>
            <a:ln w="12700" cap="flat">
              <a:noFill/>
              <a:miter lim="400000"/>
            </a:ln>
            <a:effectLst/>
          </p:spPr>
          <p:txBody>
            <a:bodyPr wrap="square" lIns="20638" tIns="20638" rIns="20638" bIns="20638" numCol="1" anchor="ctr">
              <a:noAutofit/>
            </a:bodyPr>
            <a:lstStyle/>
            <a:p>
              <a:pPr defTabSz="333788">
                <a:defRPr sz="3600">
                  <a:solidFill>
                    <a:srgbClr val="FFFFFF"/>
                  </a:solidFill>
                  <a:latin typeface="Helvetica Neue Medium"/>
                  <a:ea typeface="Helvetica Neue Medium"/>
                  <a:cs typeface="Helvetica Neue Medium"/>
                  <a:sym typeface="Helvetica Neue Medium"/>
                </a:defRPr>
              </a:pPr>
              <a:endParaRPr sz="1463">
                <a:latin typeface="Arial" panose="020B0604020202020204" pitchFamily="34" charset="0"/>
                <a:cs typeface="Arial" panose="020B0604020202020204" pitchFamily="34" charset="0"/>
              </a:endParaRPr>
            </a:p>
          </p:txBody>
        </p:sp>
        <p:sp>
          <p:nvSpPr>
            <p:cNvPr id="108" name="Monitor priority platform indicators (PPIs)">
              <a:extLst>
                <a:ext uri="{FF2B5EF4-FFF2-40B4-BE49-F238E27FC236}">
                  <a16:creationId xmlns:a16="http://schemas.microsoft.com/office/drawing/2014/main" id="{F007B62E-5F92-44BE-BD71-CA15173DD890}"/>
                </a:ext>
              </a:extLst>
            </p:cNvPr>
            <p:cNvSpPr txBox="1"/>
            <p:nvPr/>
          </p:nvSpPr>
          <p:spPr>
            <a:xfrm>
              <a:off x="455487" y="528346"/>
              <a:ext cx="9664405" cy="6984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021" tIns="29021" rIns="29021" bIns="29021" numCol="1" anchor="ctr">
              <a:spAutoFit/>
            </a:bodyPr>
            <a:lstStyle>
              <a:lvl1pPr defTabSz="821530">
                <a:defRPr sz="3600">
                  <a:solidFill>
                    <a:srgbClr val="FFFFFF"/>
                  </a:solidFill>
                  <a:latin typeface="Helvetica Neue Medium"/>
                  <a:ea typeface="Helvetica Neue Medium"/>
                  <a:cs typeface="Helvetica Neue Medium"/>
                  <a:sym typeface="Helvetica Neue Medium"/>
                </a:defRPr>
              </a:lvl1pPr>
            </a:lstStyle>
            <a:p>
              <a:r>
                <a:rPr sz="1400" b="1" dirty="0">
                  <a:latin typeface="Arial" panose="020B0604020202020204" pitchFamily="34" charset="0"/>
                  <a:cs typeface="Arial" panose="020B0604020202020204" pitchFamily="34" charset="0"/>
                </a:rPr>
                <a:t>Monitor priority platform indicators (PPIs)</a:t>
              </a:r>
            </a:p>
          </p:txBody>
        </p:sp>
      </p:grpSp>
      <p:grpSp>
        <p:nvGrpSpPr>
          <p:cNvPr id="91" name="Community qualitative monitoring">
            <a:extLst>
              <a:ext uri="{FF2B5EF4-FFF2-40B4-BE49-F238E27FC236}">
                <a16:creationId xmlns:a16="http://schemas.microsoft.com/office/drawing/2014/main" id="{CD9FE97E-EF14-47CA-B5D1-8851C4218DD3}"/>
              </a:ext>
            </a:extLst>
          </p:cNvPr>
          <p:cNvGrpSpPr/>
          <p:nvPr/>
        </p:nvGrpSpPr>
        <p:grpSpPr>
          <a:xfrm>
            <a:off x="881101" y="3905368"/>
            <a:ext cx="4111208" cy="713015"/>
            <a:chOff x="0" y="0"/>
            <a:chExt cx="10119894" cy="1755112"/>
          </a:xfrm>
        </p:grpSpPr>
        <p:sp>
          <p:nvSpPr>
            <p:cNvPr id="105" name="Rectangle">
              <a:extLst>
                <a:ext uri="{FF2B5EF4-FFF2-40B4-BE49-F238E27FC236}">
                  <a16:creationId xmlns:a16="http://schemas.microsoft.com/office/drawing/2014/main" id="{23A2D5CF-A13D-4F06-B5D0-811BA29B7495}"/>
                </a:ext>
              </a:extLst>
            </p:cNvPr>
            <p:cNvSpPr/>
            <p:nvPr/>
          </p:nvSpPr>
          <p:spPr>
            <a:xfrm>
              <a:off x="0" y="0"/>
              <a:ext cx="10119894" cy="1755112"/>
            </a:xfrm>
            <a:prstGeom prst="rect">
              <a:avLst/>
            </a:prstGeom>
            <a:solidFill>
              <a:srgbClr val="00A89D"/>
            </a:solidFill>
            <a:ln w="12700" cap="flat">
              <a:noFill/>
              <a:miter lim="400000"/>
            </a:ln>
            <a:effectLst/>
          </p:spPr>
          <p:txBody>
            <a:bodyPr wrap="square" lIns="20638" tIns="20638" rIns="20638" bIns="20638" numCol="1" anchor="ctr">
              <a:noAutofit/>
            </a:bodyPr>
            <a:lstStyle/>
            <a:p>
              <a:pPr defTabSz="333788">
                <a:defRPr sz="3600">
                  <a:solidFill>
                    <a:srgbClr val="FFFFFF"/>
                  </a:solidFill>
                  <a:latin typeface="Helvetica Neue Medium"/>
                  <a:ea typeface="Helvetica Neue Medium"/>
                  <a:cs typeface="Helvetica Neue Medium"/>
                  <a:sym typeface="Helvetica Neue Medium"/>
                </a:defRPr>
              </a:pPr>
              <a:endParaRPr sz="1463">
                <a:latin typeface="Arial" panose="020B0604020202020204" pitchFamily="34" charset="0"/>
                <a:cs typeface="Arial" panose="020B0604020202020204" pitchFamily="34" charset="0"/>
              </a:endParaRPr>
            </a:p>
          </p:txBody>
        </p:sp>
        <p:sp>
          <p:nvSpPr>
            <p:cNvPr id="106" name="Community qualitative monitoring">
              <a:extLst>
                <a:ext uri="{FF2B5EF4-FFF2-40B4-BE49-F238E27FC236}">
                  <a16:creationId xmlns:a16="http://schemas.microsoft.com/office/drawing/2014/main" id="{21088651-A8B9-4826-BA1A-9F19B25837B4}"/>
                </a:ext>
              </a:extLst>
            </p:cNvPr>
            <p:cNvSpPr txBox="1"/>
            <p:nvPr/>
          </p:nvSpPr>
          <p:spPr>
            <a:xfrm>
              <a:off x="455488" y="528344"/>
              <a:ext cx="9664404" cy="6984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021" tIns="29021" rIns="29021" bIns="29021" numCol="1" anchor="ctr">
              <a:spAutoFit/>
            </a:bodyPr>
            <a:lstStyle>
              <a:lvl1pPr defTabSz="821530">
                <a:defRPr sz="3600">
                  <a:solidFill>
                    <a:srgbClr val="FFFFFF"/>
                  </a:solidFill>
                  <a:latin typeface="Helvetica Neue Medium"/>
                  <a:ea typeface="Helvetica Neue Medium"/>
                  <a:cs typeface="Helvetica Neue Medium"/>
                  <a:sym typeface="Helvetica Neue Medium"/>
                </a:defRPr>
              </a:lvl1pPr>
            </a:lstStyle>
            <a:p>
              <a:r>
                <a:rPr sz="1400" b="1" dirty="0">
                  <a:latin typeface="Arial" panose="020B0604020202020204" pitchFamily="34" charset="0"/>
                  <a:cs typeface="Arial" panose="020B0604020202020204" pitchFamily="34" charset="0"/>
                </a:rPr>
                <a:t>Community qualitative monitoring</a:t>
              </a:r>
            </a:p>
          </p:txBody>
        </p:sp>
      </p:grpSp>
      <p:sp>
        <p:nvSpPr>
          <p:cNvPr id="92" name="Community feedback on availability, accessibility and acceptability of services, provider attitudes, structural barriers, etc…">
            <a:extLst>
              <a:ext uri="{FF2B5EF4-FFF2-40B4-BE49-F238E27FC236}">
                <a16:creationId xmlns:a16="http://schemas.microsoft.com/office/drawing/2014/main" id="{CB318CC9-D546-4D19-A453-C041E1634415}"/>
              </a:ext>
            </a:extLst>
          </p:cNvPr>
          <p:cNvSpPr txBox="1"/>
          <p:nvPr/>
        </p:nvSpPr>
        <p:spPr>
          <a:xfrm>
            <a:off x="879772" y="4647505"/>
            <a:ext cx="3988499" cy="13935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021" tIns="29021" rIns="29021" bIns="29021" numCol="1" anchor="ctr">
            <a:spAutoFit/>
          </a:bodyPr>
          <a:lstStyle/>
          <a:p>
            <a:pPr marL="228600" lvl="1" indent="-228600" defTabSz="261225">
              <a:lnSpc>
                <a:spcPct val="120000"/>
              </a:lnSpc>
              <a:spcBef>
                <a:spcPts val="203"/>
              </a:spcBef>
              <a:buSzPct val="100000"/>
              <a:buFont typeface="+mj-lt"/>
              <a:buAutoNum type="arabicPeriod"/>
              <a:defRPr sz="2800">
                <a:solidFill>
                  <a:srgbClr val="000000"/>
                </a:solidFill>
              </a:defRPr>
            </a:pPr>
            <a:r>
              <a:rPr sz="1200" dirty="0">
                <a:solidFill>
                  <a:schemeClr val="tx2"/>
                </a:solidFill>
                <a:latin typeface="Arial" panose="020B0604020202020204" pitchFamily="34" charset="0"/>
                <a:cs typeface="Arial" panose="020B0604020202020204" pitchFamily="34" charset="0"/>
              </a:rPr>
              <a:t>Community feedback on availability, accessibility and acceptability of services, provider attitudes, structural barriers, etc</a:t>
            </a:r>
            <a:r>
              <a:rPr lang="en-US" sz="1200" dirty="0">
                <a:solidFill>
                  <a:schemeClr val="tx2"/>
                </a:solidFill>
                <a:latin typeface="Arial" panose="020B0604020202020204" pitchFamily="34" charset="0"/>
                <a:cs typeface="Arial" panose="020B0604020202020204" pitchFamily="34" charset="0"/>
              </a:rPr>
              <a:t>.</a:t>
            </a:r>
            <a:endParaRPr sz="1200" dirty="0">
              <a:solidFill>
                <a:schemeClr val="tx2"/>
              </a:solidFill>
              <a:latin typeface="Arial" panose="020B0604020202020204" pitchFamily="34" charset="0"/>
              <a:cs typeface="Arial" panose="020B0604020202020204" pitchFamily="34" charset="0"/>
            </a:endParaRPr>
          </a:p>
          <a:p>
            <a:pPr marL="228600" lvl="1" indent="-228600" defTabSz="261225">
              <a:lnSpc>
                <a:spcPct val="120000"/>
              </a:lnSpc>
              <a:spcBef>
                <a:spcPts val="203"/>
              </a:spcBef>
              <a:buSzPct val="100000"/>
              <a:buFont typeface="+mj-lt"/>
              <a:buAutoNum type="arabicPeriod"/>
              <a:defRPr sz="2800">
                <a:solidFill>
                  <a:srgbClr val="000000"/>
                </a:solidFill>
              </a:defRPr>
            </a:pPr>
            <a:r>
              <a:rPr sz="1200" dirty="0">
                <a:solidFill>
                  <a:schemeClr val="tx2"/>
                </a:solidFill>
                <a:latin typeface="Arial" panose="020B0604020202020204" pitchFamily="34" charset="0"/>
                <a:cs typeface="Arial" panose="020B0604020202020204" pitchFamily="34" charset="0"/>
              </a:rPr>
              <a:t>Methods include peer-mediated feedback, community feedback meetings, community-guided qualitative research</a:t>
            </a:r>
          </a:p>
        </p:txBody>
      </p:sp>
      <p:grpSp>
        <p:nvGrpSpPr>
          <p:cNvPr id="93" name="Monitor outcomes and impact">
            <a:extLst>
              <a:ext uri="{FF2B5EF4-FFF2-40B4-BE49-F238E27FC236}">
                <a16:creationId xmlns:a16="http://schemas.microsoft.com/office/drawing/2014/main" id="{8658865A-ACD0-4D17-999D-95C683033AE7}"/>
              </a:ext>
            </a:extLst>
          </p:cNvPr>
          <p:cNvGrpSpPr/>
          <p:nvPr/>
        </p:nvGrpSpPr>
        <p:grpSpPr>
          <a:xfrm>
            <a:off x="4883979" y="5243809"/>
            <a:ext cx="4111208" cy="713016"/>
            <a:chOff x="0" y="-1"/>
            <a:chExt cx="10119894" cy="1755115"/>
          </a:xfrm>
        </p:grpSpPr>
        <p:sp>
          <p:nvSpPr>
            <p:cNvPr id="103" name="Rectangle">
              <a:extLst>
                <a:ext uri="{FF2B5EF4-FFF2-40B4-BE49-F238E27FC236}">
                  <a16:creationId xmlns:a16="http://schemas.microsoft.com/office/drawing/2014/main" id="{440FD746-109B-4089-8E2E-ABBC538D3A0D}"/>
                </a:ext>
              </a:extLst>
            </p:cNvPr>
            <p:cNvSpPr/>
            <p:nvPr/>
          </p:nvSpPr>
          <p:spPr>
            <a:xfrm>
              <a:off x="0" y="-1"/>
              <a:ext cx="10119894" cy="1755115"/>
            </a:xfrm>
            <a:prstGeom prst="rect">
              <a:avLst/>
            </a:prstGeom>
            <a:solidFill>
              <a:srgbClr val="00A89D"/>
            </a:solidFill>
            <a:ln w="12700" cap="flat">
              <a:noFill/>
              <a:miter lim="400000"/>
            </a:ln>
            <a:effectLst/>
          </p:spPr>
          <p:txBody>
            <a:bodyPr wrap="square" lIns="20638" tIns="20638" rIns="20638" bIns="20638" numCol="1" anchor="ctr">
              <a:noAutofit/>
            </a:bodyPr>
            <a:lstStyle/>
            <a:p>
              <a:pPr defTabSz="333788">
                <a:defRPr sz="3600">
                  <a:solidFill>
                    <a:srgbClr val="FFFFFF"/>
                  </a:solidFill>
                  <a:latin typeface="Helvetica Neue Medium"/>
                  <a:ea typeface="Helvetica Neue Medium"/>
                  <a:cs typeface="Helvetica Neue Medium"/>
                  <a:sym typeface="Helvetica Neue Medium"/>
                </a:defRPr>
              </a:pPr>
              <a:endParaRPr sz="1463">
                <a:latin typeface="Arial" panose="020B0604020202020204" pitchFamily="34" charset="0"/>
                <a:cs typeface="Arial" panose="020B0604020202020204" pitchFamily="34" charset="0"/>
              </a:endParaRPr>
            </a:p>
          </p:txBody>
        </p:sp>
        <p:sp>
          <p:nvSpPr>
            <p:cNvPr id="104" name="Monitor outcomes and impact">
              <a:extLst>
                <a:ext uri="{FF2B5EF4-FFF2-40B4-BE49-F238E27FC236}">
                  <a16:creationId xmlns:a16="http://schemas.microsoft.com/office/drawing/2014/main" id="{EE9873DC-76FF-4094-9EEE-85E10364017D}"/>
                </a:ext>
              </a:extLst>
            </p:cNvPr>
            <p:cNvSpPr txBox="1"/>
            <p:nvPr/>
          </p:nvSpPr>
          <p:spPr>
            <a:xfrm>
              <a:off x="455488" y="528346"/>
              <a:ext cx="9664404" cy="6984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021" tIns="29021" rIns="29021" bIns="29021" numCol="1" anchor="ctr">
              <a:spAutoFit/>
            </a:bodyPr>
            <a:lstStyle>
              <a:lvl1pPr defTabSz="821530">
                <a:defRPr sz="3600">
                  <a:solidFill>
                    <a:srgbClr val="FFFFFF"/>
                  </a:solidFill>
                  <a:latin typeface="Helvetica Neue Medium"/>
                  <a:ea typeface="Helvetica Neue Medium"/>
                  <a:cs typeface="Helvetica Neue Medium"/>
                  <a:sym typeface="Helvetica Neue Medium"/>
                </a:defRPr>
              </a:lvl1pPr>
            </a:lstStyle>
            <a:p>
              <a:r>
                <a:rPr sz="1400" b="1">
                  <a:latin typeface="Arial" panose="020B0604020202020204" pitchFamily="34" charset="0"/>
                  <a:cs typeface="Arial" panose="020B0604020202020204" pitchFamily="34" charset="0"/>
                </a:rPr>
                <a:t>Monitor outcomes and impact</a:t>
              </a:r>
            </a:p>
          </p:txBody>
        </p:sp>
      </p:grpSp>
      <p:sp>
        <p:nvSpPr>
          <p:cNvPr id="94" name="Use of condoms, lubricants, needles, syringes, etc\…">
            <a:extLst>
              <a:ext uri="{FF2B5EF4-FFF2-40B4-BE49-F238E27FC236}">
                <a16:creationId xmlns:a16="http://schemas.microsoft.com/office/drawing/2014/main" id="{8B0A9737-3ADD-49C5-8655-7D9632ECAE6C}"/>
              </a:ext>
            </a:extLst>
          </p:cNvPr>
          <p:cNvSpPr txBox="1"/>
          <p:nvPr/>
        </p:nvSpPr>
        <p:spPr>
          <a:xfrm>
            <a:off x="4881912" y="6006990"/>
            <a:ext cx="3829089" cy="7543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021" tIns="29021" rIns="29021" bIns="29021" numCol="1" anchor="ctr">
            <a:spAutoFit/>
          </a:bodyPr>
          <a:lstStyle/>
          <a:p>
            <a:pPr marL="228600" lvl="1" indent="-228600" defTabSz="261225">
              <a:lnSpc>
                <a:spcPct val="120000"/>
              </a:lnSpc>
              <a:spcBef>
                <a:spcPts val="203"/>
              </a:spcBef>
              <a:buSzPct val="100000"/>
              <a:buFont typeface="+mj-lt"/>
              <a:buAutoNum type="arabicPeriod"/>
              <a:defRPr sz="2800">
                <a:solidFill>
                  <a:srgbClr val="000000"/>
                </a:solidFill>
              </a:defRPr>
            </a:pPr>
            <a:r>
              <a:rPr sz="1200" dirty="0">
                <a:solidFill>
                  <a:schemeClr val="tx2"/>
                </a:solidFill>
                <a:latin typeface="Arial" panose="020B0604020202020204" pitchFamily="34" charset="0"/>
                <a:cs typeface="Arial" panose="020B0604020202020204" pitchFamily="34" charset="0"/>
              </a:rPr>
              <a:t>Use of condoms, lubricants, needles, syringes, etc</a:t>
            </a:r>
            <a:r>
              <a:rPr lang="en-US" sz="1200" dirty="0">
                <a:solidFill>
                  <a:schemeClr val="tx2"/>
                </a:solidFill>
                <a:latin typeface="Arial" panose="020B0604020202020204" pitchFamily="34" charset="0"/>
                <a:cs typeface="Arial" panose="020B0604020202020204" pitchFamily="34" charset="0"/>
              </a:rPr>
              <a:t>.</a:t>
            </a:r>
            <a:endParaRPr sz="1200" dirty="0">
              <a:solidFill>
                <a:schemeClr val="tx2"/>
              </a:solidFill>
              <a:latin typeface="Arial" panose="020B0604020202020204" pitchFamily="34" charset="0"/>
              <a:cs typeface="Arial" panose="020B0604020202020204" pitchFamily="34" charset="0"/>
            </a:endParaRPr>
          </a:p>
          <a:p>
            <a:pPr marL="228600" lvl="1" indent="-228600" defTabSz="261225">
              <a:lnSpc>
                <a:spcPct val="120000"/>
              </a:lnSpc>
              <a:spcBef>
                <a:spcPts val="203"/>
              </a:spcBef>
              <a:buSzPct val="100000"/>
              <a:buFont typeface="+mj-lt"/>
              <a:buAutoNum type="arabicPeriod"/>
              <a:defRPr sz="2800">
                <a:solidFill>
                  <a:srgbClr val="000000"/>
                </a:solidFill>
              </a:defRPr>
            </a:pPr>
            <a:r>
              <a:rPr sz="1200" dirty="0">
                <a:solidFill>
                  <a:schemeClr val="tx2"/>
                </a:solidFill>
                <a:latin typeface="Arial" panose="020B0604020202020204" pitchFamily="34" charset="0"/>
                <a:cs typeface="Arial" panose="020B0604020202020204" pitchFamily="34" charset="0"/>
              </a:rPr>
              <a:t>New STI infections, new HIV infections </a:t>
            </a:r>
          </a:p>
          <a:p>
            <a:pPr marL="228600" lvl="1" indent="-228600" defTabSz="261225">
              <a:lnSpc>
                <a:spcPct val="120000"/>
              </a:lnSpc>
              <a:spcBef>
                <a:spcPts val="203"/>
              </a:spcBef>
              <a:buSzPct val="100000"/>
              <a:buFont typeface="+mj-lt"/>
              <a:buAutoNum type="arabicPeriod"/>
              <a:defRPr sz="2800">
                <a:solidFill>
                  <a:srgbClr val="000000"/>
                </a:solidFill>
              </a:defRPr>
            </a:pPr>
            <a:r>
              <a:rPr sz="1200" dirty="0">
                <a:solidFill>
                  <a:schemeClr val="tx2"/>
                </a:solidFill>
                <a:latin typeface="Arial" panose="020B0604020202020204" pitchFamily="34" charset="0"/>
                <a:cs typeface="Arial" panose="020B0604020202020204" pitchFamily="34" charset="0"/>
              </a:rPr>
              <a:t>ART linkage, adherence, retention, suppressed VL</a:t>
            </a:r>
          </a:p>
        </p:txBody>
      </p:sp>
      <p:grpSp>
        <p:nvGrpSpPr>
          <p:cNvPr id="95" name="Specific service indicators">
            <a:extLst>
              <a:ext uri="{FF2B5EF4-FFF2-40B4-BE49-F238E27FC236}">
                <a16:creationId xmlns:a16="http://schemas.microsoft.com/office/drawing/2014/main" id="{CC17BEE9-F0E2-4403-9E58-95CBBB63099B}"/>
              </a:ext>
            </a:extLst>
          </p:cNvPr>
          <p:cNvGrpSpPr/>
          <p:nvPr/>
        </p:nvGrpSpPr>
        <p:grpSpPr>
          <a:xfrm>
            <a:off x="5206650" y="2589464"/>
            <a:ext cx="4111208" cy="713015"/>
            <a:chOff x="0" y="0"/>
            <a:chExt cx="10119894" cy="1755112"/>
          </a:xfrm>
        </p:grpSpPr>
        <p:sp>
          <p:nvSpPr>
            <p:cNvPr id="101" name="Rectangle">
              <a:extLst>
                <a:ext uri="{FF2B5EF4-FFF2-40B4-BE49-F238E27FC236}">
                  <a16:creationId xmlns:a16="http://schemas.microsoft.com/office/drawing/2014/main" id="{9209A6D3-AB55-4766-BDC3-E0BF296C1F3E}"/>
                </a:ext>
              </a:extLst>
            </p:cNvPr>
            <p:cNvSpPr/>
            <p:nvPr/>
          </p:nvSpPr>
          <p:spPr>
            <a:xfrm>
              <a:off x="0" y="0"/>
              <a:ext cx="10119894" cy="1755112"/>
            </a:xfrm>
            <a:prstGeom prst="rect">
              <a:avLst/>
            </a:prstGeom>
            <a:solidFill>
              <a:srgbClr val="00A89D"/>
            </a:solidFill>
            <a:ln w="12700" cap="flat">
              <a:noFill/>
              <a:miter lim="400000"/>
            </a:ln>
            <a:effectLst/>
          </p:spPr>
          <p:txBody>
            <a:bodyPr wrap="square" lIns="20638" tIns="20638" rIns="20638" bIns="20638" numCol="1" anchor="ctr">
              <a:noAutofit/>
            </a:bodyPr>
            <a:lstStyle/>
            <a:p>
              <a:pPr defTabSz="333788">
                <a:defRPr sz="3600">
                  <a:solidFill>
                    <a:srgbClr val="FFFFFF"/>
                  </a:solidFill>
                  <a:latin typeface="Helvetica Neue Medium"/>
                  <a:ea typeface="Helvetica Neue Medium"/>
                  <a:cs typeface="Helvetica Neue Medium"/>
                  <a:sym typeface="Helvetica Neue Medium"/>
                </a:defRPr>
              </a:pPr>
              <a:endParaRPr sz="1463">
                <a:latin typeface="Arial" panose="020B0604020202020204" pitchFamily="34" charset="0"/>
                <a:cs typeface="Arial" panose="020B0604020202020204" pitchFamily="34" charset="0"/>
              </a:endParaRPr>
            </a:p>
          </p:txBody>
        </p:sp>
        <p:sp>
          <p:nvSpPr>
            <p:cNvPr id="102" name="Specific service indicators">
              <a:extLst>
                <a:ext uri="{FF2B5EF4-FFF2-40B4-BE49-F238E27FC236}">
                  <a16:creationId xmlns:a16="http://schemas.microsoft.com/office/drawing/2014/main" id="{A6569CC0-7E96-40E6-A0BA-9A536CD2F49C}"/>
                </a:ext>
              </a:extLst>
            </p:cNvPr>
            <p:cNvSpPr txBox="1"/>
            <p:nvPr/>
          </p:nvSpPr>
          <p:spPr>
            <a:xfrm>
              <a:off x="455488" y="528344"/>
              <a:ext cx="9664404" cy="6984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021" tIns="29021" rIns="29021" bIns="29021" numCol="1" anchor="ctr">
              <a:spAutoFit/>
            </a:bodyPr>
            <a:lstStyle>
              <a:lvl1pPr defTabSz="821530">
                <a:defRPr sz="3600">
                  <a:solidFill>
                    <a:srgbClr val="FFFFFF"/>
                  </a:solidFill>
                  <a:latin typeface="Helvetica Neue Medium"/>
                  <a:ea typeface="Helvetica Neue Medium"/>
                  <a:cs typeface="Helvetica Neue Medium"/>
                  <a:sym typeface="Helvetica Neue Medium"/>
                </a:defRPr>
              </a:lvl1pPr>
            </a:lstStyle>
            <a:p>
              <a:r>
                <a:rPr sz="1400" b="1">
                  <a:latin typeface="Arial" panose="020B0604020202020204" pitchFamily="34" charset="0"/>
                  <a:cs typeface="Arial" panose="020B0604020202020204" pitchFamily="34" charset="0"/>
                </a:rPr>
                <a:t>Specific service indicators</a:t>
              </a:r>
            </a:p>
          </p:txBody>
        </p:sp>
      </p:grpSp>
      <p:sp>
        <p:nvSpPr>
          <p:cNvPr id="96" name="Prevention commodities, promotion/distribution…">
            <a:extLst>
              <a:ext uri="{FF2B5EF4-FFF2-40B4-BE49-F238E27FC236}">
                <a16:creationId xmlns:a16="http://schemas.microsoft.com/office/drawing/2014/main" id="{6039A6D2-4C06-460B-A0A0-DEFC42010D47}"/>
              </a:ext>
            </a:extLst>
          </p:cNvPr>
          <p:cNvSpPr txBox="1"/>
          <p:nvPr/>
        </p:nvSpPr>
        <p:spPr>
          <a:xfrm>
            <a:off x="5329405" y="3352989"/>
            <a:ext cx="3788745" cy="12488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9021" tIns="29021" rIns="29021" bIns="29021" numCol="1" anchor="ctr">
            <a:spAutoFit/>
          </a:bodyPr>
          <a:lstStyle/>
          <a:p>
            <a:pPr marL="228600" lvl="1" indent="-228600" defTabSz="261225">
              <a:lnSpc>
                <a:spcPct val="120000"/>
              </a:lnSpc>
              <a:spcBef>
                <a:spcPts val="203"/>
              </a:spcBef>
              <a:buSzPct val="100000"/>
              <a:buFont typeface="+mj-lt"/>
              <a:buAutoNum type="arabicPeriod"/>
              <a:defRPr sz="2800">
                <a:solidFill>
                  <a:srgbClr val="000000"/>
                </a:solidFill>
              </a:defRPr>
            </a:pPr>
            <a:r>
              <a:rPr sz="1200" dirty="0">
                <a:solidFill>
                  <a:schemeClr val="tx2"/>
                </a:solidFill>
                <a:latin typeface="Arial" panose="020B0604020202020204" pitchFamily="34" charset="0"/>
                <a:cs typeface="Arial" panose="020B0604020202020204" pitchFamily="34" charset="0"/>
              </a:rPr>
              <a:t>Prevention commodities, promotion/distribution</a:t>
            </a:r>
          </a:p>
          <a:p>
            <a:pPr marL="228600" lvl="1" indent="-228600" defTabSz="261225">
              <a:lnSpc>
                <a:spcPct val="120000"/>
              </a:lnSpc>
              <a:spcBef>
                <a:spcPts val="203"/>
              </a:spcBef>
              <a:buSzPct val="100000"/>
              <a:buFont typeface="+mj-lt"/>
              <a:buAutoNum type="arabicPeriod"/>
              <a:defRPr sz="2800">
                <a:solidFill>
                  <a:srgbClr val="000000"/>
                </a:solidFill>
              </a:defRPr>
            </a:pPr>
            <a:r>
              <a:rPr sz="1200" dirty="0">
                <a:solidFill>
                  <a:schemeClr val="tx2"/>
                </a:solidFill>
                <a:latin typeface="Arial" panose="020B0604020202020204" pitchFamily="34" charset="0"/>
                <a:cs typeface="Arial" panose="020B0604020202020204" pitchFamily="34" charset="0"/>
              </a:rPr>
              <a:t>STI screening/treatment uptake, quarterly checkup</a:t>
            </a:r>
          </a:p>
          <a:p>
            <a:pPr marL="228600" lvl="1" indent="-228600" defTabSz="261225">
              <a:lnSpc>
                <a:spcPct val="120000"/>
              </a:lnSpc>
              <a:spcBef>
                <a:spcPts val="203"/>
              </a:spcBef>
              <a:buSzPct val="100000"/>
              <a:buFont typeface="+mj-lt"/>
              <a:buAutoNum type="arabicPeriod"/>
              <a:defRPr sz="2800">
                <a:solidFill>
                  <a:srgbClr val="000000"/>
                </a:solidFill>
              </a:defRPr>
            </a:pPr>
            <a:r>
              <a:rPr sz="1200" dirty="0">
                <a:solidFill>
                  <a:schemeClr val="tx2"/>
                </a:solidFill>
                <a:latin typeface="Arial" panose="020B0604020202020204" pitchFamily="34" charset="0"/>
                <a:cs typeface="Arial" panose="020B0604020202020204" pitchFamily="34" charset="0"/>
              </a:rPr>
              <a:t>HIV testing uptake, retesting q 3-6 </a:t>
            </a:r>
            <a:r>
              <a:rPr sz="1200" dirty="0" err="1">
                <a:solidFill>
                  <a:schemeClr val="tx2"/>
                </a:solidFill>
                <a:latin typeface="Arial" panose="020B0604020202020204" pitchFamily="34" charset="0"/>
                <a:cs typeface="Arial" panose="020B0604020202020204" pitchFamily="34" charset="0"/>
              </a:rPr>
              <a:t>mos</a:t>
            </a:r>
            <a:endParaRPr sz="1200" dirty="0">
              <a:solidFill>
                <a:schemeClr val="tx2"/>
              </a:solidFill>
              <a:latin typeface="Arial" panose="020B0604020202020204" pitchFamily="34" charset="0"/>
              <a:cs typeface="Arial" panose="020B0604020202020204" pitchFamily="34" charset="0"/>
            </a:endParaRPr>
          </a:p>
          <a:p>
            <a:pPr marL="228600" lvl="1" indent="-228600" defTabSz="261225">
              <a:lnSpc>
                <a:spcPct val="120000"/>
              </a:lnSpc>
              <a:spcBef>
                <a:spcPts val="203"/>
              </a:spcBef>
              <a:buSzPct val="100000"/>
              <a:buFont typeface="+mj-lt"/>
              <a:buAutoNum type="arabicPeriod"/>
              <a:defRPr sz="2800">
                <a:solidFill>
                  <a:srgbClr val="000000"/>
                </a:solidFill>
              </a:defRPr>
            </a:pPr>
            <a:r>
              <a:rPr sz="1200" dirty="0" err="1">
                <a:solidFill>
                  <a:schemeClr val="tx2"/>
                </a:solidFill>
                <a:latin typeface="Arial" panose="020B0604020202020204" pitchFamily="34" charset="0"/>
                <a:cs typeface="Arial" panose="020B0604020202020204" pitchFamily="34" charset="0"/>
              </a:rPr>
              <a:t>PrEP</a:t>
            </a:r>
            <a:r>
              <a:rPr sz="1200" dirty="0">
                <a:solidFill>
                  <a:schemeClr val="tx2"/>
                </a:solidFill>
                <a:latin typeface="Arial" panose="020B0604020202020204" pitchFamily="34" charset="0"/>
                <a:cs typeface="Arial" panose="020B0604020202020204" pitchFamily="34" charset="0"/>
              </a:rPr>
              <a:t> uptake, quarterly checkups, retention</a:t>
            </a:r>
          </a:p>
          <a:p>
            <a:pPr marL="228600" lvl="1" indent="-228600" defTabSz="261225">
              <a:lnSpc>
                <a:spcPct val="120000"/>
              </a:lnSpc>
              <a:spcBef>
                <a:spcPts val="203"/>
              </a:spcBef>
              <a:buSzPct val="100000"/>
              <a:buFont typeface="+mj-lt"/>
              <a:buAutoNum type="arabicPeriod"/>
              <a:defRPr sz="2800">
                <a:solidFill>
                  <a:srgbClr val="000000"/>
                </a:solidFill>
              </a:defRPr>
            </a:pPr>
            <a:r>
              <a:rPr sz="1200" dirty="0">
                <a:solidFill>
                  <a:schemeClr val="tx2"/>
                </a:solidFill>
                <a:latin typeface="Arial" panose="020B0604020202020204" pitchFamily="34" charset="0"/>
                <a:cs typeface="Arial" panose="020B0604020202020204" pitchFamily="34" charset="0"/>
              </a:rPr>
              <a:t>ART linkage, quarterly checkups, retention</a:t>
            </a:r>
          </a:p>
        </p:txBody>
      </p:sp>
    </p:spTree>
    <p:extLst>
      <p:ext uri="{BB962C8B-B14F-4D97-AF65-F5344CB8AC3E}">
        <p14:creationId xmlns:p14="http://schemas.microsoft.com/office/powerpoint/2010/main" val="2532855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Z8ttuk4zDa489RoNt3IVIg"/>
</p:tagLst>
</file>

<file path=ppt/theme/theme1.xml><?xml version="1.0" encoding="utf-8"?>
<a:theme xmlns:a="http://schemas.openxmlformats.org/drawingml/2006/main" name="Office Theme">
  <a:themeElements>
    <a:clrScheme name="GENESIS HIV Learning Network">
      <a:dk1>
        <a:srgbClr val="585958"/>
      </a:dk1>
      <a:lt1>
        <a:srgbClr val="FFFFFF"/>
      </a:lt1>
      <a:dk2>
        <a:srgbClr val="585958"/>
      </a:dk2>
      <a:lt2>
        <a:srgbClr val="B3AEA7"/>
      </a:lt2>
      <a:accent1>
        <a:srgbClr val="83C7BE"/>
      </a:accent1>
      <a:accent2>
        <a:srgbClr val="E5825E"/>
      </a:accent2>
      <a:accent3>
        <a:srgbClr val="CDC98C"/>
      </a:accent3>
      <a:accent4>
        <a:srgbClr val="4FA699"/>
      </a:accent4>
      <a:accent5>
        <a:srgbClr val="7BCAF2"/>
      </a:accent5>
      <a:accent6>
        <a:srgbClr val="DF7076"/>
      </a:accent6>
      <a:hlink>
        <a:srgbClr val="F2C1B5"/>
      </a:hlink>
      <a:folHlink>
        <a:srgbClr val="BFDFD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cap="rnd">
          <a:solidFill>
            <a:schemeClr val="accent6"/>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829</TotalTime>
  <Words>1104</Words>
  <Application>Microsoft Office PowerPoint</Application>
  <PresentationFormat>A4 Paper (210x297 mm)</PresentationFormat>
  <Paragraphs>110</Paragraphs>
  <Slides>11</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Wingdings</vt:lpstr>
      <vt:lpstr>Office Theme</vt:lpstr>
      <vt:lpstr>think-cell Slide</vt:lpstr>
      <vt:lpstr>Building a strong foundation for a scaled and effective HIV response with key populations </vt:lpstr>
      <vt:lpstr>What is it?</vt:lpstr>
      <vt:lpstr>KEY POPULATION PROGRAMME Implementation Tools EXIST </vt:lpstr>
      <vt:lpstr>Planning and budgeting considerations for KP trusted access platforms </vt:lpstr>
      <vt:lpstr>Trusted Access Platform as a foundation for multiple interventions</vt:lpstr>
      <vt:lpstr>Part 1: Intervention design for impact</vt:lpstr>
      <vt:lpstr>Part 1: Intervention design for impact</vt:lpstr>
      <vt:lpstr>Part 2: Management for scale &amp; coverage</vt:lpstr>
      <vt:lpstr>Part 2: Management for scale &amp; coverage</vt:lpstr>
      <vt:lpstr>Part 2: Management for scale &amp; coverage</vt:lpstr>
      <vt:lpstr>Part 2: Management for scale &amp; coverage</vt:lpstr>
    </vt:vector>
  </TitlesOfParts>
  <Manager>rbs_design@me.com</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Prevention Learning Network</dc:title>
  <dc:subject/>
  <dc:creator>Reneé Bollen-Smith</dc:creator>
  <cp:keywords/>
  <dc:description/>
  <cp:lastModifiedBy>BYARUHANGA, Buyinza Gloria</cp:lastModifiedBy>
  <cp:revision>207</cp:revision>
  <dcterms:created xsi:type="dcterms:W3CDTF">2020-01-24T08:42:09Z</dcterms:created>
  <dcterms:modified xsi:type="dcterms:W3CDTF">2024-07-16T15:25:34Z</dcterms:modified>
  <cp:category/>
</cp:coreProperties>
</file>