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6858000" cy="9144000"/>
  <p:embeddedFontLst>
    <p:embeddedFont>
      <p:font typeface="Play"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jJSwI9f7Q2NUbsCShQbA7mzGy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84F8A6-6E1E-41C4-9805-189C1FEDBDB9}">
  <a:tblStyle styleId="{9984F8A6-6E1E-41C4-9805-189C1FEDBD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57" autoAdjust="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526e03af4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2e526e03af4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During the implementation period, the above-mentioned Key Population implementers reached a total of 119,753 KPs comprising 69,241 Female Sex Workers and 50,512 Men who have Sex with Men. In the same period, a total of 106,075 KPs were tested comprising 63,454 FSW and 42,621 MSM. 2,625 KPs made up of 1,218 FSW and 1,407 MSM tested positive. A total of 2,529 KPs constituting 96.3% out of those who tested positive were newly initiated on Treatment comprising of 1,175 FSW and 1,354 MSM. The coverage rate for the period recorded 115% FSW and 106% for MSM. A test rate of 80% and 72% was recorded for FSW and MSM respectively. The period recorded a Yield of 2% for FSW and 3% for MSM.</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56d248b3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e56d248b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56d248b3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2e56d248b3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a:latin typeface="Times New Roman"/>
                <a:ea typeface="Times New Roman"/>
                <a:cs typeface="Times New Roman"/>
                <a:sym typeface="Times New Roman"/>
              </a:rPr>
              <a:t>Key Population implementers reached a total of 119,753 KPs comprising 69,241 Female Sex Workers and 50,512 Men who have Sex with Men. </a:t>
            </a:r>
            <a:endParaRPr/>
          </a:p>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In addition, 7,487 KPs (4351 FSW, 3127 MSM, and 9 TG) were offered PrEP with 7,477 (4,359 FSW, 3123 MSM, and 5 TG) newly initiated on PrEP. Moreover, 1,492 KPs (1029 FSW and 463 MSM) returned for a refill of PrEP during the same period.</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56d248b35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2e56d248b3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e56d248b35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2e56d248b3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e56d248b35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2e56d248b35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e56d248b35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e56d248b3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During the implementation period, the above-mentioned Key Population implementers reached a total of 119,753 KPs comprising 69,241 Female Sex Workers and 50,512 Men who have Sex with Men. In the same period, a total of 106,075 KPs were tested comprising 63,454 FSW and 42,621 MSM. 2,625 KPs made up of 1,218 FSW and 1,407 MSM tested positive. A total of 2,529 KPs constituting 96.3% out of those who tested positive were newly initiated on Treatment comprising of 1,175 FSW and 1,354 MSM. The coverage rate for the period recorded 115% FSW and 106% for MSM. A test rate of 80% and 72% was recorded for FSW and MSM respectively. The period recorded a Yield of 2% for FSW and 3% for MSM.</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98" name="Google Shape;2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1" u="none" strike="noStrike">
                <a:solidFill>
                  <a:srgbClr val="1A1A1A"/>
                </a:solidFill>
                <a:latin typeface="Avenir"/>
                <a:ea typeface="Avenir"/>
                <a:cs typeface="Avenir"/>
                <a:sym typeface="Avenir"/>
              </a:rPr>
              <a:t>The focus of the current guidance is on programme coverage and performance with the endpoint as correct/consistent use of the prevention methods NOT not HIV incidence </a:t>
            </a:r>
            <a:endParaRPr/>
          </a:p>
          <a:p>
            <a:pPr marL="0" lvl="0" indent="0" algn="l" rtl="0">
              <a:lnSpc>
                <a:spcPct val="100000"/>
              </a:lnSpc>
              <a:spcBef>
                <a:spcPts val="0"/>
              </a:spcBef>
              <a:spcAft>
                <a:spcPts val="0"/>
              </a:spcAft>
              <a:buSzPts val="1400"/>
              <a:buNone/>
            </a:pPr>
            <a:r>
              <a:rPr lang="en-US" sz="1200" b="0" i="1" u="none" strike="noStrike">
                <a:solidFill>
                  <a:srgbClr val="1A1A1A"/>
                </a:solidFill>
                <a:latin typeface="Avenir"/>
                <a:ea typeface="Avenir"/>
                <a:cs typeface="Avenir"/>
                <a:sym typeface="Avenir"/>
              </a:rPr>
              <a:t>Correct/consistent use of the method should ultimately lead to a lowering of the number of new infections because of infections averted </a:t>
            </a:r>
            <a:endParaRPr/>
          </a:p>
          <a:p>
            <a:pPr marL="457200" marR="0" lvl="0" indent="-228600" algn="l" rtl="0">
              <a:lnSpc>
                <a:spcPct val="100000"/>
              </a:lnSpc>
              <a:spcBef>
                <a:spcPts val="0"/>
              </a:spcBef>
              <a:spcAft>
                <a:spcPts val="0"/>
              </a:spcAft>
              <a:buSzPts val="1400"/>
              <a:buNone/>
            </a:pPr>
            <a:endParaRPr/>
          </a:p>
        </p:txBody>
      </p:sp>
      <p:sp>
        <p:nvSpPr>
          <p:cNvPr id="128" name="Google Shape;12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e526e03af4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2e526e03af4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e56d248b35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g2e56d248b3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e526e03af4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e526e03af4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2e526e03af4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5" name="Google Shape;13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6" name="Google Shape;15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8" name="Google Shape;4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Play"/>
              <a:buNone/>
            </a:pPr>
            <a:r>
              <a:rPr lang="en-US"/>
              <a:t>Synthesis of HIV Prevention Data &amp; Cascades for Ghana</a:t>
            </a:r>
            <a:endParaRPr/>
          </a:p>
        </p:txBody>
      </p:sp>
      <p:sp>
        <p:nvSpPr>
          <p:cNvPr id="89" name="Google Shape;89;p1"/>
          <p:cNvSpPr txBox="1">
            <a:spLocks noGrp="1"/>
          </p:cNvSpPr>
          <p:nvPr>
            <p:ph type="subTitle" idx="1"/>
          </p:nvPr>
        </p:nvSpPr>
        <p:spPr>
          <a:xfrm>
            <a:off x="1524000" y="3602047"/>
            <a:ext cx="9144000" cy="12153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8108"/>
              <a:buNone/>
            </a:pPr>
            <a:r>
              <a:rPr lang="en-US" b="1">
                <a:latin typeface="Play"/>
                <a:ea typeface="Play"/>
                <a:cs typeface="Play"/>
                <a:sym typeface="Play"/>
              </a:rPr>
              <a:t>Dr Nii Nortey Hanson-Nortey </a:t>
            </a:r>
            <a:endParaRPr b="1">
              <a:latin typeface="Play"/>
              <a:ea typeface="Play"/>
              <a:cs typeface="Play"/>
              <a:sym typeface="Play"/>
            </a:endParaRPr>
          </a:p>
          <a:p>
            <a:pPr marL="0" lvl="0" indent="0" algn="ctr" rtl="0">
              <a:lnSpc>
                <a:spcPct val="90000"/>
              </a:lnSpc>
              <a:spcBef>
                <a:spcPts val="1000"/>
              </a:spcBef>
              <a:spcAft>
                <a:spcPts val="0"/>
              </a:spcAft>
              <a:buClr>
                <a:schemeClr val="dk1"/>
              </a:buClr>
              <a:buSzPct val="108108"/>
              <a:buNone/>
            </a:pPr>
            <a:r>
              <a:rPr lang="en-US" b="1">
                <a:latin typeface="Play"/>
                <a:ea typeface="Play"/>
                <a:cs typeface="Play"/>
                <a:sym typeface="Play"/>
              </a:rPr>
              <a:t>Principal Consultant </a:t>
            </a:r>
            <a:endParaRPr/>
          </a:p>
          <a:p>
            <a:pPr marL="0" lvl="0" indent="0" algn="ctr" rtl="0">
              <a:lnSpc>
                <a:spcPct val="90000"/>
              </a:lnSpc>
              <a:spcBef>
                <a:spcPts val="1000"/>
              </a:spcBef>
              <a:spcAft>
                <a:spcPts val="0"/>
              </a:spcAft>
              <a:buClr>
                <a:schemeClr val="dk1"/>
              </a:buClr>
              <a:buSzPct val="108108"/>
              <a:buNone/>
            </a:pPr>
            <a:r>
              <a:rPr lang="en-US" b="1">
                <a:latin typeface="Play"/>
                <a:ea typeface="Play"/>
                <a:cs typeface="Play"/>
                <a:sym typeface="Play"/>
              </a:rPr>
              <a:t>Hilly Consult </a:t>
            </a:r>
            <a:endParaRPr b="1">
              <a:latin typeface="Play"/>
              <a:ea typeface="Play"/>
              <a:cs typeface="Play"/>
              <a:sym typeface="Play"/>
            </a:endParaRPr>
          </a:p>
        </p:txBody>
      </p:sp>
      <p:pic>
        <p:nvPicPr>
          <p:cNvPr id="90" name="Google Shape;90;p1"/>
          <p:cNvPicPr preferRelativeResize="0"/>
          <p:nvPr/>
        </p:nvPicPr>
        <p:blipFill rotWithShape="1">
          <a:blip r:embed="rId3">
            <a:alphaModFix/>
          </a:blip>
          <a:srcRect/>
          <a:stretch/>
        </p:blipFill>
        <p:spPr>
          <a:xfrm>
            <a:off x="0" y="5204220"/>
            <a:ext cx="2255716" cy="1542422"/>
          </a:xfrm>
          <a:prstGeom prst="rect">
            <a:avLst/>
          </a:prstGeom>
          <a:noFill/>
          <a:ln>
            <a:noFill/>
          </a:ln>
        </p:spPr>
      </p:pic>
      <p:pic>
        <p:nvPicPr>
          <p:cNvPr id="91" name="Google Shape;91;p1"/>
          <p:cNvPicPr preferRelativeResize="0"/>
          <p:nvPr/>
        </p:nvPicPr>
        <p:blipFill rotWithShape="1">
          <a:blip r:embed="rId4">
            <a:alphaModFix/>
          </a:blip>
          <a:srcRect/>
          <a:stretch/>
        </p:blipFill>
        <p:spPr>
          <a:xfrm>
            <a:off x="2585545" y="5171274"/>
            <a:ext cx="1571297" cy="1575368"/>
          </a:xfrm>
          <a:prstGeom prst="rect">
            <a:avLst/>
          </a:prstGeom>
          <a:noFill/>
          <a:ln>
            <a:noFill/>
          </a:ln>
        </p:spPr>
      </p:pic>
      <p:pic>
        <p:nvPicPr>
          <p:cNvPr id="92" name="Google Shape;92;p1"/>
          <p:cNvPicPr preferRelativeResize="0"/>
          <p:nvPr/>
        </p:nvPicPr>
        <p:blipFill rotWithShape="1">
          <a:blip r:embed="rId5">
            <a:alphaModFix/>
          </a:blip>
          <a:srcRect/>
          <a:stretch/>
        </p:blipFill>
        <p:spPr>
          <a:xfrm>
            <a:off x="4455736" y="5325826"/>
            <a:ext cx="2993450" cy="1299210"/>
          </a:xfrm>
          <a:prstGeom prst="rect">
            <a:avLst/>
          </a:prstGeom>
          <a:noFill/>
          <a:ln>
            <a:noFill/>
          </a:ln>
        </p:spPr>
      </p:pic>
      <p:pic>
        <p:nvPicPr>
          <p:cNvPr id="93" name="Google Shape;93;p1"/>
          <p:cNvPicPr preferRelativeResize="0"/>
          <p:nvPr/>
        </p:nvPicPr>
        <p:blipFill rotWithShape="1">
          <a:blip r:embed="rId6">
            <a:alphaModFix/>
          </a:blip>
          <a:srcRect/>
          <a:stretch/>
        </p:blipFill>
        <p:spPr>
          <a:xfrm>
            <a:off x="7588735" y="5078009"/>
            <a:ext cx="1767993" cy="1761897"/>
          </a:xfrm>
          <a:prstGeom prst="rect">
            <a:avLst/>
          </a:prstGeom>
          <a:noFill/>
          <a:ln>
            <a:noFill/>
          </a:ln>
        </p:spPr>
      </p:pic>
      <p:pic>
        <p:nvPicPr>
          <p:cNvPr id="94" name="Google Shape;94;p1"/>
          <p:cNvPicPr preferRelativeResize="0"/>
          <p:nvPr/>
        </p:nvPicPr>
        <p:blipFill rotWithShape="1">
          <a:blip r:embed="rId7">
            <a:alphaModFix/>
          </a:blip>
          <a:srcRect/>
          <a:stretch/>
        </p:blipFill>
        <p:spPr>
          <a:xfrm>
            <a:off x="9496278" y="5409735"/>
            <a:ext cx="2647415" cy="12153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745603" y="283581"/>
            <a:ext cx="10515600" cy="103541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889"/>
              <a:buFont typeface="Play"/>
              <a:buNone/>
            </a:pPr>
            <a:r>
              <a:rPr lang="en-US" b="1" dirty="0">
                <a:latin typeface="Play" panose="020B0604020202020204" charset="0"/>
                <a:ea typeface="Times New Roman"/>
                <a:cs typeface="Times New Roman"/>
                <a:sym typeface="Times New Roman"/>
              </a:rPr>
              <a:t>Interpreting the HIV Prevention Cascade </a:t>
            </a:r>
            <a:endParaRPr b="1" dirty="0">
              <a:latin typeface="Play" panose="020B0604020202020204" charset="0"/>
              <a:ea typeface="Times New Roman"/>
              <a:cs typeface="Times New Roman"/>
              <a:sym typeface="Times New Roman"/>
            </a:endParaRPr>
          </a:p>
        </p:txBody>
      </p:sp>
      <p:sp>
        <p:nvSpPr>
          <p:cNvPr id="190" name="Google Shape;190;p11"/>
          <p:cNvSpPr txBox="1">
            <a:spLocks noGrp="1"/>
          </p:cNvSpPr>
          <p:nvPr>
            <p:ph type="body" idx="1"/>
          </p:nvPr>
        </p:nvSpPr>
        <p:spPr>
          <a:xfrm>
            <a:off x="393539" y="1318994"/>
            <a:ext cx="11088547" cy="5394322"/>
          </a:xfrm>
          <a:prstGeom prst="rect">
            <a:avLst/>
          </a:prstGeom>
          <a:noFill/>
          <a:ln>
            <a:noFill/>
          </a:ln>
        </p:spPr>
        <p:txBody>
          <a:bodyPr spcFirstLastPara="1" wrap="square" lIns="91425" tIns="45700" rIns="91425" bIns="45700" anchor="t" anchorCtr="0">
            <a:normAutofit fontScale="92500" lnSpcReduction="10000"/>
          </a:bodyPr>
          <a:lstStyle/>
          <a:p>
            <a:pPr marL="228600" lvl="0" indent="-240030" algn="l" rtl="0">
              <a:lnSpc>
                <a:spcPct val="90000"/>
              </a:lnSpc>
              <a:spcBef>
                <a:spcPts val="0"/>
              </a:spcBef>
              <a:spcAft>
                <a:spcPts val="0"/>
              </a:spcAft>
              <a:buClr>
                <a:schemeClr val="dk1"/>
              </a:buClr>
              <a:buSzPts val="2400"/>
              <a:buFont typeface="Play"/>
              <a:buChar char="•"/>
            </a:pPr>
            <a:r>
              <a:rPr lang="en-US" sz="2400" dirty="0">
                <a:latin typeface="Play"/>
                <a:ea typeface="Play"/>
                <a:cs typeface="Play"/>
                <a:sym typeface="Play"/>
              </a:rPr>
              <a:t>Is the picture being seen plausible given what is generally known about HIV prevention for this focus population? </a:t>
            </a:r>
            <a:endParaRPr dirty="0">
              <a:latin typeface="Play"/>
              <a:ea typeface="Play"/>
              <a:cs typeface="Play"/>
              <a:sym typeface="Play"/>
            </a:endParaRPr>
          </a:p>
          <a:p>
            <a:pPr marL="0" lvl="0" indent="0" algn="l" rtl="0">
              <a:lnSpc>
                <a:spcPct val="90000"/>
              </a:lnSpc>
              <a:spcBef>
                <a:spcPts val="1000"/>
              </a:spcBef>
              <a:spcAft>
                <a:spcPts val="0"/>
              </a:spcAft>
              <a:buClr>
                <a:schemeClr val="dk1"/>
              </a:buClr>
              <a:buSzPts val="2400"/>
              <a:buNone/>
            </a:pPr>
            <a:endParaRPr sz="2400" dirty="0">
              <a:latin typeface="Play"/>
              <a:ea typeface="Play"/>
              <a:cs typeface="Play"/>
              <a:sym typeface="Play"/>
            </a:endParaRPr>
          </a:p>
          <a:p>
            <a:pPr marL="228600" lvl="0" indent="-240030" algn="l" rtl="0">
              <a:lnSpc>
                <a:spcPct val="90000"/>
              </a:lnSpc>
              <a:spcBef>
                <a:spcPts val="1000"/>
              </a:spcBef>
              <a:spcAft>
                <a:spcPts val="0"/>
              </a:spcAft>
              <a:buClr>
                <a:schemeClr val="dk1"/>
              </a:buClr>
              <a:buSzPts val="2400"/>
              <a:buFont typeface="Play"/>
              <a:buChar char="•"/>
            </a:pPr>
            <a:r>
              <a:rPr lang="en-US" sz="2400" dirty="0">
                <a:latin typeface="Play"/>
                <a:ea typeface="Play"/>
                <a:cs typeface="Play"/>
                <a:sym typeface="Play"/>
              </a:rPr>
              <a:t>Identify the gaps and think about why the gaps identified between the different cascade steps occur? </a:t>
            </a:r>
            <a:endParaRPr dirty="0">
              <a:latin typeface="Play"/>
              <a:ea typeface="Play"/>
              <a:cs typeface="Play"/>
              <a:sym typeface="Play"/>
            </a:endParaRPr>
          </a:p>
          <a:p>
            <a:pPr marL="0" lvl="0" indent="0" algn="l" rtl="0">
              <a:lnSpc>
                <a:spcPct val="90000"/>
              </a:lnSpc>
              <a:spcBef>
                <a:spcPts val="1000"/>
              </a:spcBef>
              <a:spcAft>
                <a:spcPts val="0"/>
              </a:spcAft>
              <a:buClr>
                <a:schemeClr val="dk1"/>
              </a:buClr>
              <a:buSzPts val="2400"/>
              <a:buNone/>
            </a:pPr>
            <a:endParaRPr sz="2400" dirty="0">
              <a:latin typeface="Play"/>
              <a:ea typeface="Play"/>
              <a:cs typeface="Play"/>
              <a:sym typeface="Play"/>
            </a:endParaRPr>
          </a:p>
          <a:p>
            <a:pPr marL="228600" lvl="0" indent="-240030" algn="l" rtl="0">
              <a:lnSpc>
                <a:spcPct val="90000"/>
              </a:lnSpc>
              <a:spcBef>
                <a:spcPts val="1000"/>
              </a:spcBef>
              <a:spcAft>
                <a:spcPts val="0"/>
              </a:spcAft>
              <a:buClr>
                <a:schemeClr val="dk1"/>
              </a:buClr>
              <a:buSzPts val="2400"/>
              <a:buFont typeface="Play"/>
              <a:buChar char="•"/>
            </a:pPr>
            <a:r>
              <a:rPr lang="en-US" sz="2400" dirty="0">
                <a:latin typeface="Play"/>
                <a:ea typeface="Play"/>
                <a:cs typeface="Play"/>
                <a:sym typeface="Play"/>
              </a:rPr>
              <a:t>Based on the reasons for gaps identified, what possible solutions should be sought and tested? </a:t>
            </a:r>
            <a:endParaRPr dirty="0">
              <a:latin typeface="Play"/>
              <a:ea typeface="Play"/>
              <a:cs typeface="Play"/>
              <a:sym typeface="Play"/>
            </a:endParaRPr>
          </a:p>
          <a:p>
            <a:pPr marL="0" lvl="0" indent="0" algn="l" rtl="0">
              <a:lnSpc>
                <a:spcPct val="90000"/>
              </a:lnSpc>
              <a:spcBef>
                <a:spcPts val="1000"/>
              </a:spcBef>
              <a:spcAft>
                <a:spcPts val="0"/>
              </a:spcAft>
              <a:buClr>
                <a:schemeClr val="dk1"/>
              </a:buClr>
              <a:buSzPts val="2400"/>
              <a:buNone/>
            </a:pPr>
            <a:endParaRPr sz="2400" dirty="0">
              <a:latin typeface="Play"/>
              <a:ea typeface="Play"/>
              <a:cs typeface="Play"/>
              <a:sym typeface="Play"/>
            </a:endParaRPr>
          </a:p>
          <a:p>
            <a:pPr marL="0" lvl="0" indent="0" algn="l" rtl="0">
              <a:lnSpc>
                <a:spcPct val="90000"/>
              </a:lnSpc>
              <a:spcBef>
                <a:spcPts val="1000"/>
              </a:spcBef>
              <a:spcAft>
                <a:spcPts val="0"/>
              </a:spcAft>
              <a:buClr>
                <a:schemeClr val="dk1"/>
              </a:buClr>
              <a:buSzPts val="2400"/>
              <a:buNone/>
            </a:pPr>
            <a:r>
              <a:rPr lang="en-US" sz="2400" b="1" dirty="0">
                <a:latin typeface="Play"/>
                <a:ea typeface="Play"/>
                <a:cs typeface="Play"/>
                <a:sym typeface="Play"/>
              </a:rPr>
              <a:t>NB: </a:t>
            </a:r>
            <a:endParaRPr dirty="0">
              <a:latin typeface="Play"/>
              <a:ea typeface="Play"/>
              <a:cs typeface="Play"/>
              <a:sym typeface="Play"/>
            </a:endParaRPr>
          </a:p>
          <a:p>
            <a:pPr marL="228600" lvl="0" indent="-240030" algn="l" rtl="0">
              <a:lnSpc>
                <a:spcPct val="90000"/>
              </a:lnSpc>
              <a:spcBef>
                <a:spcPts val="1000"/>
              </a:spcBef>
              <a:spcAft>
                <a:spcPts val="0"/>
              </a:spcAft>
              <a:buClr>
                <a:schemeClr val="dk1"/>
              </a:buClr>
              <a:buSzPts val="2400"/>
              <a:buFont typeface="Play"/>
              <a:buChar char="•"/>
            </a:pPr>
            <a:r>
              <a:rPr lang="en-US" sz="2200" i="1" dirty="0">
                <a:latin typeface="Play"/>
                <a:ea typeface="Play"/>
                <a:cs typeface="Play"/>
                <a:sym typeface="Play"/>
              </a:rPr>
              <a:t>What denominators are being used? What is the difficulty in measurement. </a:t>
            </a:r>
            <a:endParaRPr sz="2600" dirty="0">
              <a:latin typeface="Play"/>
              <a:ea typeface="Play"/>
              <a:cs typeface="Play"/>
              <a:sym typeface="Play"/>
            </a:endParaRPr>
          </a:p>
          <a:p>
            <a:pPr marL="228600" lvl="0" indent="-240030" algn="l" rtl="0">
              <a:lnSpc>
                <a:spcPct val="90000"/>
              </a:lnSpc>
              <a:spcBef>
                <a:spcPts val="1000"/>
              </a:spcBef>
              <a:spcAft>
                <a:spcPts val="0"/>
              </a:spcAft>
              <a:buClr>
                <a:schemeClr val="dk1"/>
              </a:buClr>
              <a:buSzPts val="2400"/>
              <a:buFont typeface="Play"/>
              <a:buChar char="•"/>
            </a:pPr>
            <a:r>
              <a:rPr lang="en-US" sz="2200" i="1" dirty="0">
                <a:latin typeface="Play"/>
                <a:ea typeface="Play"/>
                <a:cs typeface="Play"/>
                <a:sym typeface="Play"/>
              </a:rPr>
              <a:t>Capturing “consistent use” may be difficult when data comes from different sources</a:t>
            </a:r>
            <a:endParaRPr sz="2600" dirty="0">
              <a:latin typeface="Play"/>
              <a:ea typeface="Play"/>
              <a:cs typeface="Play"/>
              <a:sym typeface="Play"/>
            </a:endParaRPr>
          </a:p>
          <a:p>
            <a:pPr marL="228600" lvl="0" indent="-240030" algn="l" rtl="0">
              <a:lnSpc>
                <a:spcPct val="90000"/>
              </a:lnSpc>
              <a:spcBef>
                <a:spcPts val="1000"/>
              </a:spcBef>
              <a:spcAft>
                <a:spcPts val="0"/>
              </a:spcAft>
              <a:buClr>
                <a:schemeClr val="dk1"/>
              </a:buClr>
              <a:buSzPts val="2400"/>
              <a:buFont typeface="Play"/>
              <a:buChar char="•"/>
            </a:pPr>
            <a:r>
              <a:rPr lang="en-US" sz="2200" i="1" dirty="0">
                <a:latin typeface="Play"/>
                <a:ea typeface="Play"/>
                <a:cs typeface="Play"/>
                <a:sym typeface="Play"/>
              </a:rPr>
              <a:t>What other things may be going on in the environment besides the prevention programme being monitored that may contribute to outcomes that might erroneously be attributed to that prevention programme</a:t>
            </a:r>
            <a:endParaRPr sz="2200" i="1" dirty="0">
              <a:latin typeface="Play"/>
              <a:ea typeface="Play"/>
              <a:cs typeface="Play"/>
              <a:sym typeface="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e526e03af4_0_50"/>
          <p:cNvSpPr txBox="1">
            <a:spLocks noGrp="1"/>
          </p:cNvSpPr>
          <p:nvPr>
            <p:ph type="body" idx="1"/>
          </p:nvPr>
        </p:nvSpPr>
        <p:spPr>
          <a:xfrm>
            <a:off x="458488" y="500332"/>
            <a:ext cx="10914000" cy="5011800"/>
          </a:xfrm>
          <a:prstGeom prst="rect">
            <a:avLst/>
          </a:prstGeom>
          <a:noFill/>
          <a:ln>
            <a:noFill/>
          </a:ln>
        </p:spPr>
        <p:txBody>
          <a:bodyPr spcFirstLastPara="1" wrap="square" lIns="91425" tIns="45700" rIns="91425" bIns="45700" anchor="ctr" anchorCtr="0">
            <a:normAutofit/>
          </a:bodyPr>
          <a:lstStyle/>
          <a:p>
            <a:pPr marL="457200" lvl="0" indent="0" algn="ctr" rtl="0">
              <a:lnSpc>
                <a:spcPct val="90000"/>
              </a:lnSpc>
              <a:spcBef>
                <a:spcPts val="1000"/>
              </a:spcBef>
              <a:spcAft>
                <a:spcPts val="0"/>
              </a:spcAft>
              <a:buSzPts val="1800"/>
              <a:buNone/>
            </a:pPr>
            <a:r>
              <a:rPr lang="en-US" sz="5200" b="1">
                <a:solidFill>
                  <a:schemeClr val="dk1"/>
                </a:solidFill>
                <a:latin typeface="Play"/>
                <a:ea typeface="Play"/>
                <a:cs typeface="Play"/>
                <a:sym typeface="Play"/>
              </a:rPr>
              <a:t>National FSW Prevention Cascades</a:t>
            </a:r>
            <a:endParaRPr sz="5200" b="1">
              <a:solidFill>
                <a:schemeClr val="dk1"/>
              </a:solidFill>
              <a:latin typeface="Play"/>
              <a:ea typeface="Play"/>
              <a:cs typeface="Play"/>
              <a:sym typeface="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42"/>
          <p:cNvPicPr preferRelativeResize="0"/>
          <p:nvPr/>
        </p:nvPicPr>
        <p:blipFill rotWithShape="1">
          <a:blip r:embed="rId3">
            <a:alphaModFix/>
          </a:blip>
          <a:srcRect/>
          <a:stretch/>
        </p:blipFill>
        <p:spPr>
          <a:xfrm>
            <a:off x="0" y="425037"/>
            <a:ext cx="12192000" cy="62333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43"/>
          <p:cNvPicPr preferRelativeResize="0"/>
          <p:nvPr/>
        </p:nvPicPr>
        <p:blipFill rotWithShape="1">
          <a:blip r:embed="rId3">
            <a:alphaModFix/>
          </a:blip>
          <a:srcRect/>
          <a:stretch/>
        </p:blipFill>
        <p:spPr>
          <a:xfrm>
            <a:off x="206062" y="262048"/>
            <a:ext cx="11895976" cy="63963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body" idx="1"/>
          </p:nvPr>
        </p:nvSpPr>
        <p:spPr>
          <a:xfrm>
            <a:off x="482123" y="297812"/>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None/>
            </a:pPr>
            <a:r>
              <a:rPr lang="en-US" sz="3600">
                <a:latin typeface="Play"/>
                <a:ea typeface="Play"/>
                <a:cs typeface="Play"/>
                <a:sym typeface="Play"/>
              </a:rPr>
              <a:t>FSW Condom 2023</a:t>
            </a:r>
            <a:endParaRPr>
              <a:latin typeface="Play"/>
              <a:ea typeface="Play"/>
              <a:cs typeface="Play"/>
              <a:sym typeface="Play"/>
            </a:endParaRPr>
          </a:p>
        </p:txBody>
      </p:sp>
      <p:sp>
        <p:nvSpPr>
          <p:cNvPr id="211" name="Google Shape;211;p12"/>
          <p:cNvSpPr txBox="1">
            <a:spLocks noGrp="1"/>
          </p:cNvSpPr>
          <p:nvPr>
            <p:ph type="body" idx="3"/>
          </p:nvPr>
        </p:nvSpPr>
        <p:spPr>
          <a:xfrm>
            <a:off x="6328325" y="521427"/>
            <a:ext cx="5183100" cy="671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None/>
            </a:pPr>
            <a:r>
              <a:rPr lang="en-US" sz="4000">
                <a:latin typeface="Play"/>
                <a:ea typeface="Play"/>
                <a:cs typeface="Play"/>
                <a:sym typeface="Play"/>
              </a:rPr>
              <a:t>FSW PreP 2023</a:t>
            </a:r>
            <a:endParaRPr>
              <a:latin typeface="Play"/>
              <a:ea typeface="Play"/>
              <a:cs typeface="Play"/>
              <a:sym typeface="Play"/>
            </a:endParaRPr>
          </a:p>
        </p:txBody>
      </p:sp>
      <p:pic>
        <p:nvPicPr>
          <p:cNvPr id="212" name="Google Shape;212;p12"/>
          <p:cNvPicPr preferRelativeResize="0"/>
          <p:nvPr/>
        </p:nvPicPr>
        <p:blipFill rotWithShape="1">
          <a:blip r:embed="rId3">
            <a:alphaModFix/>
          </a:blip>
          <a:srcRect/>
          <a:stretch/>
        </p:blipFill>
        <p:spPr>
          <a:xfrm>
            <a:off x="6328325" y="1269025"/>
            <a:ext cx="5711276" cy="4767350"/>
          </a:xfrm>
          <a:prstGeom prst="rect">
            <a:avLst/>
          </a:prstGeom>
          <a:noFill/>
          <a:ln>
            <a:noFill/>
          </a:ln>
        </p:spPr>
      </p:pic>
      <p:pic>
        <p:nvPicPr>
          <p:cNvPr id="213" name="Google Shape;213;p12"/>
          <p:cNvPicPr preferRelativeResize="0"/>
          <p:nvPr/>
        </p:nvPicPr>
        <p:blipFill rotWithShape="1">
          <a:blip r:embed="rId4">
            <a:alphaModFix/>
          </a:blip>
          <a:srcRect/>
          <a:stretch/>
        </p:blipFill>
        <p:spPr>
          <a:xfrm>
            <a:off x="152400" y="1274000"/>
            <a:ext cx="6175926" cy="4767350"/>
          </a:xfrm>
          <a:prstGeom prst="rect">
            <a:avLst/>
          </a:prstGeom>
          <a:noFill/>
          <a:ln>
            <a:noFill/>
          </a:ln>
        </p:spPr>
      </p:pic>
      <p:grpSp>
        <p:nvGrpSpPr>
          <p:cNvPr id="214" name="Google Shape;214;p12"/>
          <p:cNvGrpSpPr/>
          <p:nvPr/>
        </p:nvGrpSpPr>
        <p:grpSpPr>
          <a:xfrm>
            <a:off x="7500950" y="1563750"/>
            <a:ext cx="1263755" cy="3519300"/>
            <a:chOff x="1674334" y="2239674"/>
            <a:chExt cx="1061890" cy="1641082"/>
          </a:xfrm>
        </p:grpSpPr>
        <p:cxnSp>
          <p:nvCxnSpPr>
            <p:cNvPr id="215" name="Google Shape;215;p12"/>
            <p:cNvCxnSpPr/>
            <p:nvPr/>
          </p:nvCxnSpPr>
          <p:spPr>
            <a:xfrm rot="-5400000" flipH="1">
              <a:off x="1379434" y="2534574"/>
              <a:ext cx="1543200" cy="953400"/>
            </a:xfrm>
            <a:prstGeom prst="curvedConnector3">
              <a:avLst>
                <a:gd name="adj1" fmla="val 18980"/>
              </a:avLst>
            </a:prstGeom>
            <a:noFill/>
            <a:ln w="28575" cap="flat" cmpd="sng">
              <a:solidFill>
                <a:srgbClr val="FF0000"/>
              </a:solidFill>
              <a:prstDash val="solid"/>
              <a:round/>
              <a:headEnd type="none" w="sm" len="sm"/>
              <a:tailEnd type="none" w="sm" len="sm"/>
            </a:ln>
          </p:spPr>
        </p:cxnSp>
        <p:sp>
          <p:nvSpPr>
            <p:cNvPr id="216" name="Google Shape;216;p12"/>
            <p:cNvSpPr/>
            <p:nvPr/>
          </p:nvSpPr>
          <p:spPr>
            <a:xfrm rot="4769616">
              <a:off x="2590467" y="3723881"/>
              <a:ext cx="83907" cy="195586"/>
            </a:xfrm>
            <a:prstGeom prst="chevron">
              <a:avLst>
                <a:gd name="adj" fmla="val 100000"/>
              </a:avLst>
            </a:prstGeom>
            <a:solidFill>
              <a:schemeClr val="lt2"/>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e56d248b35_0_0"/>
          <p:cNvSpPr txBox="1">
            <a:spLocks noGrp="1"/>
          </p:cNvSpPr>
          <p:nvPr>
            <p:ph type="body" idx="1"/>
          </p:nvPr>
        </p:nvSpPr>
        <p:spPr>
          <a:xfrm>
            <a:off x="458488" y="500332"/>
            <a:ext cx="10914000" cy="5011800"/>
          </a:xfrm>
          <a:prstGeom prst="rect">
            <a:avLst/>
          </a:prstGeom>
          <a:noFill/>
          <a:ln>
            <a:noFill/>
          </a:ln>
        </p:spPr>
        <p:txBody>
          <a:bodyPr spcFirstLastPara="1" wrap="square" lIns="91425" tIns="45700" rIns="91425" bIns="45700" anchor="ctr" anchorCtr="0">
            <a:normAutofit/>
          </a:bodyPr>
          <a:lstStyle/>
          <a:p>
            <a:pPr marL="457200" lvl="0" indent="0" algn="ctr" rtl="0">
              <a:lnSpc>
                <a:spcPct val="90000"/>
              </a:lnSpc>
              <a:spcBef>
                <a:spcPts val="1000"/>
              </a:spcBef>
              <a:spcAft>
                <a:spcPts val="0"/>
              </a:spcAft>
              <a:buSzPts val="1800"/>
              <a:buNone/>
            </a:pPr>
            <a:r>
              <a:rPr lang="en-US" sz="5200" b="1">
                <a:solidFill>
                  <a:schemeClr val="dk1"/>
                </a:solidFill>
                <a:latin typeface="Play"/>
                <a:ea typeface="Play"/>
                <a:cs typeface="Play"/>
                <a:sym typeface="Play"/>
              </a:rPr>
              <a:t>National </a:t>
            </a:r>
            <a:r>
              <a:rPr lang="en-US" sz="5200" b="1">
                <a:latin typeface="Play"/>
                <a:ea typeface="Play"/>
                <a:cs typeface="Play"/>
                <a:sym typeface="Play"/>
              </a:rPr>
              <a:t>MSM</a:t>
            </a:r>
            <a:r>
              <a:rPr lang="en-US" sz="5200" b="1">
                <a:solidFill>
                  <a:schemeClr val="dk1"/>
                </a:solidFill>
                <a:latin typeface="Play"/>
                <a:ea typeface="Play"/>
                <a:cs typeface="Play"/>
                <a:sym typeface="Play"/>
              </a:rPr>
              <a:t> Prevention Cascades</a:t>
            </a:r>
            <a:endParaRPr sz="5200" b="1">
              <a:solidFill>
                <a:schemeClr val="dk1"/>
              </a:solidFill>
              <a:latin typeface="Play"/>
              <a:ea typeface="Play"/>
              <a:cs typeface="Play"/>
              <a:sym typeface="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44"/>
          <p:cNvPicPr preferRelativeResize="0"/>
          <p:nvPr/>
        </p:nvPicPr>
        <p:blipFill rotWithShape="1">
          <a:blip r:embed="rId3">
            <a:alphaModFix/>
          </a:blip>
          <a:srcRect/>
          <a:stretch/>
        </p:blipFill>
        <p:spPr>
          <a:xfrm>
            <a:off x="0" y="236899"/>
            <a:ext cx="12192000" cy="6384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45"/>
          <p:cNvPicPr preferRelativeResize="0"/>
          <p:nvPr/>
        </p:nvPicPr>
        <p:blipFill rotWithShape="1">
          <a:blip r:embed="rId3">
            <a:alphaModFix/>
          </a:blip>
          <a:srcRect/>
          <a:stretch/>
        </p:blipFill>
        <p:spPr>
          <a:xfrm>
            <a:off x="0" y="228600"/>
            <a:ext cx="12242906" cy="63832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a:spLocks noGrp="1"/>
          </p:cNvSpPr>
          <p:nvPr>
            <p:ph type="body" idx="1"/>
          </p:nvPr>
        </p:nvSpPr>
        <p:spPr>
          <a:xfrm>
            <a:off x="427193" y="421075"/>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latin typeface="Play"/>
                <a:ea typeface="Play"/>
                <a:cs typeface="Play"/>
                <a:sym typeface="Play"/>
              </a:rPr>
              <a:t>MSM Condom</a:t>
            </a:r>
            <a:endParaRPr>
              <a:latin typeface="Play"/>
              <a:ea typeface="Play"/>
              <a:cs typeface="Play"/>
              <a:sym typeface="Play"/>
            </a:endParaRPr>
          </a:p>
        </p:txBody>
      </p:sp>
      <p:sp>
        <p:nvSpPr>
          <p:cNvPr id="237" name="Google Shape;237;p13"/>
          <p:cNvSpPr txBox="1">
            <a:spLocks noGrp="1"/>
          </p:cNvSpPr>
          <p:nvPr>
            <p:ph type="body" idx="3"/>
          </p:nvPr>
        </p:nvSpPr>
        <p:spPr>
          <a:xfrm>
            <a:off x="6406375" y="421075"/>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None/>
            </a:pPr>
            <a:r>
              <a:rPr lang="en-US" sz="3600">
                <a:latin typeface="Play"/>
                <a:ea typeface="Play"/>
                <a:cs typeface="Play"/>
                <a:sym typeface="Play"/>
              </a:rPr>
              <a:t>MSM PreP</a:t>
            </a:r>
            <a:endParaRPr>
              <a:latin typeface="Play"/>
              <a:ea typeface="Play"/>
              <a:cs typeface="Play"/>
              <a:sym typeface="Play"/>
            </a:endParaRPr>
          </a:p>
        </p:txBody>
      </p:sp>
      <p:pic>
        <p:nvPicPr>
          <p:cNvPr id="238" name="Google Shape;238;p13"/>
          <p:cNvPicPr preferRelativeResize="0"/>
          <p:nvPr/>
        </p:nvPicPr>
        <p:blipFill rotWithShape="1">
          <a:blip r:embed="rId3">
            <a:alphaModFix/>
          </a:blip>
          <a:srcRect l="6984"/>
          <a:stretch/>
        </p:blipFill>
        <p:spPr>
          <a:xfrm>
            <a:off x="0" y="1360425"/>
            <a:ext cx="5525525" cy="5345175"/>
          </a:xfrm>
          <a:prstGeom prst="rect">
            <a:avLst/>
          </a:prstGeom>
          <a:noFill/>
          <a:ln>
            <a:noFill/>
          </a:ln>
        </p:spPr>
      </p:pic>
      <p:pic>
        <p:nvPicPr>
          <p:cNvPr id="239" name="Google Shape;239;p13"/>
          <p:cNvPicPr preferRelativeResize="0"/>
          <p:nvPr/>
        </p:nvPicPr>
        <p:blipFill rotWithShape="1">
          <a:blip r:embed="rId4">
            <a:alphaModFix/>
          </a:blip>
          <a:srcRect/>
          <a:stretch/>
        </p:blipFill>
        <p:spPr>
          <a:xfrm>
            <a:off x="5525525" y="1351800"/>
            <a:ext cx="6514076" cy="5345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e56d248b35_0_4"/>
          <p:cNvSpPr txBox="1">
            <a:spLocks noGrp="1"/>
          </p:cNvSpPr>
          <p:nvPr>
            <p:ph type="body" idx="1"/>
          </p:nvPr>
        </p:nvSpPr>
        <p:spPr>
          <a:xfrm>
            <a:off x="458488" y="500332"/>
            <a:ext cx="10914000" cy="5011800"/>
          </a:xfrm>
          <a:prstGeom prst="rect">
            <a:avLst/>
          </a:prstGeom>
          <a:noFill/>
          <a:ln>
            <a:noFill/>
          </a:ln>
        </p:spPr>
        <p:txBody>
          <a:bodyPr spcFirstLastPara="1" wrap="square" lIns="91425" tIns="45700" rIns="91425" bIns="45700" anchor="ctr" anchorCtr="0">
            <a:normAutofit/>
          </a:bodyPr>
          <a:lstStyle/>
          <a:p>
            <a:pPr marL="457200" lvl="0" indent="0" algn="ctr" rtl="0">
              <a:lnSpc>
                <a:spcPct val="90000"/>
              </a:lnSpc>
              <a:spcBef>
                <a:spcPts val="1000"/>
              </a:spcBef>
              <a:spcAft>
                <a:spcPts val="0"/>
              </a:spcAft>
              <a:buSzPts val="1800"/>
              <a:buNone/>
            </a:pPr>
            <a:r>
              <a:rPr lang="en-US" sz="5200" b="1">
                <a:solidFill>
                  <a:schemeClr val="dk1"/>
                </a:solidFill>
                <a:latin typeface="Play"/>
                <a:ea typeface="Play"/>
                <a:cs typeface="Play"/>
                <a:sym typeface="Play"/>
              </a:rPr>
              <a:t>National </a:t>
            </a:r>
            <a:r>
              <a:rPr lang="en-US" sz="5200" b="1">
                <a:latin typeface="Play"/>
                <a:ea typeface="Play"/>
                <a:cs typeface="Play"/>
                <a:sym typeface="Play"/>
              </a:rPr>
              <a:t>KP</a:t>
            </a:r>
            <a:r>
              <a:rPr lang="en-US" sz="5200" b="1">
                <a:solidFill>
                  <a:schemeClr val="dk1"/>
                </a:solidFill>
                <a:latin typeface="Play"/>
                <a:ea typeface="Play"/>
                <a:cs typeface="Play"/>
                <a:sym typeface="Play"/>
              </a:rPr>
              <a:t> PreP Cascades</a:t>
            </a:r>
            <a:endParaRPr sz="5200" b="1">
              <a:solidFill>
                <a:schemeClr val="dk1"/>
              </a:solidFill>
              <a:latin typeface="Play"/>
              <a:ea typeface="Play"/>
              <a:cs typeface="Play"/>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838200" y="220133"/>
            <a:ext cx="10515600" cy="921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Where Are We? </a:t>
            </a:r>
            <a:endParaRPr b="1"/>
          </a:p>
        </p:txBody>
      </p:sp>
      <p:sp>
        <p:nvSpPr>
          <p:cNvPr id="124" name="Google Shape;124;p17"/>
          <p:cNvSpPr txBox="1">
            <a:spLocks noGrp="1"/>
          </p:cNvSpPr>
          <p:nvPr>
            <p:ph type="body" idx="1"/>
          </p:nvPr>
        </p:nvSpPr>
        <p:spPr>
          <a:xfrm>
            <a:off x="496711" y="1253067"/>
            <a:ext cx="10857089" cy="4923896"/>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Font typeface="Play"/>
              <a:buChar char="•"/>
            </a:pPr>
            <a:r>
              <a:rPr lang="en-US">
                <a:latin typeface="Play"/>
                <a:ea typeface="Play"/>
                <a:cs typeface="Play"/>
                <a:sym typeface="Play"/>
              </a:rPr>
              <a:t>Treatment cascade (or care continuum) is one method for monitoring progress in preventing secondary transmission </a:t>
            </a:r>
            <a:endParaRPr>
              <a:latin typeface="Play"/>
              <a:ea typeface="Play"/>
              <a:cs typeface="Play"/>
              <a:sym typeface="Play"/>
            </a:endParaRPr>
          </a:p>
          <a:p>
            <a:pPr marL="457200" lvl="0" indent="-342900" algn="l" rtl="0">
              <a:lnSpc>
                <a:spcPct val="90000"/>
              </a:lnSpc>
              <a:spcBef>
                <a:spcPts val="1000"/>
              </a:spcBef>
              <a:spcAft>
                <a:spcPts val="0"/>
              </a:spcAft>
              <a:buClr>
                <a:schemeClr val="dk1"/>
              </a:buClr>
              <a:buSzPts val="1800"/>
              <a:buFont typeface="Play"/>
              <a:buChar char="•"/>
            </a:pPr>
            <a:r>
              <a:rPr lang="en-US">
                <a:latin typeface="Play"/>
                <a:ea typeface="Play"/>
                <a:cs typeface="Play"/>
                <a:sym typeface="Play"/>
              </a:rPr>
              <a:t>There is no similar, uniform, framework yet for monitoring progress in HIV primary prevention programme implementation. </a:t>
            </a:r>
            <a:endParaRPr>
              <a:latin typeface="Play"/>
              <a:ea typeface="Play"/>
              <a:cs typeface="Play"/>
              <a:sym typeface="Play"/>
            </a:endParaRPr>
          </a:p>
          <a:p>
            <a:pPr marL="457200" lvl="0" indent="-342900" algn="l" rtl="0">
              <a:lnSpc>
                <a:spcPct val="90000"/>
              </a:lnSpc>
              <a:spcBef>
                <a:spcPts val="1000"/>
              </a:spcBef>
              <a:spcAft>
                <a:spcPts val="0"/>
              </a:spcAft>
              <a:buClr>
                <a:schemeClr val="dk1"/>
              </a:buClr>
              <a:buSzPts val="1800"/>
              <a:buFont typeface="Play"/>
              <a:buChar char="•"/>
            </a:pPr>
            <a:r>
              <a:rPr lang="en-US">
                <a:latin typeface="Play"/>
                <a:ea typeface="Play"/>
                <a:cs typeface="Play"/>
                <a:sym typeface="Play"/>
              </a:rPr>
              <a:t>Several HIV prevention cascade approaches have been proposed </a:t>
            </a:r>
            <a:endParaRPr>
              <a:latin typeface="Play"/>
              <a:ea typeface="Play"/>
              <a:cs typeface="Play"/>
              <a:sym typeface="Play"/>
            </a:endParaRPr>
          </a:p>
          <a:p>
            <a:pPr marL="457200" lvl="0" indent="-342900" algn="l" rtl="0">
              <a:lnSpc>
                <a:spcPct val="90000"/>
              </a:lnSpc>
              <a:spcBef>
                <a:spcPts val="1000"/>
              </a:spcBef>
              <a:spcAft>
                <a:spcPts val="0"/>
              </a:spcAft>
              <a:buClr>
                <a:schemeClr val="dk1"/>
              </a:buClr>
              <a:buSzPts val="1800"/>
              <a:buFont typeface="Play"/>
              <a:buChar char="•"/>
            </a:pPr>
            <a:r>
              <a:rPr lang="en-US">
                <a:latin typeface="Play"/>
                <a:ea typeface="Play"/>
                <a:cs typeface="Play"/>
                <a:sym typeface="Play"/>
              </a:rPr>
              <a:t>Data used have been focused on prevention methods and population groups in specific settings around the world. </a:t>
            </a:r>
            <a:endParaRPr>
              <a:latin typeface="Play"/>
              <a:ea typeface="Play"/>
              <a:cs typeface="Play"/>
              <a:sym typeface="Play"/>
            </a:endParaRPr>
          </a:p>
          <a:p>
            <a:pPr marL="457200" lvl="0" indent="-342900" algn="l" rtl="0">
              <a:lnSpc>
                <a:spcPct val="90000"/>
              </a:lnSpc>
              <a:spcBef>
                <a:spcPts val="1000"/>
              </a:spcBef>
              <a:spcAft>
                <a:spcPts val="0"/>
              </a:spcAft>
              <a:buClr>
                <a:schemeClr val="dk1"/>
              </a:buClr>
              <a:buSzPts val="1800"/>
              <a:buFont typeface="Play"/>
              <a:buChar char="•"/>
            </a:pPr>
            <a:r>
              <a:rPr lang="en-US">
                <a:latin typeface="Play"/>
                <a:ea typeface="Play"/>
                <a:cs typeface="Play"/>
                <a:sym typeface="Play"/>
              </a:rPr>
              <a:t>There is growing consensus that some standardization would be useful for accurately measuring and comparing the success of prevention programmes and for monitoring progress to meet global HIV prevention targets. </a:t>
            </a:r>
            <a:endParaRPr>
              <a:latin typeface="Play"/>
              <a:ea typeface="Play"/>
              <a:cs typeface="Play"/>
              <a:sym typeface="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6"/>
          <p:cNvPicPr preferRelativeResize="0"/>
          <p:nvPr/>
        </p:nvPicPr>
        <p:blipFill rotWithShape="1">
          <a:blip r:embed="rId3">
            <a:alphaModFix/>
          </a:blip>
          <a:srcRect/>
          <a:stretch/>
        </p:blipFill>
        <p:spPr>
          <a:xfrm>
            <a:off x="180229" y="351692"/>
            <a:ext cx="11831541" cy="58380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4"/>
          <p:cNvSpPr txBox="1">
            <a:spLocks noGrp="1"/>
          </p:cNvSpPr>
          <p:nvPr>
            <p:ph type="title"/>
          </p:nvPr>
        </p:nvSpPr>
        <p:spPr>
          <a:xfrm>
            <a:off x="534425" y="253300"/>
            <a:ext cx="10515600" cy="105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KP Prep Cascade </a:t>
            </a:r>
            <a:endParaRPr b="1"/>
          </a:p>
        </p:txBody>
      </p:sp>
      <p:pic>
        <p:nvPicPr>
          <p:cNvPr id="255" name="Google Shape;255;p14"/>
          <p:cNvPicPr preferRelativeResize="0"/>
          <p:nvPr/>
        </p:nvPicPr>
        <p:blipFill rotWithShape="1">
          <a:blip r:embed="rId3">
            <a:alphaModFix/>
          </a:blip>
          <a:srcRect/>
          <a:stretch/>
        </p:blipFill>
        <p:spPr>
          <a:xfrm>
            <a:off x="187475" y="1304500"/>
            <a:ext cx="11591674" cy="5292599"/>
          </a:xfrm>
          <a:prstGeom prst="rect">
            <a:avLst/>
          </a:prstGeom>
          <a:noFill/>
          <a:ln>
            <a:noFill/>
          </a:ln>
        </p:spPr>
      </p:pic>
      <p:cxnSp>
        <p:nvCxnSpPr>
          <p:cNvPr id="256" name="Google Shape;256;p14"/>
          <p:cNvCxnSpPr/>
          <p:nvPr/>
        </p:nvCxnSpPr>
        <p:spPr>
          <a:xfrm rot="-5400000" flipH="1">
            <a:off x="2174958" y="2491714"/>
            <a:ext cx="3691500" cy="1984800"/>
          </a:xfrm>
          <a:prstGeom prst="curvedConnector3">
            <a:avLst>
              <a:gd name="adj1" fmla="val -209"/>
            </a:avLst>
          </a:prstGeom>
          <a:noFill/>
          <a:ln w="28575" cap="flat" cmpd="sng">
            <a:solidFill>
              <a:srgbClr val="FF0000"/>
            </a:solidFill>
            <a:prstDash val="solid"/>
            <a:round/>
            <a:headEnd type="none" w="sm" len="sm"/>
            <a:tailEnd type="none" w="sm" len="sm"/>
          </a:ln>
        </p:spPr>
      </p:cxnSp>
      <p:sp>
        <p:nvSpPr>
          <p:cNvPr id="257" name="Google Shape;257;p14"/>
          <p:cNvSpPr/>
          <p:nvPr/>
        </p:nvSpPr>
        <p:spPr>
          <a:xfrm rot="4697329">
            <a:off x="4947256" y="5094299"/>
            <a:ext cx="159623" cy="411228"/>
          </a:xfrm>
          <a:prstGeom prst="chevron">
            <a:avLst>
              <a:gd name="adj" fmla="val 100000"/>
            </a:avLst>
          </a:prstGeom>
          <a:solidFill>
            <a:schemeClr val="lt2"/>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e56d248b35_0_21"/>
          <p:cNvSpPr txBox="1">
            <a:spLocks noGrp="1"/>
          </p:cNvSpPr>
          <p:nvPr>
            <p:ph type="body" idx="1"/>
          </p:nvPr>
        </p:nvSpPr>
        <p:spPr>
          <a:xfrm>
            <a:off x="458488" y="500332"/>
            <a:ext cx="10914000" cy="5011800"/>
          </a:xfrm>
          <a:prstGeom prst="rect">
            <a:avLst/>
          </a:prstGeom>
          <a:noFill/>
          <a:ln>
            <a:noFill/>
          </a:ln>
        </p:spPr>
        <p:txBody>
          <a:bodyPr spcFirstLastPara="1" wrap="square" lIns="91425" tIns="45700" rIns="91425" bIns="45700" anchor="ctr" anchorCtr="0">
            <a:normAutofit/>
          </a:bodyPr>
          <a:lstStyle/>
          <a:p>
            <a:pPr marL="457200" lvl="0" indent="0" algn="ctr" rtl="0">
              <a:lnSpc>
                <a:spcPct val="90000"/>
              </a:lnSpc>
              <a:spcBef>
                <a:spcPts val="1000"/>
              </a:spcBef>
              <a:spcAft>
                <a:spcPts val="0"/>
              </a:spcAft>
              <a:buSzPts val="1800"/>
              <a:buNone/>
            </a:pPr>
            <a:r>
              <a:rPr lang="en-US" sz="5200" b="1">
                <a:solidFill>
                  <a:schemeClr val="dk1"/>
                </a:solidFill>
                <a:latin typeface="Play"/>
                <a:ea typeface="Play"/>
                <a:cs typeface="Play"/>
                <a:sym typeface="Play"/>
              </a:rPr>
              <a:t>National </a:t>
            </a:r>
            <a:r>
              <a:rPr lang="en-US" sz="5200" b="1">
                <a:latin typeface="Play"/>
                <a:ea typeface="Play"/>
                <a:cs typeface="Play"/>
                <a:sym typeface="Play"/>
              </a:rPr>
              <a:t>TGW</a:t>
            </a:r>
            <a:r>
              <a:rPr lang="en-US" sz="5200" b="1">
                <a:solidFill>
                  <a:schemeClr val="dk1"/>
                </a:solidFill>
                <a:latin typeface="Play"/>
                <a:ea typeface="Play"/>
                <a:cs typeface="Play"/>
                <a:sym typeface="Play"/>
              </a:rPr>
              <a:t> </a:t>
            </a:r>
            <a:r>
              <a:rPr lang="en-US" sz="5200" b="1">
                <a:latin typeface="Play"/>
                <a:ea typeface="Play"/>
                <a:cs typeface="Play"/>
                <a:sym typeface="Play"/>
              </a:rPr>
              <a:t>Prevention</a:t>
            </a:r>
            <a:r>
              <a:rPr lang="en-US" sz="5200" b="1">
                <a:solidFill>
                  <a:schemeClr val="dk1"/>
                </a:solidFill>
                <a:latin typeface="Play"/>
                <a:ea typeface="Play"/>
                <a:cs typeface="Play"/>
                <a:sym typeface="Play"/>
              </a:rPr>
              <a:t> Cascades</a:t>
            </a:r>
            <a:endParaRPr sz="5200" b="1">
              <a:solidFill>
                <a:schemeClr val="dk1"/>
              </a:solidFill>
              <a:latin typeface="Play"/>
              <a:ea typeface="Play"/>
              <a:cs typeface="Play"/>
              <a:sym typeface="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2e56d248b35_0_8"/>
          <p:cNvPicPr preferRelativeResize="0"/>
          <p:nvPr/>
        </p:nvPicPr>
        <p:blipFill>
          <a:blip r:embed="rId3">
            <a:alphaModFix/>
          </a:blip>
          <a:stretch>
            <a:fillRect/>
          </a:stretch>
        </p:blipFill>
        <p:spPr>
          <a:xfrm>
            <a:off x="152400" y="152400"/>
            <a:ext cx="11887199" cy="6556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2e56d248b35_0_25"/>
          <p:cNvPicPr preferRelativeResize="0"/>
          <p:nvPr/>
        </p:nvPicPr>
        <p:blipFill>
          <a:blip r:embed="rId3">
            <a:alphaModFix/>
          </a:blip>
          <a:stretch>
            <a:fillRect/>
          </a:stretch>
        </p:blipFill>
        <p:spPr>
          <a:xfrm>
            <a:off x="152400" y="152400"/>
            <a:ext cx="11799250" cy="6553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5"/>
          <p:cNvSpPr txBox="1">
            <a:spLocks noGrp="1"/>
          </p:cNvSpPr>
          <p:nvPr>
            <p:ph type="body" idx="1"/>
          </p:nvPr>
        </p:nvSpPr>
        <p:spPr>
          <a:xfrm>
            <a:off x="376799" y="443378"/>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None/>
            </a:pPr>
            <a:r>
              <a:rPr lang="en-US" sz="3600">
                <a:latin typeface="Play"/>
                <a:ea typeface="Play"/>
                <a:cs typeface="Play"/>
                <a:sym typeface="Play"/>
              </a:rPr>
              <a:t>National TGW Condom</a:t>
            </a:r>
            <a:endParaRPr>
              <a:latin typeface="Play"/>
              <a:ea typeface="Play"/>
              <a:cs typeface="Play"/>
              <a:sym typeface="Play"/>
            </a:endParaRPr>
          </a:p>
        </p:txBody>
      </p:sp>
      <p:sp>
        <p:nvSpPr>
          <p:cNvPr id="278" name="Google Shape;278;p15"/>
          <p:cNvSpPr txBox="1">
            <a:spLocks noGrp="1"/>
          </p:cNvSpPr>
          <p:nvPr>
            <p:ph type="body" idx="3"/>
          </p:nvPr>
        </p:nvSpPr>
        <p:spPr>
          <a:xfrm>
            <a:off x="6492603" y="443378"/>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None/>
            </a:pPr>
            <a:r>
              <a:rPr lang="en-US" sz="3300">
                <a:latin typeface="Play"/>
                <a:ea typeface="Play"/>
                <a:cs typeface="Play"/>
                <a:sym typeface="Play"/>
              </a:rPr>
              <a:t>National TGW PreP</a:t>
            </a:r>
            <a:endParaRPr sz="3300">
              <a:latin typeface="Play"/>
              <a:ea typeface="Play"/>
              <a:cs typeface="Play"/>
              <a:sym typeface="Play"/>
            </a:endParaRPr>
          </a:p>
        </p:txBody>
      </p:sp>
      <p:pic>
        <p:nvPicPr>
          <p:cNvPr id="279" name="Google Shape;279;p15"/>
          <p:cNvPicPr preferRelativeResize="0"/>
          <p:nvPr/>
        </p:nvPicPr>
        <p:blipFill rotWithShape="1">
          <a:blip r:embed="rId3">
            <a:alphaModFix/>
          </a:blip>
          <a:srcRect/>
          <a:stretch/>
        </p:blipFill>
        <p:spPr>
          <a:xfrm>
            <a:off x="143075" y="1447675"/>
            <a:ext cx="5854499" cy="5285901"/>
          </a:xfrm>
          <a:prstGeom prst="rect">
            <a:avLst/>
          </a:prstGeom>
          <a:noFill/>
          <a:ln>
            <a:noFill/>
          </a:ln>
        </p:spPr>
      </p:pic>
      <p:pic>
        <p:nvPicPr>
          <p:cNvPr id="280" name="Google Shape;280;p15"/>
          <p:cNvPicPr preferRelativeResize="0"/>
          <p:nvPr/>
        </p:nvPicPr>
        <p:blipFill rotWithShape="1">
          <a:blip r:embed="rId4">
            <a:alphaModFix/>
          </a:blip>
          <a:srcRect/>
          <a:stretch/>
        </p:blipFill>
        <p:spPr>
          <a:xfrm>
            <a:off x="6149975" y="1419574"/>
            <a:ext cx="5889625" cy="53140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e56d248b35_0_30"/>
          <p:cNvSpPr txBox="1">
            <a:spLocks noGrp="1"/>
          </p:cNvSpPr>
          <p:nvPr>
            <p:ph type="body" idx="1"/>
          </p:nvPr>
        </p:nvSpPr>
        <p:spPr>
          <a:xfrm>
            <a:off x="458488" y="500332"/>
            <a:ext cx="10914000" cy="5011800"/>
          </a:xfrm>
          <a:prstGeom prst="rect">
            <a:avLst/>
          </a:prstGeom>
          <a:noFill/>
          <a:ln>
            <a:noFill/>
          </a:ln>
        </p:spPr>
        <p:txBody>
          <a:bodyPr spcFirstLastPara="1" wrap="square" lIns="91425" tIns="45700" rIns="91425" bIns="45700" anchor="ctr" anchorCtr="0">
            <a:normAutofit/>
          </a:bodyPr>
          <a:lstStyle/>
          <a:p>
            <a:pPr marL="457200" lvl="0" indent="0" algn="ctr" rtl="0">
              <a:lnSpc>
                <a:spcPct val="90000"/>
              </a:lnSpc>
              <a:spcBef>
                <a:spcPts val="1000"/>
              </a:spcBef>
              <a:spcAft>
                <a:spcPts val="0"/>
              </a:spcAft>
              <a:buSzPts val="1800"/>
              <a:buNone/>
            </a:pPr>
            <a:r>
              <a:rPr lang="en-US" sz="5200" b="1">
                <a:latin typeface="Play"/>
                <a:ea typeface="Play"/>
                <a:cs typeface="Play"/>
                <a:sym typeface="Play"/>
              </a:rPr>
              <a:t>JSI</a:t>
            </a:r>
            <a:r>
              <a:rPr lang="en-US" sz="5200" b="1">
                <a:solidFill>
                  <a:schemeClr val="dk1"/>
                </a:solidFill>
                <a:latin typeface="Play"/>
                <a:ea typeface="Play"/>
                <a:cs typeface="Play"/>
                <a:sym typeface="Play"/>
              </a:rPr>
              <a:t> </a:t>
            </a:r>
            <a:r>
              <a:rPr lang="en-US" sz="5200" b="1">
                <a:latin typeface="Play"/>
                <a:ea typeface="Play"/>
                <a:cs typeface="Play"/>
                <a:sym typeface="Play"/>
              </a:rPr>
              <a:t>Prevention</a:t>
            </a:r>
            <a:r>
              <a:rPr lang="en-US" sz="5200" b="1">
                <a:solidFill>
                  <a:schemeClr val="dk1"/>
                </a:solidFill>
                <a:latin typeface="Play"/>
                <a:ea typeface="Play"/>
                <a:cs typeface="Play"/>
                <a:sym typeface="Play"/>
              </a:rPr>
              <a:t> Cascades</a:t>
            </a:r>
            <a:endParaRPr sz="5200" b="1">
              <a:solidFill>
                <a:schemeClr val="dk1"/>
              </a:solidFill>
              <a:latin typeface="Play"/>
              <a:ea typeface="Play"/>
              <a:cs typeface="Play"/>
              <a:sym typeface="Pl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9"/>
          <p:cNvPicPr preferRelativeResize="0"/>
          <p:nvPr/>
        </p:nvPicPr>
        <p:blipFill rotWithShape="1">
          <a:blip r:embed="rId3">
            <a:alphaModFix/>
          </a:blip>
          <a:srcRect/>
          <a:stretch/>
        </p:blipFill>
        <p:spPr>
          <a:xfrm>
            <a:off x="143234" y="334108"/>
            <a:ext cx="11973180" cy="62249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8"/>
          <p:cNvPicPr preferRelativeResize="0"/>
          <p:nvPr/>
        </p:nvPicPr>
        <p:blipFill rotWithShape="1">
          <a:blip r:embed="rId3">
            <a:alphaModFix/>
          </a:blip>
          <a:srcRect/>
          <a:stretch/>
        </p:blipFill>
        <p:spPr>
          <a:xfrm>
            <a:off x="275645" y="439615"/>
            <a:ext cx="11640710" cy="58205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body" idx="1"/>
          </p:nvPr>
        </p:nvSpPr>
        <p:spPr>
          <a:xfrm>
            <a:off x="282227" y="443377"/>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None/>
            </a:pPr>
            <a:r>
              <a:rPr lang="en-US" sz="3600">
                <a:latin typeface="Play"/>
                <a:ea typeface="Play"/>
                <a:cs typeface="Play"/>
                <a:sym typeface="Play"/>
              </a:rPr>
              <a:t>JSI MSM PreP</a:t>
            </a:r>
            <a:endParaRPr>
              <a:latin typeface="Play"/>
              <a:ea typeface="Play"/>
              <a:cs typeface="Play"/>
              <a:sym typeface="Play"/>
            </a:endParaRPr>
          </a:p>
        </p:txBody>
      </p:sp>
      <p:sp>
        <p:nvSpPr>
          <p:cNvPr id="301" name="Google Shape;301;p16"/>
          <p:cNvSpPr txBox="1">
            <a:spLocks noGrp="1"/>
          </p:cNvSpPr>
          <p:nvPr>
            <p:ph type="body" idx="3"/>
          </p:nvPr>
        </p:nvSpPr>
        <p:spPr>
          <a:xfrm>
            <a:off x="6462131" y="443377"/>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None/>
            </a:pPr>
            <a:r>
              <a:rPr lang="en-US" sz="3600">
                <a:latin typeface="Play"/>
                <a:ea typeface="Play"/>
                <a:cs typeface="Play"/>
                <a:sym typeface="Play"/>
              </a:rPr>
              <a:t>JSI FSW PreP</a:t>
            </a:r>
            <a:endParaRPr>
              <a:latin typeface="Play"/>
              <a:ea typeface="Play"/>
              <a:cs typeface="Play"/>
              <a:sym typeface="Play"/>
            </a:endParaRPr>
          </a:p>
        </p:txBody>
      </p:sp>
      <p:pic>
        <p:nvPicPr>
          <p:cNvPr id="302" name="Google Shape;302;p16"/>
          <p:cNvPicPr preferRelativeResize="0"/>
          <p:nvPr/>
        </p:nvPicPr>
        <p:blipFill rotWithShape="1">
          <a:blip r:embed="rId3">
            <a:alphaModFix/>
          </a:blip>
          <a:srcRect/>
          <a:stretch/>
        </p:blipFill>
        <p:spPr>
          <a:xfrm>
            <a:off x="152400" y="1419703"/>
            <a:ext cx="5852350" cy="4649824"/>
          </a:xfrm>
          <a:prstGeom prst="rect">
            <a:avLst/>
          </a:prstGeom>
          <a:noFill/>
          <a:ln>
            <a:noFill/>
          </a:ln>
        </p:spPr>
      </p:pic>
      <p:pic>
        <p:nvPicPr>
          <p:cNvPr id="303" name="Google Shape;303;p16"/>
          <p:cNvPicPr preferRelativeResize="0"/>
          <p:nvPr/>
        </p:nvPicPr>
        <p:blipFill rotWithShape="1">
          <a:blip r:embed="rId4">
            <a:alphaModFix/>
          </a:blip>
          <a:srcRect/>
          <a:stretch/>
        </p:blipFill>
        <p:spPr>
          <a:xfrm>
            <a:off x="5935525" y="1419700"/>
            <a:ext cx="6256475" cy="4649824"/>
          </a:xfrm>
          <a:prstGeom prst="rect">
            <a:avLst/>
          </a:prstGeom>
          <a:noFill/>
          <a:ln>
            <a:noFill/>
          </a:ln>
        </p:spPr>
      </p:pic>
      <p:grpSp>
        <p:nvGrpSpPr>
          <p:cNvPr id="304" name="Google Shape;304;p16"/>
          <p:cNvGrpSpPr/>
          <p:nvPr/>
        </p:nvGrpSpPr>
        <p:grpSpPr>
          <a:xfrm>
            <a:off x="1658600" y="2105850"/>
            <a:ext cx="1077624" cy="1774906"/>
            <a:chOff x="1658600" y="2105850"/>
            <a:chExt cx="1077624" cy="1774906"/>
          </a:xfrm>
        </p:grpSpPr>
        <p:cxnSp>
          <p:nvCxnSpPr>
            <p:cNvPr id="305" name="Google Shape;305;p16"/>
            <p:cNvCxnSpPr/>
            <p:nvPr/>
          </p:nvCxnSpPr>
          <p:spPr>
            <a:xfrm rot="-5400000" flipH="1">
              <a:off x="1304450" y="2460000"/>
              <a:ext cx="1677300" cy="969000"/>
            </a:xfrm>
            <a:prstGeom prst="curvedConnector3">
              <a:avLst>
                <a:gd name="adj1" fmla="val -14444"/>
              </a:avLst>
            </a:prstGeom>
            <a:noFill/>
            <a:ln w="28575" cap="flat" cmpd="sng">
              <a:solidFill>
                <a:srgbClr val="FF0000"/>
              </a:solidFill>
              <a:prstDash val="solid"/>
              <a:round/>
              <a:headEnd type="none" w="sm" len="sm"/>
              <a:tailEnd type="none" w="sm" len="sm"/>
            </a:ln>
          </p:spPr>
        </p:cxnSp>
        <p:sp>
          <p:nvSpPr>
            <p:cNvPr id="306" name="Google Shape;306;p16"/>
            <p:cNvSpPr/>
            <p:nvPr/>
          </p:nvSpPr>
          <p:spPr>
            <a:xfrm rot="4769616">
              <a:off x="2590467" y="3723881"/>
              <a:ext cx="83907" cy="195586"/>
            </a:xfrm>
            <a:prstGeom prst="chevron">
              <a:avLst>
                <a:gd name="adj" fmla="val 100000"/>
              </a:avLst>
            </a:prstGeom>
            <a:solidFill>
              <a:schemeClr val="lt2"/>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838200" y="365125"/>
            <a:ext cx="10515600" cy="8270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Promoting HIV Prevention </a:t>
            </a:r>
            <a:endParaRPr b="1"/>
          </a:p>
        </p:txBody>
      </p:sp>
      <p:sp>
        <p:nvSpPr>
          <p:cNvPr id="131" name="Google Shape;131;p22"/>
          <p:cNvSpPr txBox="1">
            <a:spLocks noGrp="1"/>
          </p:cNvSpPr>
          <p:nvPr>
            <p:ph type="body" idx="1"/>
          </p:nvPr>
        </p:nvSpPr>
        <p:spPr>
          <a:xfrm>
            <a:off x="486137" y="1192192"/>
            <a:ext cx="11076972" cy="5382228"/>
          </a:xfrm>
          <a:prstGeom prst="rect">
            <a:avLst/>
          </a:prstGeom>
          <a:noFill/>
          <a:ln>
            <a:noFill/>
          </a:ln>
        </p:spPr>
        <p:txBody>
          <a:bodyPr spcFirstLastPara="1" wrap="square" lIns="91425" tIns="45700" rIns="91425" bIns="45700" anchor="t" anchorCtr="0">
            <a:normAutofit fontScale="92500"/>
          </a:bodyPr>
          <a:lstStyle/>
          <a:p>
            <a:pPr marL="457200" lvl="0" indent="-352167" algn="l" rtl="0">
              <a:lnSpc>
                <a:spcPct val="90000"/>
              </a:lnSpc>
              <a:spcBef>
                <a:spcPts val="1000"/>
              </a:spcBef>
              <a:spcAft>
                <a:spcPts val="0"/>
              </a:spcAft>
              <a:buClr>
                <a:schemeClr val="dk1"/>
              </a:buClr>
              <a:buSzPts val="1946"/>
              <a:buFont typeface="Play"/>
              <a:buChar char="•"/>
            </a:pPr>
            <a:r>
              <a:rPr lang="en-US">
                <a:latin typeface="Play"/>
                <a:ea typeface="Play"/>
                <a:cs typeface="Play"/>
                <a:sym typeface="Play"/>
              </a:rPr>
              <a:t>HIV prevention programmes must: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a:latin typeface="Play"/>
                <a:ea typeface="Play"/>
                <a:cs typeface="Play"/>
                <a:sym typeface="Play"/>
              </a:rPr>
              <a:t>Operate in social contexts that affect their ability to reach those most at risk and to provide appropriate services to them.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a:latin typeface="Play"/>
                <a:ea typeface="Play"/>
                <a:cs typeface="Play"/>
                <a:sym typeface="Play"/>
              </a:rPr>
              <a:t>Provide enabling environment for the uptake of prevention interventions not only availability of individual HIV prevention services.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a:latin typeface="Play"/>
                <a:ea typeface="Play"/>
                <a:cs typeface="Play"/>
                <a:sym typeface="Play"/>
              </a:rPr>
              <a:t>Be focused on, accessible to, and taken up by the people most at risk of acquiring infection (primary prevention).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a:latin typeface="Play"/>
                <a:ea typeface="Play"/>
                <a:cs typeface="Play"/>
                <a:sym typeface="Play"/>
              </a:rPr>
              <a:t>Prevent onward transmission of HIV (secondary prevention), through ART care to achieve undetectable viral loads.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a:latin typeface="Play"/>
                <a:ea typeface="Play"/>
                <a:cs typeface="Play"/>
                <a:sym typeface="Play"/>
              </a:rPr>
              <a:t>Be monitored using methods that can provide timely and actionable information. </a:t>
            </a:r>
            <a:endParaRPr>
              <a:latin typeface="Play"/>
              <a:ea typeface="Play"/>
              <a:cs typeface="Play"/>
              <a:sym typeface="Play"/>
            </a:endParaRPr>
          </a:p>
          <a:p>
            <a:pPr marL="457200" lvl="0" indent="-352167" algn="l" rtl="0">
              <a:lnSpc>
                <a:spcPct val="90000"/>
              </a:lnSpc>
              <a:spcBef>
                <a:spcPts val="1000"/>
              </a:spcBef>
              <a:spcAft>
                <a:spcPts val="0"/>
              </a:spcAft>
              <a:buClr>
                <a:schemeClr val="dk1"/>
              </a:buClr>
              <a:buSzPts val="1946"/>
              <a:buFont typeface="Play"/>
              <a:buChar char="•"/>
            </a:pPr>
            <a:r>
              <a:rPr lang="en-US" sz="2800">
                <a:latin typeface="Play"/>
                <a:ea typeface="Play"/>
                <a:cs typeface="Play"/>
                <a:sym typeface="Play"/>
              </a:rPr>
              <a:t>HIV prevention interventions are complex because of differences within at-risk populations, periodicity of risk, and overlapping risks and vulnerabilities for individuals and populations.  </a:t>
            </a:r>
            <a:endParaRPr>
              <a:latin typeface="Play"/>
              <a:ea typeface="Play"/>
              <a:cs typeface="Play"/>
              <a:sym typeface="Play"/>
            </a:endParaRPr>
          </a:p>
          <a:p>
            <a:pPr marL="457200" lvl="0" indent="-352167" algn="l" rtl="0">
              <a:lnSpc>
                <a:spcPct val="90000"/>
              </a:lnSpc>
              <a:spcBef>
                <a:spcPts val="1000"/>
              </a:spcBef>
              <a:spcAft>
                <a:spcPts val="0"/>
              </a:spcAft>
              <a:buClr>
                <a:schemeClr val="dk1"/>
              </a:buClr>
              <a:buSzPts val="1946"/>
              <a:buFont typeface="Play"/>
              <a:buChar char="•"/>
            </a:pPr>
            <a:r>
              <a:rPr lang="en-US" sz="2800">
                <a:latin typeface="Play"/>
                <a:ea typeface="Play"/>
                <a:cs typeface="Play"/>
                <a:sym typeface="Play"/>
              </a:rPr>
              <a:t>So, </a:t>
            </a:r>
            <a:r>
              <a:rPr lang="en-US" sz="2800" i="1">
                <a:latin typeface="Play"/>
                <a:ea typeface="Play"/>
                <a:cs typeface="Play"/>
                <a:sym typeface="Play"/>
              </a:rPr>
              <a:t>one size does not fit all</a:t>
            </a:r>
            <a:r>
              <a:rPr lang="en-US" sz="2800">
                <a:latin typeface="Play"/>
                <a:ea typeface="Play"/>
                <a:cs typeface="Play"/>
                <a:sym typeface="Play"/>
              </a:rPr>
              <a:t> ……….</a:t>
            </a:r>
            <a:endParaRPr>
              <a:latin typeface="Play"/>
              <a:ea typeface="Play"/>
              <a:cs typeface="Play"/>
              <a:sym typeface="Play"/>
            </a:endParaRPr>
          </a:p>
          <a:p>
            <a:pPr marL="457200" lvl="0" indent="-228600" algn="l" rtl="0">
              <a:lnSpc>
                <a:spcPct val="90000"/>
              </a:lnSpc>
              <a:spcBef>
                <a:spcPts val="1000"/>
              </a:spcBef>
              <a:spcAft>
                <a:spcPts val="0"/>
              </a:spcAft>
              <a:buClr>
                <a:schemeClr val="dk1"/>
              </a:buClr>
              <a:buSzPts val="1946"/>
              <a:buNone/>
            </a:pP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e526e03af4_0_63"/>
          <p:cNvSpPr txBox="1">
            <a:spLocks noGrp="1"/>
          </p:cNvSpPr>
          <p:nvPr>
            <p:ph type="body" idx="1"/>
          </p:nvPr>
        </p:nvSpPr>
        <p:spPr>
          <a:xfrm>
            <a:off x="458487" y="500332"/>
            <a:ext cx="11081471" cy="5011800"/>
          </a:xfrm>
          <a:prstGeom prst="rect">
            <a:avLst/>
          </a:prstGeom>
          <a:noFill/>
          <a:ln>
            <a:noFill/>
          </a:ln>
        </p:spPr>
        <p:txBody>
          <a:bodyPr spcFirstLastPara="1" wrap="square" lIns="91425" tIns="45700" rIns="91425" bIns="45700" anchor="ctr" anchorCtr="0">
            <a:normAutofit/>
          </a:bodyPr>
          <a:lstStyle/>
          <a:p>
            <a:pPr marL="457200" lvl="0" indent="0" algn="ctr" rtl="0">
              <a:lnSpc>
                <a:spcPct val="90000"/>
              </a:lnSpc>
              <a:spcBef>
                <a:spcPts val="1000"/>
              </a:spcBef>
              <a:spcAft>
                <a:spcPts val="0"/>
              </a:spcAft>
              <a:buSzPts val="1800"/>
              <a:buNone/>
            </a:pPr>
            <a:r>
              <a:rPr lang="en-US" sz="5200" b="1">
                <a:solidFill>
                  <a:schemeClr val="dk1"/>
                </a:solidFill>
                <a:latin typeface="Play"/>
                <a:ea typeface="Play"/>
                <a:cs typeface="Play"/>
                <a:sym typeface="Play"/>
              </a:rPr>
              <a:t>Sub National MSM PreP Cascades</a:t>
            </a:r>
            <a:endParaRPr sz="5200" b="1">
              <a:solidFill>
                <a:schemeClr val="dk1"/>
              </a:solidFill>
              <a:latin typeface="Play"/>
              <a:ea typeface="Play"/>
              <a:cs typeface="Play"/>
              <a:sym typeface="Pl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8"/>
          <p:cNvSpPr txBox="1"/>
          <p:nvPr/>
        </p:nvSpPr>
        <p:spPr>
          <a:xfrm>
            <a:off x="358408" y="971434"/>
            <a:ext cx="4919637" cy="8239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Play"/>
                <a:ea typeface="Play"/>
                <a:cs typeface="Play"/>
                <a:sym typeface="Play"/>
              </a:rPr>
              <a:t>Ashanti Region </a:t>
            </a:r>
            <a:endParaRPr sz="1400" b="1" i="0" u="none" strike="noStrike" cap="none">
              <a:solidFill>
                <a:srgbClr val="000000"/>
              </a:solidFill>
              <a:latin typeface="Play"/>
              <a:ea typeface="Play"/>
              <a:cs typeface="Play"/>
              <a:sym typeface="Play"/>
            </a:endParaRPr>
          </a:p>
        </p:txBody>
      </p:sp>
      <p:sp>
        <p:nvSpPr>
          <p:cNvPr id="318" name="Google Shape;318;p18"/>
          <p:cNvSpPr txBox="1"/>
          <p:nvPr/>
        </p:nvSpPr>
        <p:spPr>
          <a:xfrm>
            <a:off x="5913600" y="971426"/>
            <a:ext cx="5157900" cy="687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Play"/>
                <a:ea typeface="Play"/>
                <a:cs typeface="Play"/>
                <a:sym typeface="Play"/>
              </a:rPr>
              <a:t>Bono Region </a:t>
            </a:r>
            <a:endParaRPr sz="1400" b="1" i="0" u="none" strike="noStrike" cap="none">
              <a:solidFill>
                <a:srgbClr val="000000"/>
              </a:solidFill>
              <a:latin typeface="Play"/>
              <a:ea typeface="Play"/>
              <a:cs typeface="Play"/>
              <a:sym typeface="Play"/>
            </a:endParaRPr>
          </a:p>
        </p:txBody>
      </p:sp>
      <p:sp>
        <p:nvSpPr>
          <p:cNvPr id="319" name="Google Shape;319;p18"/>
          <p:cNvSpPr txBox="1"/>
          <p:nvPr/>
        </p:nvSpPr>
        <p:spPr>
          <a:xfrm>
            <a:off x="558199" y="365125"/>
            <a:ext cx="11132231" cy="544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3200" b="1" i="0" u="none" strike="noStrike" cap="none">
                <a:solidFill>
                  <a:schemeClr val="dk1"/>
                </a:solidFill>
                <a:latin typeface="Play"/>
                <a:ea typeface="Play"/>
                <a:cs typeface="Play"/>
                <a:sym typeface="Play"/>
              </a:rPr>
              <a:t>MSM PreP Sub-National Cascades by Regions – Major Drivers</a:t>
            </a:r>
            <a:endParaRPr sz="1600" b="1" i="0" u="none" strike="noStrike" cap="none">
              <a:solidFill>
                <a:srgbClr val="000000"/>
              </a:solidFill>
              <a:latin typeface="Play"/>
              <a:ea typeface="Play"/>
              <a:cs typeface="Play"/>
              <a:sym typeface="Play"/>
            </a:endParaRPr>
          </a:p>
        </p:txBody>
      </p:sp>
      <p:pic>
        <p:nvPicPr>
          <p:cNvPr id="320" name="Google Shape;320;p18"/>
          <p:cNvPicPr preferRelativeResize="0"/>
          <p:nvPr/>
        </p:nvPicPr>
        <p:blipFill rotWithShape="1">
          <a:blip r:embed="rId3">
            <a:alphaModFix/>
          </a:blip>
          <a:srcRect/>
          <a:stretch/>
        </p:blipFill>
        <p:spPr>
          <a:xfrm>
            <a:off x="152400" y="1658725"/>
            <a:ext cx="5559500" cy="5046874"/>
          </a:xfrm>
          <a:prstGeom prst="rect">
            <a:avLst/>
          </a:prstGeom>
          <a:noFill/>
          <a:ln>
            <a:noFill/>
          </a:ln>
        </p:spPr>
      </p:pic>
      <p:pic>
        <p:nvPicPr>
          <p:cNvPr id="321" name="Google Shape;321;p18"/>
          <p:cNvPicPr preferRelativeResize="0"/>
          <p:nvPr/>
        </p:nvPicPr>
        <p:blipFill rotWithShape="1">
          <a:blip r:embed="rId4">
            <a:alphaModFix/>
          </a:blip>
          <a:srcRect/>
          <a:stretch/>
        </p:blipFill>
        <p:spPr>
          <a:xfrm>
            <a:off x="5913600" y="1795350"/>
            <a:ext cx="6059950" cy="4894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a:spLocks noGrp="1"/>
          </p:cNvSpPr>
          <p:nvPr>
            <p:ph type="body" idx="1"/>
          </p:nvPr>
        </p:nvSpPr>
        <p:spPr>
          <a:xfrm>
            <a:off x="728276" y="256381"/>
            <a:ext cx="5157787" cy="823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en-US">
                <a:latin typeface="Play"/>
                <a:ea typeface="Play"/>
                <a:cs typeface="Play"/>
                <a:sym typeface="Play"/>
              </a:rPr>
              <a:t>Greater Accra Region</a:t>
            </a:r>
            <a:endParaRPr>
              <a:latin typeface="Play"/>
              <a:ea typeface="Play"/>
              <a:cs typeface="Play"/>
              <a:sym typeface="Play"/>
            </a:endParaRPr>
          </a:p>
        </p:txBody>
      </p:sp>
      <p:sp>
        <p:nvSpPr>
          <p:cNvPr id="327" name="Google Shape;327;p19"/>
          <p:cNvSpPr txBox="1">
            <a:spLocks noGrp="1"/>
          </p:cNvSpPr>
          <p:nvPr>
            <p:ph type="body" idx="3"/>
          </p:nvPr>
        </p:nvSpPr>
        <p:spPr>
          <a:xfrm>
            <a:off x="6685156" y="256381"/>
            <a:ext cx="5183188" cy="823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en-US">
                <a:latin typeface="Play"/>
                <a:ea typeface="Play"/>
                <a:cs typeface="Play"/>
                <a:sym typeface="Play"/>
              </a:rPr>
              <a:t>Northern Region </a:t>
            </a:r>
            <a:endParaRPr>
              <a:latin typeface="Play"/>
              <a:ea typeface="Play"/>
              <a:cs typeface="Play"/>
              <a:sym typeface="Play"/>
            </a:endParaRPr>
          </a:p>
        </p:txBody>
      </p:sp>
      <p:pic>
        <p:nvPicPr>
          <p:cNvPr id="328" name="Google Shape;328;p19"/>
          <p:cNvPicPr preferRelativeResize="0"/>
          <p:nvPr/>
        </p:nvPicPr>
        <p:blipFill rotWithShape="1">
          <a:blip r:embed="rId3">
            <a:alphaModFix/>
          </a:blip>
          <a:srcRect/>
          <a:stretch/>
        </p:blipFill>
        <p:spPr>
          <a:xfrm>
            <a:off x="152400" y="1232693"/>
            <a:ext cx="6051773" cy="5472907"/>
          </a:xfrm>
          <a:prstGeom prst="rect">
            <a:avLst/>
          </a:prstGeom>
          <a:noFill/>
          <a:ln>
            <a:noFill/>
          </a:ln>
        </p:spPr>
      </p:pic>
      <p:pic>
        <p:nvPicPr>
          <p:cNvPr id="329" name="Google Shape;329;p19"/>
          <p:cNvPicPr preferRelativeResize="0"/>
          <p:nvPr/>
        </p:nvPicPr>
        <p:blipFill rotWithShape="1">
          <a:blip r:embed="rId4">
            <a:alphaModFix/>
          </a:blip>
          <a:srcRect/>
          <a:stretch/>
        </p:blipFill>
        <p:spPr>
          <a:xfrm>
            <a:off x="152400" y="1232700"/>
            <a:ext cx="5892800" cy="5150576"/>
          </a:xfrm>
          <a:prstGeom prst="rect">
            <a:avLst/>
          </a:prstGeom>
          <a:noFill/>
          <a:ln>
            <a:noFill/>
          </a:ln>
        </p:spPr>
      </p:pic>
      <p:pic>
        <p:nvPicPr>
          <p:cNvPr id="330" name="Google Shape;330;p19"/>
          <p:cNvPicPr preferRelativeResize="0"/>
          <p:nvPr/>
        </p:nvPicPr>
        <p:blipFill rotWithShape="1">
          <a:blip r:embed="rId5">
            <a:alphaModFix/>
          </a:blip>
          <a:srcRect/>
          <a:stretch/>
        </p:blipFill>
        <p:spPr>
          <a:xfrm>
            <a:off x="6356575" y="1232701"/>
            <a:ext cx="5683025" cy="5150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e56d248b35_0_34"/>
          <p:cNvSpPr txBox="1">
            <a:spLocks noGrp="1"/>
          </p:cNvSpPr>
          <p:nvPr>
            <p:ph type="body" idx="1"/>
          </p:nvPr>
        </p:nvSpPr>
        <p:spPr>
          <a:xfrm>
            <a:off x="458487" y="500332"/>
            <a:ext cx="11081400" cy="5011800"/>
          </a:xfrm>
          <a:prstGeom prst="rect">
            <a:avLst/>
          </a:prstGeom>
          <a:noFill/>
          <a:ln>
            <a:noFill/>
          </a:ln>
        </p:spPr>
        <p:txBody>
          <a:bodyPr spcFirstLastPara="1" wrap="square" lIns="91425" tIns="45700" rIns="91425" bIns="45700" anchor="ctr" anchorCtr="0">
            <a:normAutofit/>
          </a:bodyPr>
          <a:lstStyle/>
          <a:p>
            <a:pPr marL="457200" lvl="0" indent="0" algn="ctr" rtl="0">
              <a:lnSpc>
                <a:spcPct val="90000"/>
              </a:lnSpc>
              <a:spcBef>
                <a:spcPts val="1000"/>
              </a:spcBef>
              <a:spcAft>
                <a:spcPts val="0"/>
              </a:spcAft>
              <a:buSzPts val="1800"/>
              <a:buNone/>
            </a:pPr>
            <a:r>
              <a:rPr lang="en-US" sz="5200" b="1">
                <a:solidFill>
                  <a:schemeClr val="dk1"/>
                </a:solidFill>
                <a:latin typeface="Play"/>
                <a:ea typeface="Play"/>
                <a:cs typeface="Play"/>
                <a:sym typeface="Play"/>
              </a:rPr>
              <a:t>Sub National </a:t>
            </a:r>
            <a:r>
              <a:rPr lang="en-US" sz="5200" b="1">
                <a:latin typeface="Play"/>
                <a:ea typeface="Play"/>
                <a:cs typeface="Play"/>
                <a:sym typeface="Play"/>
              </a:rPr>
              <a:t>FSW</a:t>
            </a:r>
            <a:r>
              <a:rPr lang="en-US" sz="5200" b="1">
                <a:solidFill>
                  <a:schemeClr val="dk1"/>
                </a:solidFill>
                <a:latin typeface="Play"/>
                <a:ea typeface="Play"/>
                <a:cs typeface="Play"/>
                <a:sym typeface="Play"/>
              </a:rPr>
              <a:t> PreP Cascades</a:t>
            </a:r>
            <a:endParaRPr sz="5200" b="1">
              <a:solidFill>
                <a:schemeClr val="dk1"/>
              </a:solidFill>
              <a:latin typeface="Play"/>
              <a:ea typeface="Play"/>
              <a:cs typeface="Play"/>
              <a:sym typeface="Pl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0"/>
          <p:cNvSpPr txBox="1">
            <a:spLocks noGrp="1"/>
          </p:cNvSpPr>
          <p:nvPr>
            <p:ph type="title"/>
          </p:nvPr>
        </p:nvSpPr>
        <p:spPr>
          <a:xfrm>
            <a:off x="839788" y="365126"/>
            <a:ext cx="10515600" cy="5938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en-US" sz="4000" b="1">
                <a:latin typeface="Play"/>
                <a:ea typeface="Play"/>
                <a:cs typeface="Play"/>
                <a:sym typeface="Play"/>
              </a:rPr>
              <a:t>FSW PreP Cascade by Regions – Major Drivers</a:t>
            </a:r>
            <a:endParaRPr b="1">
              <a:latin typeface="Play"/>
              <a:ea typeface="Play"/>
              <a:cs typeface="Play"/>
              <a:sym typeface="Play"/>
            </a:endParaRPr>
          </a:p>
        </p:txBody>
      </p:sp>
      <p:sp>
        <p:nvSpPr>
          <p:cNvPr id="341" name="Google Shape;341;p20"/>
          <p:cNvSpPr txBox="1">
            <a:spLocks noGrp="1"/>
          </p:cNvSpPr>
          <p:nvPr>
            <p:ph type="body" idx="1"/>
          </p:nvPr>
        </p:nvSpPr>
        <p:spPr>
          <a:xfrm>
            <a:off x="836612" y="967486"/>
            <a:ext cx="5157787" cy="593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None/>
            </a:pPr>
            <a:r>
              <a:rPr lang="en-US" sz="3600">
                <a:latin typeface="Play"/>
                <a:ea typeface="Play"/>
                <a:cs typeface="Play"/>
                <a:sym typeface="Play"/>
              </a:rPr>
              <a:t>Ashanti Region</a:t>
            </a:r>
            <a:endParaRPr>
              <a:latin typeface="Play"/>
              <a:ea typeface="Play"/>
              <a:cs typeface="Play"/>
              <a:sym typeface="Play"/>
            </a:endParaRPr>
          </a:p>
        </p:txBody>
      </p:sp>
      <p:sp>
        <p:nvSpPr>
          <p:cNvPr id="342" name="Google Shape;342;p20"/>
          <p:cNvSpPr txBox="1">
            <a:spLocks noGrp="1"/>
          </p:cNvSpPr>
          <p:nvPr>
            <p:ph type="body" idx="3"/>
          </p:nvPr>
        </p:nvSpPr>
        <p:spPr>
          <a:xfrm>
            <a:off x="6172200" y="959006"/>
            <a:ext cx="5183188" cy="593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None/>
            </a:pPr>
            <a:r>
              <a:rPr lang="en-US" sz="3200">
                <a:latin typeface="Play"/>
                <a:ea typeface="Play"/>
                <a:cs typeface="Play"/>
                <a:sym typeface="Play"/>
              </a:rPr>
              <a:t>Bono Region</a:t>
            </a:r>
            <a:endParaRPr>
              <a:latin typeface="Play"/>
              <a:ea typeface="Play"/>
              <a:cs typeface="Play"/>
              <a:sym typeface="Play"/>
            </a:endParaRPr>
          </a:p>
        </p:txBody>
      </p:sp>
      <p:pic>
        <p:nvPicPr>
          <p:cNvPr id="343" name="Google Shape;343;p20"/>
          <p:cNvPicPr preferRelativeResize="0"/>
          <p:nvPr/>
        </p:nvPicPr>
        <p:blipFill rotWithShape="1">
          <a:blip r:embed="rId3">
            <a:alphaModFix/>
          </a:blip>
          <a:srcRect/>
          <a:stretch/>
        </p:blipFill>
        <p:spPr>
          <a:xfrm>
            <a:off x="152400" y="1713766"/>
            <a:ext cx="5892802" cy="4979306"/>
          </a:xfrm>
          <a:prstGeom prst="rect">
            <a:avLst/>
          </a:prstGeom>
          <a:noFill/>
          <a:ln>
            <a:noFill/>
          </a:ln>
        </p:spPr>
      </p:pic>
      <p:pic>
        <p:nvPicPr>
          <p:cNvPr id="344" name="Google Shape;344;p20"/>
          <p:cNvPicPr preferRelativeResize="0"/>
          <p:nvPr/>
        </p:nvPicPr>
        <p:blipFill rotWithShape="1">
          <a:blip r:embed="rId4">
            <a:alphaModFix/>
          </a:blip>
          <a:srcRect/>
          <a:stretch/>
        </p:blipFill>
        <p:spPr>
          <a:xfrm>
            <a:off x="6172200" y="1561375"/>
            <a:ext cx="5652250" cy="5144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body" idx="1"/>
          </p:nvPr>
        </p:nvSpPr>
        <p:spPr>
          <a:xfrm>
            <a:off x="312235" y="322281"/>
            <a:ext cx="5157787" cy="692111"/>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0"/>
              </a:spcBef>
              <a:spcAft>
                <a:spcPts val="0"/>
              </a:spcAft>
              <a:buClr>
                <a:schemeClr val="dk1"/>
              </a:buClr>
              <a:buSzPts val="2400"/>
              <a:buNone/>
            </a:pPr>
            <a:r>
              <a:rPr lang="en-US" sz="3200">
                <a:latin typeface="Play"/>
                <a:ea typeface="Play"/>
                <a:cs typeface="Play"/>
                <a:sym typeface="Play"/>
              </a:rPr>
              <a:t>Greater Accra </a:t>
            </a:r>
            <a:endParaRPr sz="3200">
              <a:latin typeface="Play"/>
              <a:ea typeface="Play"/>
              <a:cs typeface="Play"/>
              <a:sym typeface="Play"/>
            </a:endParaRPr>
          </a:p>
        </p:txBody>
      </p:sp>
      <p:sp>
        <p:nvSpPr>
          <p:cNvPr id="350" name="Google Shape;350;p21"/>
          <p:cNvSpPr txBox="1">
            <a:spLocks noGrp="1"/>
          </p:cNvSpPr>
          <p:nvPr>
            <p:ph type="body" idx="3"/>
          </p:nvPr>
        </p:nvSpPr>
        <p:spPr>
          <a:xfrm>
            <a:off x="6334131" y="411490"/>
            <a:ext cx="5183100" cy="513600"/>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0"/>
              </a:spcBef>
              <a:spcAft>
                <a:spcPts val="0"/>
              </a:spcAft>
              <a:buClr>
                <a:schemeClr val="dk1"/>
              </a:buClr>
              <a:buSzPts val="2400"/>
              <a:buNone/>
            </a:pPr>
            <a:r>
              <a:rPr lang="en-US" sz="3200">
                <a:latin typeface="Play"/>
                <a:ea typeface="Play"/>
                <a:cs typeface="Play"/>
                <a:sym typeface="Play"/>
              </a:rPr>
              <a:t>Northern Region </a:t>
            </a:r>
            <a:endParaRPr sz="3200">
              <a:latin typeface="Play"/>
              <a:ea typeface="Play"/>
              <a:cs typeface="Play"/>
              <a:sym typeface="Play"/>
            </a:endParaRPr>
          </a:p>
        </p:txBody>
      </p:sp>
      <p:pic>
        <p:nvPicPr>
          <p:cNvPr id="351" name="Google Shape;351;p21"/>
          <p:cNvPicPr preferRelativeResize="0"/>
          <p:nvPr/>
        </p:nvPicPr>
        <p:blipFill rotWithShape="1">
          <a:blip r:embed="rId3">
            <a:alphaModFix/>
          </a:blip>
          <a:srcRect/>
          <a:stretch/>
        </p:blipFill>
        <p:spPr>
          <a:xfrm>
            <a:off x="152400" y="1166800"/>
            <a:ext cx="5592326" cy="5475701"/>
          </a:xfrm>
          <a:prstGeom prst="rect">
            <a:avLst/>
          </a:prstGeom>
          <a:noFill/>
          <a:ln>
            <a:noFill/>
          </a:ln>
        </p:spPr>
      </p:pic>
      <p:pic>
        <p:nvPicPr>
          <p:cNvPr id="352" name="Google Shape;352;p21"/>
          <p:cNvPicPr preferRelativeResize="0"/>
          <p:nvPr/>
        </p:nvPicPr>
        <p:blipFill rotWithShape="1">
          <a:blip r:embed="rId4">
            <a:alphaModFix/>
          </a:blip>
          <a:srcRect/>
          <a:stretch/>
        </p:blipFill>
        <p:spPr>
          <a:xfrm>
            <a:off x="5905126" y="1014390"/>
            <a:ext cx="6041108" cy="56281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e526e03af4_0_37"/>
          <p:cNvSpPr txBox="1"/>
          <p:nvPr/>
        </p:nvSpPr>
        <p:spPr>
          <a:xfrm>
            <a:off x="498175" y="971425"/>
            <a:ext cx="4919700" cy="544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500" b="1" i="0" u="none" strike="noStrike" cap="none">
                <a:solidFill>
                  <a:schemeClr val="dk1"/>
                </a:solidFill>
                <a:latin typeface="Play"/>
                <a:ea typeface="Play"/>
                <a:cs typeface="Play"/>
                <a:sym typeface="Play"/>
              </a:rPr>
              <a:t>National (GAC Aggregate)</a:t>
            </a:r>
            <a:endParaRPr sz="2500" b="1" i="0" u="none" strike="noStrike" cap="none">
              <a:solidFill>
                <a:srgbClr val="000000"/>
              </a:solidFill>
              <a:latin typeface="Play"/>
              <a:ea typeface="Play"/>
              <a:cs typeface="Play"/>
              <a:sym typeface="Play"/>
            </a:endParaRPr>
          </a:p>
        </p:txBody>
      </p:sp>
      <p:sp>
        <p:nvSpPr>
          <p:cNvPr id="359" name="Google Shape;359;g2e526e03af4_0_37"/>
          <p:cNvSpPr txBox="1"/>
          <p:nvPr/>
        </p:nvSpPr>
        <p:spPr>
          <a:xfrm>
            <a:off x="5694744" y="971425"/>
            <a:ext cx="6008556" cy="687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500" b="1" i="0" u="none" strike="noStrike" cap="none">
                <a:solidFill>
                  <a:schemeClr val="dk1"/>
                </a:solidFill>
                <a:latin typeface="Play"/>
                <a:ea typeface="Play"/>
                <a:cs typeface="Play"/>
                <a:sym typeface="Play"/>
              </a:rPr>
              <a:t>JSI Supported Regions (Western, Western North and Ahafo </a:t>
            </a:r>
            <a:endParaRPr sz="1100" b="1" i="0" u="none" strike="noStrike" cap="none">
              <a:solidFill>
                <a:srgbClr val="000000"/>
              </a:solidFill>
              <a:latin typeface="Play"/>
              <a:ea typeface="Play"/>
              <a:cs typeface="Play"/>
              <a:sym typeface="Play"/>
            </a:endParaRPr>
          </a:p>
        </p:txBody>
      </p:sp>
      <p:sp>
        <p:nvSpPr>
          <p:cNvPr id="360" name="Google Shape;360;g2e526e03af4_0_37"/>
          <p:cNvSpPr txBox="1"/>
          <p:nvPr/>
        </p:nvSpPr>
        <p:spPr>
          <a:xfrm>
            <a:off x="558199" y="365125"/>
            <a:ext cx="10773415" cy="544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3600" b="1" i="0" u="none" strike="noStrike" cap="none">
                <a:solidFill>
                  <a:schemeClr val="dk1"/>
                </a:solidFill>
                <a:latin typeface="Play"/>
                <a:ea typeface="Play"/>
                <a:cs typeface="Play"/>
                <a:sym typeface="Play"/>
              </a:rPr>
              <a:t>FSW PreP Cascades – Monitoring PreP Uptake</a:t>
            </a:r>
            <a:endParaRPr sz="1800" b="1" i="0" u="none" strike="noStrike" cap="none">
              <a:solidFill>
                <a:srgbClr val="000000"/>
              </a:solidFill>
              <a:latin typeface="Play"/>
              <a:ea typeface="Play"/>
              <a:cs typeface="Play"/>
              <a:sym typeface="Play"/>
            </a:endParaRPr>
          </a:p>
        </p:txBody>
      </p:sp>
      <p:pic>
        <p:nvPicPr>
          <p:cNvPr id="361" name="Google Shape;361;g2e526e03af4_0_37"/>
          <p:cNvPicPr preferRelativeResize="0"/>
          <p:nvPr/>
        </p:nvPicPr>
        <p:blipFill rotWithShape="1">
          <a:blip r:embed="rId3">
            <a:alphaModFix/>
          </a:blip>
          <a:srcRect/>
          <a:stretch/>
        </p:blipFill>
        <p:spPr>
          <a:xfrm>
            <a:off x="202325" y="1658725"/>
            <a:ext cx="5711276" cy="4767350"/>
          </a:xfrm>
          <a:prstGeom prst="rect">
            <a:avLst/>
          </a:prstGeom>
          <a:noFill/>
          <a:ln>
            <a:noFill/>
          </a:ln>
        </p:spPr>
      </p:pic>
      <p:pic>
        <p:nvPicPr>
          <p:cNvPr id="362" name="Google Shape;362;g2e526e03af4_0_37"/>
          <p:cNvPicPr preferRelativeResize="0"/>
          <p:nvPr/>
        </p:nvPicPr>
        <p:blipFill rotWithShape="1">
          <a:blip r:embed="rId4">
            <a:alphaModFix/>
          </a:blip>
          <a:srcRect/>
          <a:stretch/>
        </p:blipFill>
        <p:spPr>
          <a:xfrm>
            <a:off x="5913600" y="1658725"/>
            <a:ext cx="6278399" cy="47673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3"/>
          <p:cNvSpPr txBox="1">
            <a:spLocks noGrp="1"/>
          </p:cNvSpPr>
          <p:nvPr>
            <p:ph type="title"/>
          </p:nvPr>
        </p:nvSpPr>
        <p:spPr>
          <a:xfrm>
            <a:off x="838200" y="247900"/>
            <a:ext cx="10515600" cy="7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b="1"/>
              <a:t>Gaps Identified </a:t>
            </a:r>
            <a:r>
              <a:rPr lang="en-US" b="1">
                <a:latin typeface="Play"/>
                <a:ea typeface="Play"/>
                <a:cs typeface="Play"/>
                <a:sym typeface="Play"/>
              </a:rPr>
              <a:t> </a:t>
            </a:r>
            <a:endParaRPr b="1">
              <a:latin typeface="Play"/>
              <a:ea typeface="Play"/>
              <a:cs typeface="Play"/>
              <a:sym typeface="Play"/>
            </a:endParaRPr>
          </a:p>
        </p:txBody>
      </p:sp>
      <p:sp>
        <p:nvSpPr>
          <p:cNvPr id="368" name="Google Shape;368;p23"/>
          <p:cNvSpPr txBox="1">
            <a:spLocks noGrp="1"/>
          </p:cNvSpPr>
          <p:nvPr>
            <p:ph type="body" idx="1"/>
          </p:nvPr>
        </p:nvSpPr>
        <p:spPr>
          <a:xfrm>
            <a:off x="545937" y="1019500"/>
            <a:ext cx="11180100" cy="5074500"/>
          </a:xfrm>
          <a:prstGeom prst="rect">
            <a:avLst/>
          </a:prstGeom>
          <a:noFill/>
          <a:ln>
            <a:noFill/>
          </a:ln>
        </p:spPr>
        <p:txBody>
          <a:bodyPr spcFirstLastPara="1" wrap="square" lIns="91425" tIns="45700" rIns="91425" bIns="45700" anchor="t" anchorCtr="0">
            <a:noAutofit/>
          </a:bodyPr>
          <a:lstStyle/>
          <a:p>
            <a:pPr marL="0" lvl="0" indent="14604" algn="l" rtl="0">
              <a:lnSpc>
                <a:spcPct val="114000"/>
              </a:lnSpc>
              <a:spcBef>
                <a:spcPts val="0"/>
              </a:spcBef>
              <a:spcAft>
                <a:spcPts val="0"/>
              </a:spcAft>
              <a:buSzPts val="2570"/>
              <a:buFont typeface="Times New Roman"/>
              <a:buChar char="•"/>
            </a:pPr>
            <a:r>
              <a:rPr lang="en-US" sz="1950" dirty="0">
                <a:latin typeface="Play"/>
                <a:ea typeface="Play"/>
                <a:cs typeface="Play"/>
                <a:sym typeface="Play"/>
              </a:rPr>
              <a:t> Population estimates for KPs needs regular updates </a:t>
            </a:r>
            <a:endParaRPr sz="2570" dirty="0"/>
          </a:p>
          <a:p>
            <a:pPr marL="0" lvl="0" indent="14604" algn="l" rtl="0">
              <a:lnSpc>
                <a:spcPct val="114000"/>
              </a:lnSpc>
              <a:spcBef>
                <a:spcPts val="600"/>
              </a:spcBef>
              <a:spcAft>
                <a:spcPts val="0"/>
              </a:spcAft>
              <a:buSzPts val="2570"/>
              <a:buFont typeface="Times New Roman"/>
              <a:buChar char="•"/>
            </a:pPr>
            <a:r>
              <a:rPr lang="en-US" sz="1950" dirty="0">
                <a:latin typeface="Play"/>
                <a:ea typeface="Play"/>
                <a:cs typeface="Play"/>
                <a:sym typeface="Play"/>
              </a:rPr>
              <a:t> National level cascades hide a lot of detailed information &amp; sub-national cascades reveal the intervention gaps to be addressed at level of service delivery </a:t>
            </a:r>
            <a:endParaRPr sz="1950" dirty="0">
              <a:latin typeface="Play"/>
              <a:ea typeface="Play"/>
              <a:cs typeface="Play"/>
              <a:sym typeface="Play"/>
            </a:endParaRPr>
          </a:p>
          <a:p>
            <a:pPr marL="0" lvl="0" indent="14604" algn="l" rtl="0">
              <a:lnSpc>
                <a:spcPct val="114000"/>
              </a:lnSpc>
              <a:spcBef>
                <a:spcPts val="600"/>
              </a:spcBef>
              <a:spcAft>
                <a:spcPts val="0"/>
              </a:spcAft>
              <a:buSzPts val="2570"/>
              <a:buFont typeface="Times New Roman"/>
              <a:buChar char="•"/>
            </a:pPr>
            <a:r>
              <a:rPr lang="en-US" sz="1950" dirty="0">
                <a:latin typeface="Play"/>
                <a:ea typeface="Play"/>
                <a:cs typeface="Play"/>
                <a:sym typeface="Play"/>
              </a:rPr>
              <a:t> Access of KPs to </a:t>
            </a:r>
            <a:r>
              <a:rPr lang="en-US" sz="1950" dirty="0" err="1">
                <a:latin typeface="Play"/>
                <a:ea typeface="Play"/>
                <a:cs typeface="Play"/>
                <a:sym typeface="Play"/>
              </a:rPr>
              <a:t>PreP</a:t>
            </a:r>
            <a:r>
              <a:rPr lang="en-US" sz="1950" dirty="0">
                <a:latin typeface="Play"/>
                <a:ea typeface="Play"/>
                <a:cs typeface="Play"/>
                <a:sym typeface="Play"/>
              </a:rPr>
              <a:t> services is generally low across the country and limited to specific regions  </a:t>
            </a:r>
            <a:endParaRPr sz="1950" dirty="0">
              <a:latin typeface="Play"/>
              <a:ea typeface="Play"/>
              <a:cs typeface="Play"/>
              <a:sym typeface="Play"/>
            </a:endParaRPr>
          </a:p>
          <a:p>
            <a:pPr marL="0" lvl="0" indent="14604" algn="l" rtl="0">
              <a:lnSpc>
                <a:spcPct val="114000"/>
              </a:lnSpc>
              <a:spcBef>
                <a:spcPts val="600"/>
              </a:spcBef>
              <a:spcAft>
                <a:spcPts val="0"/>
              </a:spcAft>
              <a:buSzPts val="2570"/>
              <a:buFont typeface="Times New Roman"/>
              <a:buChar char="•"/>
            </a:pPr>
            <a:r>
              <a:rPr lang="en-US" sz="1950" dirty="0">
                <a:latin typeface="Play"/>
                <a:ea typeface="Play"/>
                <a:cs typeface="Play"/>
                <a:sym typeface="Play"/>
              </a:rPr>
              <a:t> Monitoring and reporting </a:t>
            </a:r>
            <a:r>
              <a:rPr lang="en-US" sz="1950" dirty="0" err="1">
                <a:latin typeface="Play"/>
                <a:ea typeface="Play"/>
                <a:cs typeface="Play"/>
                <a:sym typeface="Play"/>
              </a:rPr>
              <a:t>PreP</a:t>
            </a:r>
            <a:r>
              <a:rPr lang="en-US" sz="1950" dirty="0">
                <a:latin typeface="Play"/>
                <a:ea typeface="Play"/>
                <a:cs typeface="Play"/>
                <a:sym typeface="Play"/>
              </a:rPr>
              <a:t> use among FSWs need to be intensified</a:t>
            </a:r>
            <a:endParaRPr sz="1950" dirty="0">
              <a:latin typeface="Play"/>
              <a:ea typeface="Play"/>
              <a:cs typeface="Play"/>
              <a:sym typeface="Play"/>
            </a:endParaRPr>
          </a:p>
          <a:p>
            <a:pPr marL="0" lvl="0" indent="14604" algn="l" rtl="0">
              <a:lnSpc>
                <a:spcPct val="114000"/>
              </a:lnSpc>
              <a:spcBef>
                <a:spcPts val="600"/>
              </a:spcBef>
              <a:spcAft>
                <a:spcPts val="0"/>
              </a:spcAft>
              <a:buSzPts val="2570"/>
              <a:buFont typeface="Times New Roman"/>
              <a:buChar char="•"/>
            </a:pPr>
            <a:r>
              <a:rPr lang="en-US" sz="1950" dirty="0">
                <a:latin typeface="Play"/>
                <a:ea typeface="Play"/>
                <a:cs typeface="Play"/>
                <a:sym typeface="Play"/>
              </a:rPr>
              <a:t> Quality of engagement on </a:t>
            </a:r>
            <a:r>
              <a:rPr lang="en-US" sz="1950" dirty="0" err="1">
                <a:latin typeface="Play"/>
                <a:ea typeface="Play"/>
                <a:cs typeface="Play"/>
                <a:sym typeface="Play"/>
              </a:rPr>
              <a:t>PreP</a:t>
            </a:r>
            <a:r>
              <a:rPr lang="en-US" sz="1950" dirty="0">
                <a:latin typeface="Play"/>
                <a:ea typeface="Play"/>
                <a:cs typeface="Play"/>
                <a:sym typeface="Play"/>
              </a:rPr>
              <a:t> uptake at subnational levels needs to be improved</a:t>
            </a:r>
            <a:endParaRPr sz="1950" dirty="0">
              <a:latin typeface="Play"/>
              <a:ea typeface="Play"/>
              <a:cs typeface="Play"/>
              <a:sym typeface="Play"/>
            </a:endParaRPr>
          </a:p>
          <a:p>
            <a:pPr marL="0" lvl="0" indent="14604" algn="l" rtl="0">
              <a:lnSpc>
                <a:spcPct val="114000"/>
              </a:lnSpc>
              <a:spcBef>
                <a:spcPts val="600"/>
              </a:spcBef>
              <a:spcAft>
                <a:spcPts val="0"/>
              </a:spcAft>
              <a:buSzPts val="2570"/>
              <a:buFont typeface="Times New Roman"/>
              <a:buChar char="•"/>
            </a:pPr>
            <a:r>
              <a:rPr lang="en-US" sz="1950" dirty="0">
                <a:latin typeface="Play"/>
                <a:ea typeface="Play"/>
                <a:cs typeface="Play"/>
                <a:sym typeface="Play"/>
              </a:rPr>
              <a:t> Number of condoms distributed is not equal to number of persons receiving and using condoms   </a:t>
            </a:r>
            <a:endParaRPr sz="2570" dirty="0"/>
          </a:p>
          <a:p>
            <a:pPr marL="0" lvl="0" indent="14604" algn="l" rtl="0">
              <a:lnSpc>
                <a:spcPct val="114000"/>
              </a:lnSpc>
              <a:spcBef>
                <a:spcPts val="600"/>
              </a:spcBef>
              <a:spcAft>
                <a:spcPts val="0"/>
              </a:spcAft>
              <a:buSzPts val="2570"/>
              <a:buFont typeface="Times New Roman"/>
              <a:buChar char="•"/>
            </a:pPr>
            <a:r>
              <a:rPr lang="en-US" sz="1950" dirty="0">
                <a:latin typeface="Play"/>
                <a:ea typeface="Play"/>
                <a:cs typeface="Play"/>
                <a:sym typeface="Play"/>
              </a:rPr>
              <a:t> Data quality issues – number of persons vs number of attendances especially among FSWs; </a:t>
            </a:r>
            <a:r>
              <a:rPr lang="en-US" sz="1950" dirty="0">
                <a:latin typeface="Play"/>
              </a:rPr>
              <a:t>Access to services by clients does not disaggregate to individual client episodes. </a:t>
            </a:r>
          </a:p>
          <a:p>
            <a:pPr marL="0" lvl="0" indent="14604" algn="l" rtl="0">
              <a:lnSpc>
                <a:spcPct val="114000"/>
              </a:lnSpc>
              <a:spcBef>
                <a:spcPts val="600"/>
              </a:spcBef>
              <a:spcAft>
                <a:spcPts val="0"/>
              </a:spcAft>
              <a:buSzPts val="2570"/>
              <a:buFont typeface="Times New Roman"/>
              <a:buChar char="•"/>
            </a:pPr>
            <a:r>
              <a:rPr lang="en-US" sz="1950" dirty="0">
                <a:latin typeface="Play"/>
              </a:rPr>
              <a:t> There is no differentiation between client encounters and total client events accessing care</a:t>
            </a:r>
            <a:endParaRPr lang="en-US" sz="1950" dirty="0">
              <a:latin typeface="Play"/>
              <a:sym typeface="Play"/>
            </a:endParaRPr>
          </a:p>
          <a:p>
            <a:pPr marL="0" lvl="0" indent="14604" algn="l" rtl="0">
              <a:lnSpc>
                <a:spcPct val="114000"/>
              </a:lnSpc>
              <a:spcBef>
                <a:spcPts val="600"/>
              </a:spcBef>
              <a:spcAft>
                <a:spcPts val="0"/>
              </a:spcAft>
              <a:buSzPts val="2570"/>
              <a:buFont typeface="Times New Roman"/>
              <a:buChar char="•"/>
            </a:pPr>
            <a:r>
              <a:rPr lang="en-US" sz="1950" dirty="0">
                <a:latin typeface="Play"/>
              </a:rPr>
              <a:t> Supply of condoms has experienced some challenges in recent times </a:t>
            </a:r>
          </a:p>
          <a:p>
            <a:pPr marL="0" lvl="0" indent="14604" algn="l" rtl="0">
              <a:lnSpc>
                <a:spcPct val="114000"/>
              </a:lnSpc>
              <a:spcBef>
                <a:spcPts val="600"/>
              </a:spcBef>
              <a:spcAft>
                <a:spcPts val="0"/>
              </a:spcAft>
              <a:buSzPts val="2570"/>
              <a:buFont typeface="Times New Roman"/>
              <a:buChar char="•"/>
            </a:pPr>
            <a:r>
              <a:rPr lang="en-US" sz="1950" dirty="0">
                <a:latin typeface="Play"/>
              </a:rPr>
              <a:t> WAPCAS provided KP specific data on various interventions. </a:t>
            </a:r>
          </a:p>
          <a:p>
            <a:pPr marL="0" indent="14604">
              <a:lnSpc>
                <a:spcPct val="114000"/>
              </a:lnSpc>
              <a:spcBef>
                <a:spcPts val="600"/>
              </a:spcBef>
              <a:buSzPts val="2570"/>
              <a:buFont typeface="Times New Roman"/>
              <a:buChar char="•"/>
            </a:pPr>
            <a:r>
              <a:rPr lang="en-US" sz="1950" dirty="0">
                <a:latin typeface="Play"/>
              </a:rPr>
              <a:t> Data collected as a part of the package of services provided does not </a:t>
            </a:r>
            <a:r>
              <a:rPr lang="en-US" sz="1950" dirty="0" err="1">
                <a:latin typeface="Play"/>
              </a:rPr>
              <a:t>synchronise</a:t>
            </a:r>
            <a:r>
              <a:rPr lang="en-US" sz="1950" dirty="0">
                <a:latin typeface="Play"/>
              </a:rPr>
              <a:t> number of persons reached with the number of condoms distributed – number of condoms/ packs of condoms </a:t>
            </a:r>
            <a:endParaRPr lang="en-GH" sz="2570" dirty="0"/>
          </a:p>
          <a:p>
            <a:pPr marL="228600" lvl="0" indent="-50800" algn="l" rtl="0">
              <a:lnSpc>
                <a:spcPct val="70000"/>
              </a:lnSpc>
              <a:spcBef>
                <a:spcPts val="1600"/>
              </a:spcBef>
              <a:spcAft>
                <a:spcPts val="0"/>
              </a:spcAft>
              <a:buSzPts val="1395"/>
              <a:buFont typeface="Times New Roman"/>
              <a:buNone/>
            </a:pPr>
            <a:endParaRPr sz="775" dirty="0">
              <a:latin typeface="Play"/>
              <a:ea typeface="Play"/>
              <a:cs typeface="Play"/>
              <a:sym typeface="Play"/>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4"/>
          <p:cNvSpPr txBox="1">
            <a:spLocks noGrp="1"/>
          </p:cNvSpPr>
          <p:nvPr>
            <p:ph type="title"/>
          </p:nvPr>
        </p:nvSpPr>
        <p:spPr>
          <a:xfrm>
            <a:off x="838200" y="365125"/>
            <a:ext cx="10515600" cy="76821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b="1" dirty="0"/>
              <a:t>Recommendations </a:t>
            </a:r>
            <a:endParaRPr b="1" dirty="0"/>
          </a:p>
        </p:txBody>
      </p:sp>
      <p:sp>
        <p:nvSpPr>
          <p:cNvPr id="374" name="Google Shape;374;p24"/>
          <p:cNvSpPr txBox="1">
            <a:spLocks noGrp="1"/>
          </p:cNvSpPr>
          <p:nvPr>
            <p:ph type="body" idx="1"/>
          </p:nvPr>
        </p:nvSpPr>
        <p:spPr>
          <a:xfrm>
            <a:off x="395111" y="1133341"/>
            <a:ext cx="11221156" cy="5724659"/>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SzPts val="2800"/>
              <a:buChar char="•"/>
            </a:pPr>
            <a:r>
              <a:rPr lang="en-US" sz="2400" dirty="0">
                <a:latin typeface="Play"/>
                <a:ea typeface="Play"/>
                <a:cs typeface="Play"/>
                <a:sym typeface="Play"/>
              </a:rPr>
              <a:t>KP populations in the regions should well delineated </a:t>
            </a:r>
            <a:endParaRPr sz="2400" dirty="0">
              <a:latin typeface="Play"/>
              <a:ea typeface="Play"/>
              <a:cs typeface="Play"/>
              <a:sym typeface="Play"/>
            </a:endParaRPr>
          </a:p>
          <a:p>
            <a:pPr marL="457200" lvl="0" indent="-457200" algn="l" rtl="0">
              <a:lnSpc>
                <a:spcPct val="90000"/>
              </a:lnSpc>
              <a:spcBef>
                <a:spcPts val="1000"/>
              </a:spcBef>
              <a:spcAft>
                <a:spcPts val="0"/>
              </a:spcAft>
              <a:buSzPts val="2800"/>
              <a:buChar char="•"/>
            </a:pPr>
            <a:r>
              <a:rPr lang="en-US" sz="2400" dirty="0">
                <a:latin typeface="Play"/>
                <a:ea typeface="Play"/>
                <a:cs typeface="Play"/>
                <a:sym typeface="Play"/>
              </a:rPr>
              <a:t>Intervention approaches should be reconsidered </a:t>
            </a:r>
            <a:endParaRPr sz="2400" dirty="0"/>
          </a:p>
          <a:p>
            <a:pPr marL="457200" lvl="0" indent="-457200" algn="l" rtl="0">
              <a:lnSpc>
                <a:spcPct val="90000"/>
              </a:lnSpc>
              <a:spcBef>
                <a:spcPts val="1000"/>
              </a:spcBef>
              <a:spcAft>
                <a:spcPts val="0"/>
              </a:spcAft>
              <a:buSzPts val="2800"/>
              <a:buChar char="•"/>
            </a:pPr>
            <a:r>
              <a:rPr lang="en-US" sz="2400" dirty="0">
                <a:latin typeface="Play"/>
                <a:ea typeface="Play"/>
                <a:cs typeface="Play"/>
                <a:sym typeface="Play"/>
              </a:rPr>
              <a:t>Unique identification needed for FSW given their highly mobile status  </a:t>
            </a:r>
          </a:p>
          <a:p>
            <a:pPr indent="-457200">
              <a:spcBef>
                <a:spcPts val="1000"/>
              </a:spcBef>
              <a:buSzPts val="2800"/>
            </a:pPr>
            <a:r>
              <a:rPr lang="en-US" sz="2400" dirty="0">
                <a:latin typeface="Play"/>
                <a:sym typeface="Play"/>
              </a:rPr>
              <a:t>Standard indicators for prevention should be agreed to ensure data collected reveal robust implementation outcomes when used to develop the cascades. </a:t>
            </a:r>
          </a:p>
          <a:p>
            <a:pPr indent="-457200">
              <a:spcBef>
                <a:spcPts val="1000"/>
              </a:spcBef>
              <a:buSzPts val="2800"/>
            </a:pPr>
            <a:r>
              <a:rPr lang="en-US" sz="2400" dirty="0">
                <a:latin typeface="Play"/>
                <a:sym typeface="Play"/>
              </a:rPr>
              <a:t>Gaps identified in outcomes in the various cascades should be discussed with all stakeholders and appropriate action taken to resolve them programmatically </a:t>
            </a:r>
          </a:p>
          <a:p>
            <a:pPr indent="-457200">
              <a:spcBef>
                <a:spcPts val="1000"/>
              </a:spcBef>
              <a:buSzPts val="2800"/>
            </a:pPr>
            <a:r>
              <a:rPr lang="en-US" sz="2400" dirty="0">
                <a:latin typeface="Play"/>
                <a:sym typeface="Play"/>
              </a:rPr>
              <a:t>Methods of collecting service data at points of service delivery should be improved for interventions such as condom utilization. This could be done through anonymous exit surveys using electronic tablets at the end of each service delivery visit. </a:t>
            </a:r>
          </a:p>
          <a:p>
            <a:pPr indent="-457200">
              <a:buSzPts val="2800"/>
            </a:pPr>
            <a:r>
              <a:rPr lang="en-US" sz="2400" dirty="0">
                <a:latin typeface="Play"/>
                <a:sym typeface="Play"/>
              </a:rPr>
              <a:t>Programme implementors and Ghana Health Service should collaborate with the private sector to estimate condoms distributed through their outlets such as from pharmacies</a:t>
            </a:r>
            <a:r>
              <a:rPr lang="en-US" sz="2400" dirty="0">
                <a:latin typeface="Play"/>
                <a:ea typeface="Play"/>
                <a:cs typeface="Play"/>
                <a:sym typeface="Play"/>
              </a:rPr>
              <a:t>. </a:t>
            </a:r>
          </a:p>
          <a:p>
            <a:pPr indent="-457200">
              <a:buSzPts val="2800"/>
            </a:pPr>
            <a:r>
              <a:rPr lang="en-US" sz="2400" dirty="0">
                <a:latin typeface="Play"/>
                <a:sym typeface="Play"/>
              </a:rPr>
              <a:t>This activity should be conducted annually and preferably using service delivery data to reflect the true state of outcomes of interventions being implemented. </a:t>
            </a:r>
            <a:endParaRPr lang="en-US" sz="2400" dirty="0">
              <a:latin typeface="Play"/>
              <a:ea typeface="Play"/>
              <a:cs typeface="Play"/>
              <a:sym typeface="Pla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Acknowledgements </a:t>
            </a:r>
            <a:endParaRPr b="1"/>
          </a:p>
        </p:txBody>
      </p:sp>
      <p:sp>
        <p:nvSpPr>
          <p:cNvPr id="380" name="Google Shape;380;p50"/>
          <p:cNvSpPr txBox="1">
            <a:spLocks noGrp="1"/>
          </p:cNvSpPr>
          <p:nvPr>
            <p:ph type="body" idx="1"/>
          </p:nvPr>
        </p:nvSpPr>
        <p:spPr>
          <a:xfrm>
            <a:off x="838200" y="1546578"/>
            <a:ext cx="10515600" cy="4630385"/>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Ghana AIDS Commission (GAC)  </a:t>
            </a:r>
            <a:endParaRPr/>
          </a:p>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National AIDS/STI Control Programme (NACP)  </a:t>
            </a:r>
            <a:endParaRPr/>
          </a:p>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The Global Fund for AIDS, TB &amp; Malaria (GFATM) </a:t>
            </a:r>
            <a:endParaRPr/>
          </a:p>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President's Emergency Plan for AIDS Relief (PEPFAR) </a:t>
            </a:r>
            <a:endParaRPr/>
          </a:p>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Global HIV Prevention Coalition (GPC) </a:t>
            </a:r>
            <a:endParaRPr/>
          </a:p>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West Africa Program to Combat AIDS and STI (WAPCAS) </a:t>
            </a:r>
            <a:endParaRPr/>
          </a:p>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FHI360 </a:t>
            </a:r>
            <a:endParaRPr/>
          </a:p>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John Snow Inc. (JSI) </a:t>
            </a:r>
            <a:endParaRPr>
              <a:latin typeface="Play"/>
              <a:ea typeface="Play"/>
              <a:cs typeface="Play"/>
              <a:sym typeface="Play"/>
            </a:endParaRPr>
          </a:p>
          <a:p>
            <a:pPr marL="457200" lvl="0" indent="-342900" algn="l" rtl="0">
              <a:lnSpc>
                <a:spcPct val="90000"/>
              </a:lnSpc>
              <a:spcBef>
                <a:spcPts val="1000"/>
              </a:spcBef>
              <a:spcAft>
                <a:spcPts val="0"/>
              </a:spcAft>
              <a:buClr>
                <a:schemeClr val="dk1"/>
              </a:buClr>
              <a:buSzPts val="1800"/>
              <a:buChar char="•"/>
            </a:pPr>
            <a:r>
              <a:rPr lang="en-US">
                <a:latin typeface="Play"/>
                <a:ea typeface="Play"/>
                <a:cs typeface="Play"/>
                <a:sym typeface="Play"/>
              </a:rPr>
              <a:t>Hilly Consult Team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7"/>
          <p:cNvSpPr txBox="1"/>
          <p:nvPr/>
        </p:nvSpPr>
        <p:spPr>
          <a:xfrm>
            <a:off x="702501" y="3530348"/>
            <a:ext cx="9060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Pillar 1</a:t>
            </a:r>
            <a:endParaRPr/>
          </a:p>
        </p:txBody>
      </p:sp>
      <p:sp>
        <p:nvSpPr>
          <p:cNvPr id="138" name="Google Shape;138;p37"/>
          <p:cNvSpPr txBox="1"/>
          <p:nvPr/>
        </p:nvSpPr>
        <p:spPr>
          <a:xfrm>
            <a:off x="5642990" y="3485006"/>
            <a:ext cx="9060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Pillar 3</a:t>
            </a:r>
            <a:endParaRPr/>
          </a:p>
        </p:txBody>
      </p:sp>
      <p:sp>
        <p:nvSpPr>
          <p:cNvPr id="139" name="Google Shape;139;p37"/>
          <p:cNvSpPr txBox="1"/>
          <p:nvPr/>
        </p:nvSpPr>
        <p:spPr>
          <a:xfrm>
            <a:off x="3195083" y="3544312"/>
            <a:ext cx="9060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Pillar 2</a:t>
            </a:r>
            <a:endParaRPr/>
          </a:p>
        </p:txBody>
      </p:sp>
      <p:sp>
        <p:nvSpPr>
          <p:cNvPr id="140" name="Google Shape;140;p37"/>
          <p:cNvSpPr txBox="1"/>
          <p:nvPr/>
        </p:nvSpPr>
        <p:spPr>
          <a:xfrm>
            <a:off x="8058645" y="3491088"/>
            <a:ext cx="9060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Pillar 4</a:t>
            </a:r>
            <a:endParaRPr/>
          </a:p>
        </p:txBody>
      </p:sp>
      <p:sp>
        <p:nvSpPr>
          <p:cNvPr id="141" name="Google Shape;141;p37"/>
          <p:cNvSpPr txBox="1"/>
          <p:nvPr/>
        </p:nvSpPr>
        <p:spPr>
          <a:xfrm>
            <a:off x="10377117" y="3485006"/>
            <a:ext cx="9060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Pillar 5</a:t>
            </a:r>
            <a:endParaRPr/>
          </a:p>
        </p:txBody>
      </p:sp>
      <p:sp>
        <p:nvSpPr>
          <p:cNvPr id="142" name="Google Shape;142;p37"/>
          <p:cNvSpPr txBox="1"/>
          <p:nvPr/>
        </p:nvSpPr>
        <p:spPr>
          <a:xfrm>
            <a:off x="141275" y="3897050"/>
            <a:ext cx="2398800" cy="28014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sng" strike="noStrike" cap="none">
                <a:solidFill>
                  <a:srgbClr val="000000"/>
                </a:solidFill>
                <a:latin typeface="Play"/>
                <a:ea typeface="Play"/>
                <a:cs typeface="Play"/>
                <a:sym typeface="Play"/>
              </a:rPr>
              <a:t>Key Populations</a:t>
            </a:r>
            <a:endParaRPr>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Combination prevention and harm reduction packages for and with</a:t>
            </a:r>
            <a:endParaRPr>
              <a:latin typeface="Play"/>
              <a:ea typeface="Play"/>
              <a:cs typeface="Play"/>
              <a:sym typeface="Play"/>
            </a:endParaRPr>
          </a:p>
          <a:p>
            <a:pPr marL="0" marR="0" lvl="0" indent="0" algn="l" rtl="0">
              <a:lnSpc>
                <a:spcPct val="100000"/>
              </a:lnSpc>
              <a:spcBef>
                <a:spcPts val="0"/>
              </a:spcBef>
              <a:spcAft>
                <a:spcPts val="0"/>
              </a:spcAft>
              <a:buNone/>
            </a:pPr>
            <a:endParaRPr sz="1600" i="0" u="none" strike="noStrike" cap="none">
              <a:solidFill>
                <a:srgbClr val="000000"/>
              </a:solidFill>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Sex workers</a:t>
            </a:r>
            <a:endParaRPr>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Gay men and other men who have sex with men</a:t>
            </a:r>
            <a:endParaRPr>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People who inject drugs</a:t>
            </a:r>
            <a:endParaRPr>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Transgender people</a:t>
            </a:r>
            <a:endParaRPr>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Prisoners</a:t>
            </a:r>
            <a:endParaRPr>
              <a:latin typeface="Play"/>
              <a:ea typeface="Play"/>
              <a:cs typeface="Play"/>
              <a:sym typeface="Play"/>
            </a:endParaRPr>
          </a:p>
        </p:txBody>
      </p:sp>
      <p:sp>
        <p:nvSpPr>
          <p:cNvPr id="143" name="Google Shape;143;p37"/>
          <p:cNvSpPr txBox="1"/>
          <p:nvPr/>
        </p:nvSpPr>
        <p:spPr>
          <a:xfrm>
            <a:off x="2748850" y="3913651"/>
            <a:ext cx="2016000" cy="2555100"/>
          </a:xfrm>
          <a:prstGeom prst="rect">
            <a:avLst/>
          </a:prstGeom>
          <a:solidFill>
            <a:srgbClr val="F6C5A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sng" strike="noStrike" cap="none">
                <a:solidFill>
                  <a:srgbClr val="000000"/>
                </a:solidFill>
                <a:latin typeface="Play"/>
                <a:ea typeface="Play"/>
                <a:cs typeface="Play"/>
                <a:sym typeface="Play"/>
              </a:rPr>
              <a:t>Adolescent Girls &amp; Young Women</a:t>
            </a:r>
            <a:endParaRPr>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Combination prevention packages in settings with high HIV incidence (based on differentiated, layered packages).</a:t>
            </a:r>
            <a:endParaRPr>
              <a:latin typeface="Play"/>
              <a:ea typeface="Play"/>
              <a:cs typeface="Play"/>
              <a:sym typeface="Play"/>
            </a:endParaRPr>
          </a:p>
        </p:txBody>
      </p:sp>
      <p:sp>
        <p:nvSpPr>
          <p:cNvPr id="144" name="Google Shape;144;p37"/>
          <p:cNvSpPr txBox="1"/>
          <p:nvPr/>
        </p:nvSpPr>
        <p:spPr>
          <a:xfrm>
            <a:off x="5028325" y="3913650"/>
            <a:ext cx="2398800" cy="255510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sng" strike="noStrike" cap="none">
                <a:solidFill>
                  <a:srgbClr val="000000"/>
                </a:solidFill>
                <a:latin typeface="Play"/>
                <a:ea typeface="Play"/>
                <a:cs typeface="Play"/>
                <a:sym typeface="Play"/>
              </a:rPr>
              <a:t>Adolescent Boys &amp; Men</a:t>
            </a:r>
            <a:endParaRPr>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Combination prevention packages in settings with high HIV incidence (including voluntary medical male circumcision and promoting access to testing and treatment).</a:t>
            </a:r>
            <a:endParaRPr>
              <a:latin typeface="Play"/>
              <a:ea typeface="Play"/>
              <a:cs typeface="Play"/>
              <a:sym typeface="Play"/>
            </a:endParaRPr>
          </a:p>
        </p:txBody>
      </p:sp>
      <p:pic>
        <p:nvPicPr>
          <p:cNvPr id="145" name="Google Shape;145;p37"/>
          <p:cNvPicPr preferRelativeResize="0"/>
          <p:nvPr/>
        </p:nvPicPr>
        <p:blipFill rotWithShape="1">
          <a:blip r:embed="rId3">
            <a:alphaModFix/>
          </a:blip>
          <a:srcRect/>
          <a:stretch/>
        </p:blipFill>
        <p:spPr>
          <a:xfrm>
            <a:off x="450354" y="624529"/>
            <a:ext cx="1455368" cy="2905819"/>
          </a:xfrm>
          <a:prstGeom prst="rect">
            <a:avLst/>
          </a:prstGeom>
          <a:solidFill>
            <a:schemeClr val="accent6"/>
          </a:solidFill>
          <a:ln>
            <a:noFill/>
          </a:ln>
        </p:spPr>
      </p:pic>
      <p:pic>
        <p:nvPicPr>
          <p:cNvPr id="146" name="Google Shape;146;p37"/>
          <p:cNvPicPr preferRelativeResize="0"/>
          <p:nvPr/>
        </p:nvPicPr>
        <p:blipFill rotWithShape="1">
          <a:blip r:embed="rId4">
            <a:alphaModFix/>
          </a:blip>
          <a:srcRect/>
          <a:stretch/>
        </p:blipFill>
        <p:spPr>
          <a:xfrm>
            <a:off x="3005837" y="636032"/>
            <a:ext cx="1406486" cy="2848974"/>
          </a:xfrm>
          <a:prstGeom prst="rect">
            <a:avLst/>
          </a:prstGeom>
          <a:solidFill>
            <a:srgbClr val="F6C5AB"/>
          </a:solidFill>
          <a:ln>
            <a:noFill/>
          </a:ln>
        </p:spPr>
      </p:pic>
      <p:pic>
        <p:nvPicPr>
          <p:cNvPr id="147" name="Google Shape;147;p37"/>
          <p:cNvPicPr preferRelativeResize="0"/>
          <p:nvPr/>
        </p:nvPicPr>
        <p:blipFill rotWithShape="1">
          <a:blip r:embed="rId4">
            <a:alphaModFix/>
          </a:blip>
          <a:srcRect/>
          <a:stretch/>
        </p:blipFill>
        <p:spPr>
          <a:xfrm>
            <a:off x="5469693" y="624528"/>
            <a:ext cx="1450452" cy="2905820"/>
          </a:xfrm>
          <a:prstGeom prst="rect">
            <a:avLst/>
          </a:prstGeom>
          <a:solidFill>
            <a:srgbClr val="FFC000"/>
          </a:solidFill>
          <a:ln>
            <a:noFill/>
          </a:ln>
        </p:spPr>
      </p:pic>
      <p:pic>
        <p:nvPicPr>
          <p:cNvPr id="148" name="Google Shape;148;p37"/>
          <p:cNvPicPr preferRelativeResize="0"/>
          <p:nvPr/>
        </p:nvPicPr>
        <p:blipFill rotWithShape="1">
          <a:blip r:embed="rId4">
            <a:alphaModFix/>
          </a:blip>
          <a:srcRect/>
          <a:stretch/>
        </p:blipFill>
        <p:spPr>
          <a:xfrm>
            <a:off x="7815066" y="624526"/>
            <a:ext cx="1450452" cy="2905821"/>
          </a:xfrm>
          <a:prstGeom prst="rect">
            <a:avLst/>
          </a:prstGeom>
          <a:solidFill>
            <a:srgbClr val="FF9900"/>
          </a:solidFill>
          <a:ln>
            <a:noFill/>
          </a:ln>
        </p:spPr>
      </p:pic>
      <p:pic>
        <p:nvPicPr>
          <p:cNvPr id="149" name="Google Shape;149;p37"/>
          <p:cNvPicPr preferRelativeResize="0"/>
          <p:nvPr/>
        </p:nvPicPr>
        <p:blipFill rotWithShape="1">
          <a:blip r:embed="rId4">
            <a:alphaModFix/>
          </a:blip>
          <a:srcRect/>
          <a:stretch/>
        </p:blipFill>
        <p:spPr>
          <a:xfrm>
            <a:off x="10286275" y="624526"/>
            <a:ext cx="1398014" cy="2860479"/>
          </a:xfrm>
          <a:prstGeom prst="rect">
            <a:avLst/>
          </a:prstGeom>
          <a:solidFill>
            <a:srgbClr val="5ECBF4"/>
          </a:solidFill>
          <a:ln>
            <a:noFill/>
          </a:ln>
        </p:spPr>
      </p:pic>
      <p:sp>
        <p:nvSpPr>
          <p:cNvPr id="150" name="Google Shape;150;p37"/>
          <p:cNvSpPr txBox="1"/>
          <p:nvPr/>
        </p:nvSpPr>
        <p:spPr>
          <a:xfrm>
            <a:off x="7695050" y="3897050"/>
            <a:ext cx="2019300" cy="2862900"/>
          </a:xfrm>
          <a:prstGeom prst="rect">
            <a:avLst/>
          </a:prstGeom>
          <a:solidFill>
            <a:srgbClr val="FF99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sng" strike="noStrike" cap="none">
                <a:solidFill>
                  <a:srgbClr val="000000"/>
                </a:solidFill>
                <a:latin typeface="Play"/>
                <a:ea typeface="Play"/>
                <a:cs typeface="Play"/>
                <a:sym typeface="Play"/>
              </a:rPr>
              <a:t>Condom Programming</a:t>
            </a:r>
            <a:endParaRPr>
              <a:latin typeface="Play"/>
              <a:ea typeface="Play"/>
              <a:cs typeface="Play"/>
              <a:sym typeface="Play"/>
            </a:endParaRPr>
          </a:p>
          <a:p>
            <a:pPr marL="0" marR="0" lvl="0" indent="0" algn="l" rtl="0">
              <a:lnSpc>
                <a:spcPct val="100000"/>
              </a:lnSpc>
              <a:spcBef>
                <a:spcPts val="0"/>
              </a:spcBef>
              <a:spcAft>
                <a:spcPts val="0"/>
              </a:spcAft>
              <a:buNone/>
            </a:pPr>
            <a:r>
              <a:rPr lang="en-US" sz="2000" i="0" u="none" strike="noStrike" cap="none">
                <a:solidFill>
                  <a:srgbClr val="000000"/>
                </a:solidFill>
                <a:latin typeface="Play"/>
                <a:ea typeface="Play"/>
                <a:cs typeface="Play"/>
                <a:sym typeface="Play"/>
              </a:rPr>
              <a:t>Promotion and distribution of male and female condoms as well as lubricants.</a:t>
            </a:r>
            <a:endParaRPr>
              <a:latin typeface="Play"/>
              <a:ea typeface="Play"/>
              <a:cs typeface="Play"/>
              <a:sym typeface="Play"/>
            </a:endParaRPr>
          </a:p>
        </p:txBody>
      </p:sp>
      <p:sp>
        <p:nvSpPr>
          <p:cNvPr id="151" name="Google Shape;151;p37"/>
          <p:cNvSpPr txBox="1"/>
          <p:nvPr/>
        </p:nvSpPr>
        <p:spPr>
          <a:xfrm>
            <a:off x="10028407" y="3897052"/>
            <a:ext cx="2019300" cy="3047700"/>
          </a:xfrm>
          <a:prstGeom prst="rect">
            <a:avLst/>
          </a:prstGeom>
          <a:solidFill>
            <a:srgbClr val="5ECB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sng" strike="noStrike" cap="none">
                <a:solidFill>
                  <a:srgbClr val="000000"/>
                </a:solidFill>
                <a:latin typeface="Play"/>
                <a:ea typeface="Play"/>
                <a:cs typeface="Play"/>
                <a:sym typeface="Play"/>
              </a:rPr>
              <a:t>ARV-based Prevention</a:t>
            </a:r>
            <a:endParaRPr>
              <a:latin typeface="Play"/>
              <a:ea typeface="Play"/>
              <a:cs typeface="Play"/>
              <a:sym typeface="Play"/>
            </a:endParaRPr>
          </a:p>
          <a:p>
            <a:pPr marL="0" marR="0" lvl="0" indent="0" algn="l" rtl="0">
              <a:lnSpc>
                <a:spcPct val="100000"/>
              </a:lnSpc>
              <a:spcBef>
                <a:spcPts val="0"/>
              </a:spcBef>
              <a:spcAft>
                <a:spcPts val="0"/>
              </a:spcAft>
              <a:buNone/>
            </a:pPr>
            <a:r>
              <a:rPr lang="en-US" sz="1600" i="0" u="none" strike="noStrike" cap="none">
                <a:solidFill>
                  <a:srgbClr val="000000"/>
                </a:solidFill>
                <a:latin typeface="Play"/>
                <a:ea typeface="Play"/>
                <a:cs typeface="Play"/>
                <a:sym typeface="Play"/>
              </a:rPr>
              <a:t>Pre-exposure prophylaxis (PrEP), post-exposure prophylaxis (PEP), treatment as prevention including for elimination of vertical transmission.</a:t>
            </a:r>
            <a:endParaRPr>
              <a:latin typeface="Play"/>
              <a:ea typeface="Play"/>
              <a:cs typeface="Play"/>
              <a:sym typeface="Play"/>
            </a:endParaRPr>
          </a:p>
        </p:txBody>
      </p:sp>
      <p:sp>
        <p:nvSpPr>
          <p:cNvPr id="152" name="Google Shape;152;p37"/>
          <p:cNvSpPr txBox="1">
            <a:spLocks noGrp="1"/>
          </p:cNvSpPr>
          <p:nvPr>
            <p:ph type="title"/>
          </p:nvPr>
        </p:nvSpPr>
        <p:spPr>
          <a:xfrm>
            <a:off x="589456" y="-11556"/>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Play"/>
                <a:ea typeface="Play"/>
                <a:cs typeface="Play"/>
                <a:sym typeface="Play"/>
              </a:rPr>
              <a:t>The Five Pillars of Combination HIV Prevention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8"/>
          <p:cNvSpPr txBox="1">
            <a:spLocks noGrp="1"/>
          </p:cNvSpPr>
          <p:nvPr>
            <p:ph type="title"/>
          </p:nvPr>
        </p:nvSpPr>
        <p:spPr>
          <a:xfrm>
            <a:off x="838200" y="365126"/>
            <a:ext cx="10515600" cy="8090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HIV Prevention Intervention Classes </a:t>
            </a:r>
            <a:endParaRPr/>
          </a:p>
        </p:txBody>
      </p:sp>
      <p:sp>
        <p:nvSpPr>
          <p:cNvPr id="159" name="Google Shape;159;p38"/>
          <p:cNvSpPr txBox="1">
            <a:spLocks noGrp="1"/>
          </p:cNvSpPr>
          <p:nvPr>
            <p:ph type="body" idx="1"/>
          </p:nvPr>
        </p:nvSpPr>
        <p:spPr>
          <a:xfrm>
            <a:off x="432953" y="1368424"/>
            <a:ext cx="11402291" cy="526097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90000"/>
              </a:lnSpc>
              <a:spcBef>
                <a:spcPts val="1000"/>
              </a:spcBef>
              <a:spcAft>
                <a:spcPts val="0"/>
              </a:spcAft>
              <a:buClr>
                <a:schemeClr val="dk1"/>
              </a:buClr>
              <a:buSzPct val="69498"/>
              <a:buChar char="•"/>
            </a:pPr>
            <a:r>
              <a:rPr lang="en-US" b="1">
                <a:latin typeface="Play"/>
                <a:ea typeface="Play"/>
                <a:cs typeface="Play"/>
                <a:sym typeface="Play"/>
              </a:rPr>
              <a:t>Behavioral Interventions: </a:t>
            </a:r>
            <a:r>
              <a:rPr lang="en-US">
                <a:latin typeface="Play"/>
                <a:ea typeface="Play"/>
                <a:cs typeface="Play"/>
                <a:sym typeface="Play"/>
              </a:rPr>
              <a:t> Applied to promote change in sexual behaviour, and to increase HIV service utilization and adherence to HIV services and behaviours – educational activities to address knowledge, attitudes, risk perception, norms, HIV service demand and skills. </a:t>
            </a:r>
            <a:endParaRPr>
              <a:latin typeface="Play"/>
              <a:ea typeface="Play"/>
              <a:cs typeface="Play"/>
              <a:sym typeface="Play"/>
            </a:endParaRPr>
          </a:p>
          <a:p>
            <a:pPr marL="0" lvl="0" indent="0" algn="l" rtl="0">
              <a:lnSpc>
                <a:spcPct val="90000"/>
              </a:lnSpc>
              <a:spcBef>
                <a:spcPts val="1000"/>
              </a:spcBef>
              <a:spcAft>
                <a:spcPts val="0"/>
              </a:spcAft>
              <a:buSzPct val="69498"/>
              <a:buNone/>
            </a:pPr>
            <a:endParaRPr>
              <a:latin typeface="Play"/>
              <a:ea typeface="Play"/>
              <a:cs typeface="Play"/>
              <a:sym typeface="Play"/>
            </a:endParaRPr>
          </a:p>
          <a:p>
            <a:pPr marL="457200" lvl="0" indent="-342900" algn="l" rtl="0">
              <a:lnSpc>
                <a:spcPct val="90000"/>
              </a:lnSpc>
              <a:spcBef>
                <a:spcPts val="1000"/>
              </a:spcBef>
              <a:spcAft>
                <a:spcPts val="0"/>
              </a:spcAft>
              <a:buClr>
                <a:schemeClr val="dk1"/>
              </a:buClr>
              <a:buSzPct val="69498"/>
              <a:buChar char="•"/>
            </a:pPr>
            <a:r>
              <a:rPr lang="en-US" b="1">
                <a:latin typeface="Play"/>
                <a:ea typeface="Play"/>
                <a:cs typeface="Play"/>
                <a:sym typeface="Play"/>
              </a:rPr>
              <a:t>Biomedical Interventions: </a:t>
            </a:r>
            <a:r>
              <a:rPr lang="en-US">
                <a:latin typeface="Play"/>
                <a:ea typeface="Play"/>
                <a:cs typeface="Play"/>
                <a:sym typeface="Play"/>
              </a:rPr>
              <a:t> The use of medical treatments such as ARVs for prevention or post-exposure prophylaxis, barrier methods such as male and female condoms, medical male circumcision or other methods to reduce the chance of transmission of HIV.  </a:t>
            </a:r>
            <a:endParaRPr>
              <a:latin typeface="Play"/>
              <a:ea typeface="Play"/>
              <a:cs typeface="Play"/>
              <a:sym typeface="Play"/>
            </a:endParaRPr>
          </a:p>
          <a:p>
            <a:pPr marL="0" lvl="0" indent="0" algn="l" rtl="0">
              <a:lnSpc>
                <a:spcPct val="90000"/>
              </a:lnSpc>
              <a:spcBef>
                <a:spcPts val="1000"/>
              </a:spcBef>
              <a:spcAft>
                <a:spcPts val="0"/>
              </a:spcAft>
              <a:buSzPct val="69498"/>
              <a:buNone/>
            </a:pPr>
            <a:r>
              <a:rPr lang="en-US">
                <a:latin typeface="Play"/>
                <a:ea typeface="Play"/>
                <a:cs typeface="Play"/>
                <a:sym typeface="Play"/>
              </a:rPr>
              <a:t> </a:t>
            </a:r>
            <a:endParaRPr>
              <a:latin typeface="Play"/>
              <a:ea typeface="Play"/>
              <a:cs typeface="Play"/>
              <a:sym typeface="Play"/>
            </a:endParaRPr>
          </a:p>
          <a:p>
            <a:pPr marL="457200" lvl="0" indent="-342900" algn="l" rtl="0">
              <a:lnSpc>
                <a:spcPct val="90000"/>
              </a:lnSpc>
              <a:spcBef>
                <a:spcPts val="1000"/>
              </a:spcBef>
              <a:spcAft>
                <a:spcPts val="0"/>
              </a:spcAft>
              <a:buClr>
                <a:schemeClr val="dk1"/>
              </a:buClr>
              <a:buSzPct val="69498"/>
              <a:buChar char="•"/>
            </a:pPr>
            <a:r>
              <a:rPr lang="en-US" b="1">
                <a:latin typeface="Play"/>
                <a:ea typeface="Play"/>
                <a:cs typeface="Play"/>
                <a:sym typeface="Play"/>
              </a:rPr>
              <a:t>Structural Interventions: </a:t>
            </a:r>
            <a:r>
              <a:rPr lang="en-US">
                <a:latin typeface="Play"/>
                <a:ea typeface="Play"/>
                <a:cs typeface="Play"/>
                <a:sym typeface="Play"/>
              </a:rPr>
              <a:t>Effecting policy or legal changes; enabling environmental changes; shifting harmful social and community norms; changing systems of care and/or power structures; catalyzing social and political change; and empowering communities and groups to reduce HIV acquisition and transmission. </a:t>
            </a:r>
            <a:endParaRPr>
              <a:latin typeface="Play"/>
              <a:ea typeface="Play"/>
              <a:cs typeface="Play"/>
              <a:sym typeface="Play"/>
            </a:endParaRPr>
          </a:p>
          <a:p>
            <a:pPr marL="0" lvl="0" indent="0" algn="l" rtl="0">
              <a:lnSpc>
                <a:spcPct val="90000"/>
              </a:lnSpc>
              <a:spcBef>
                <a:spcPts val="1000"/>
              </a:spcBef>
              <a:spcAft>
                <a:spcPts val="0"/>
              </a:spcAft>
              <a:buSzPct val="108108"/>
              <a:buNone/>
            </a:pPr>
            <a:endParaRPr sz="1800" b="0" i="0" u="none" strike="noStrike">
              <a:solidFill>
                <a:srgbClr val="1A1A1A"/>
              </a:solidFill>
              <a:latin typeface="Play"/>
              <a:ea typeface="Play"/>
              <a:cs typeface="Play"/>
              <a:sym typeface="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9"/>
          <p:cNvSpPr txBox="1">
            <a:spLocks noGrp="1"/>
          </p:cNvSpPr>
          <p:nvPr>
            <p:ph type="title"/>
          </p:nvPr>
        </p:nvSpPr>
        <p:spPr>
          <a:xfrm>
            <a:off x="838200" y="365126"/>
            <a:ext cx="10515600" cy="9080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dirty="0"/>
              <a:t>Value of Cascades </a:t>
            </a:r>
            <a:endParaRPr b="1" dirty="0"/>
          </a:p>
        </p:txBody>
      </p:sp>
      <p:sp>
        <p:nvSpPr>
          <p:cNvPr id="165" name="Google Shape;165;p39"/>
          <p:cNvSpPr txBox="1">
            <a:spLocks noGrp="1"/>
          </p:cNvSpPr>
          <p:nvPr>
            <p:ph type="body" idx="1"/>
          </p:nvPr>
        </p:nvSpPr>
        <p:spPr>
          <a:xfrm>
            <a:off x="477982" y="1390919"/>
            <a:ext cx="10875818" cy="5101956"/>
          </a:xfrm>
          <a:prstGeom prst="rect">
            <a:avLst/>
          </a:prstGeom>
          <a:noFill/>
          <a:ln>
            <a:noFill/>
          </a:ln>
        </p:spPr>
        <p:txBody>
          <a:bodyPr spcFirstLastPara="1" wrap="square" lIns="91425" tIns="45700" rIns="91425" bIns="45700" anchor="t" anchorCtr="0">
            <a:normAutofit fontScale="92500" lnSpcReduction="20000"/>
          </a:bodyPr>
          <a:lstStyle/>
          <a:p>
            <a:pPr marL="457200" lvl="0" indent="-333632" algn="l" rtl="0">
              <a:lnSpc>
                <a:spcPct val="90000"/>
              </a:lnSpc>
              <a:spcBef>
                <a:spcPts val="1000"/>
              </a:spcBef>
              <a:spcAft>
                <a:spcPts val="0"/>
              </a:spcAft>
              <a:buClr>
                <a:schemeClr val="dk1"/>
              </a:buClr>
              <a:buSzPct val="69498"/>
              <a:buFont typeface="Play"/>
              <a:buChar char="•"/>
            </a:pPr>
            <a:r>
              <a:rPr lang="en-US" dirty="0">
                <a:latin typeface="Play"/>
                <a:ea typeface="Play"/>
                <a:cs typeface="Play"/>
                <a:sym typeface="Play"/>
              </a:rPr>
              <a:t>Though complex to develop, these cascades do have multiple potential (and sometimes overlapping) uses, including: </a:t>
            </a:r>
            <a:endParaRPr dirty="0">
              <a:latin typeface="Play"/>
              <a:ea typeface="Play"/>
              <a:cs typeface="Play"/>
              <a:sym typeface="Play"/>
            </a:endParaRPr>
          </a:p>
          <a:p>
            <a:pPr marL="914400" lvl="1" indent="-333632" algn="l" rtl="0">
              <a:lnSpc>
                <a:spcPct val="90000"/>
              </a:lnSpc>
              <a:spcBef>
                <a:spcPts val="500"/>
              </a:spcBef>
              <a:spcAft>
                <a:spcPts val="0"/>
              </a:spcAft>
              <a:buSzPct val="81081"/>
              <a:buFont typeface="Play"/>
              <a:buChar char="•"/>
            </a:pPr>
            <a:r>
              <a:rPr lang="en-US" dirty="0">
                <a:latin typeface="Play"/>
                <a:ea typeface="Play"/>
                <a:cs typeface="Play"/>
                <a:sym typeface="Play"/>
              </a:rPr>
              <a:t>Informing programme management and improvement by analyzing bottlenecks; </a:t>
            </a:r>
            <a:endParaRPr dirty="0">
              <a:latin typeface="Play"/>
              <a:ea typeface="Play"/>
              <a:cs typeface="Play"/>
              <a:sym typeface="Play"/>
            </a:endParaRPr>
          </a:p>
          <a:p>
            <a:pPr marL="914400" lvl="1" indent="-333632" algn="l" rtl="0">
              <a:lnSpc>
                <a:spcPct val="90000"/>
              </a:lnSpc>
              <a:spcBef>
                <a:spcPts val="500"/>
              </a:spcBef>
              <a:spcAft>
                <a:spcPts val="0"/>
              </a:spcAft>
              <a:buSzPct val="81081"/>
              <a:buFont typeface="Play"/>
              <a:buChar char="•"/>
            </a:pPr>
            <a:r>
              <a:rPr lang="en-US" dirty="0">
                <a:latin typeface="Play"/>
                <a:ea typeface="Play"/>
                <a:cs typeface="Play"/>
                <a:sym typeface="Play"/>
              </a:rPr>
              <a:t>Assessing progress toward prevention goals (sub-national, national, and ultimately global);</a:t>
            </a:r>
            <a:endParaRPr dirty="0">
              <a:latin typeface="Play"/>
              <a:ea typeface="Play"/>
              <a:cs typeface="Play"/>
              <a:sym typeface="Play"/>
            </a:endParaRPr>
          </a:p>
          <a:p>
            <a:pPr marL="914400" lvl="1" indent="-333632" algn="l" rtl="0">
              <a:lnSpc>
                <a:spcPct val="90000"/>
              </a:lnSpc>
              <a:spcBef>
                <a:spcPts val="500"/>
              </a:spcBef>
              <a:spcAft>
                <a:spcPts val="0"/>
              </a:spcAft>
              <a:buSzPct val="81081"/>
              <a:buFont typeface="Play"/>
              <a:buChar char="•"/>
            </a:pPr>
            <a:r>
              <a:rPr lang="en-US" dirty="0">
                <a:latin typeface="Play"/>
                <a:ea typeface="Play"/>
                <a:cs typeface="Play"/>
                <a:sym typeface="Play"/>
              </a:rPr>
              <a:t>Generating research questions (e.g., about why gaps in coverage and uptake are occurring);</a:t>
            </a:r>
            <a:endParaRPr dirty="0">
              <a:latin typeface="Play"/>
              <a:ea typeface="Play"/>
              <a:cs typeface="Play"/>
              <a:sym typeface="Play"/>
            </a:endParaRPr>
          </a:p>
          <a:p>
            <a:pPr marL="914400" lvl="1" indent="-333632" algn="l" rtl="0">
              <a:lnSpc>
                <a:spcPct val="90000"/>
              </a:lnSpc>
              <a:spcBef>
                <a:spcPts val="500"/>
              </a:spcBef>
              <a:spcAft>
                <a:spcPts val="0"/>
              </a:spcAft>
              <a:buSzPct val="81081"/>
              <a:buFont typeface="Play"/>
              <a:buChar char="•"/>
            </a:pPr>
            <a:r>
              <a:rPr lang="en-US" dirty="0">
                <a:latin typeface="Play"/>
                <a:ea typeface="Play"/>
                <a:cs typeface="Play"/>
                <a:sym typeface="Play"/>
              </a:rPr>
              <a:t>Supporting advocacy for sustaining or expanding prevention services to ensure effectiveness; and </a:t>
            </a:r>
            <a:endParaRPr dirty="0">
              <a:latin typeface="Play"/>
              <a:ea typeface="Play"/>
              <a:cs typeface="Play"/>
              <a:sym typeface="Play"/>
            </a:endParaRPr>
          </a:p>
          <a:p>
            <a:pPr marL="914400" lvl="1" indent="-333632" algn="l" rtl="0">
              <a:lnSpc>
                <a:spcPct val="90000"/>
              </a:lnSpc>
              <a:spcBef>
                <a:spcPts val="500"/>
              </a:spcBef>
              <a:spcAft>
                <a:spcPts val="0"/>
              </a:spcAft>
              <a:buSzPct val="81081"/>
              <a:buFont typeface="Play"/>
              <a:buChar char="•"/>
            </a:pPr>
            <a:r>
              <a:rPr lang="en-US" dirty="0">
                <a:latin typeface="Play"/>
                <a:ea typeface="Play"/>
                <a:cs typeface="Play"/>
                <a:sym typeface="Play"/>
              </a:rPr>
              <a:t>Providing transparency about how prevention funds are being spent and with what effect at the service provision level.   </a:t>
            </a:r>
            <a:endParaRPr dirty="0">
              <a:latin typeface="Play"/>
              <a:ea typeface="Play"/>
              <a:cs typeface="Play"/>
              <a:sym typeface="Play"/>
            </a:endParaRPr>
          </a:p>
          <a:p>
            <a:pPr marL="457200" lvl="0" indent="-333632" algn="l" rtl="0">
              <a:lnSpc>
                <a:spcPct val="90000"/>
              </a:lnSpc>
              <a:spcBef>
                <a:spcPts val="1000"/>
              </a:spcBef>
              <a:spcAft>
                <a:spcPts val="0"/>
              </a:spcAft>
              <a:buClr>
                <a:schemeClr val="dk1"/>
              </a:buClr>
              <a:buSzPct val="69498"/>
              <a:buFont typeface="Play"/>
              <a:buChar char="•"/>
            </a:pPr>
            <a:r>
              <a:rPr lang="en-US" dirty="0">
                <a:latin typeface="Play"/>
                <a:ea typeface="Play"/>
                <a:cs typeface="Play"/>
                <a:sym typeface="Play"/>
              </a:rPr>
              <a:t>Prevention cascades provide a tool for monitoring progress in HIV prevention </a:t>
            </a:r>
            <a:r>
              <a:rPr lang="en-US" dirty="0" err="1">
                <a:latin typeface="Play"/>
                <a:ea typeface="Play"/>
                <a:cs typeface="Play"/>
                <a:sym typeface="Play"/>
              </a:rPr>
              <a:t>programmes</a:t>
            </a:r>
            <a:r>
              <a:rPr lang="en-US" dirty="0">
                <a:latin typeface="Play"/>
                <a:ea typeface="Play"/>
                <a:cs typeface="Play"/>
                <a:sym typeface="Play"/>
              </a:rPr>
              <a:t> implementation and should be complemented by other data analysis efforts to obtain a detailed understanding of the overall state of HIV prevention within a population.</a:t>
            </a:r>
            <a:endParaRPr dirty="0">
              <a:latin typeface="Play"/>
              <a:ea typeface="Play"/>
              <a:cs typeface="Play"/>
              <a:sym typeface="Play"/>
            </a:endParaRPr>
          </a:p>
          <a:p>
            <a:pPr marL="457200" lvl="0" indent="-228600" algn="l" rtl="0">
              <a:lnSpc>
                <a:spcPct val="90000"/>
              </a:lnSpc>
              <a:spcBef>
                <a:spcPts val="1000"/>
              </a:spcBef>
              <a:spcAft>
                <a:spcPts val="0"/>
              </a:spcAft>
              <a:buClr>
                <a:schemeClr val="dk1"/>
              </a:buClr>
              <a:buSzPct val="69498"/>
              <a:buNone/>
            </a:pPr>
            <a:endParaRPr dirty="0">
              <a:latin typeface="Play"/>
              <a:ea typeface="Play"/>
              <a:cs typeface="Play"/>
              <a:sym typeface="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170" name="Google Shape;170;p40"/>
          <p:cNvGraphicFramePr/>
          <p:nvPr/>
        </p:nvGraphicFramePr>
        <p:xfrm>
          <a:off x="162046" y="1109319"/>
          <a:ext cx="11725150" cy="5647415"/>
        </p:xfrm>
        <a:graphic>
          <a:graphicData uri="http://schemas.openxmlformats.org/drawingml/2006/table">
            <a:tbl>
              <a:tblPr>
                <a:noFill/>
                <a:tableStyleId>{9984F8A6-6E1E-41C4-9805-189C1FEDBDB9}</a:tableStyleId>
              </a:tblPr>
              <a:tblGrid>
                <a:gridCol w="2598500">
                  <a:extLst>
                    <a:ext uri="{9D8B030D-6E8A-4147-A177-3AD203B41FA5}">
                      <a16:colId xmlns:a16="http://schemas.microsoft.com/office/drawing/2014/main" val="20000"/>
                    </a:ext>
                  </a:extLst>
                </a:gridCol>
                <a:gridCol w="3037275">
                  <a:extLst>
                    <a:ext uri="{9D8B030D-6E8A-4147-A177-3AD203B41FA5}">
                      <a16:colId xmlns:a16="http://schemas.microsoft.com/office/drawing/2014/main" val="20001"/>
                    </a:ext>
                  </a:extLst>
                </a:gridCol>
                <a:gridCol w="6089375">
                  <a:extLst>
                    <a:ext uri="{9D8B030D-6E8A-4147-A177-3AD203B41FA5}">
                      <a16:colId xmlns:a16="http://schemas.microsoft.com/office/drawing/2014/main" val="20002"/>
                    </a:ext>
                  </a:extLst>
                </a:gridCol>
              </a:tblGrid>
              <a:tr h="651350">
                <a:tc>
                  <a:txBody>
                    <a:bodyPr/>
                    <a:lstStyle/>
                    <a:p>
                      <a:pPr marL="0" marR="0" lvl="0" indent="0" algn="l" rtl="0">
                        <a:lnSpc>
                          <a:spcPct val="100000"/>
                        </a:lnSpc>
                        <a:spcBef>
                          <a:spcPts val="0"/>
                        </a:spcBef>
                        <a:spcAft>
                          <a:spcPts val="0"/>
                        </a:spcAft>
                        <a:buNone/>
                      </a:pPr>
                      <a:endParaRPr sz="3200" b="1" u="none" strike="noStrike" cap="none">
                        <a:latin typeface="Play"/>
                        <a:ea typeface="Play"/>
                        <a:cs typeface="Play"/>
                        <a:sym typeface="Play"/>
                      </a:endParaRPr>
                    </a:p>
                  </a:txBody>
                  <a:tcPr marL="91450" marR="91450" marT="45725" marB="45725"/>
                </a:tc>
                <a:tc>
                  <a:txBody>
                    <a:bodyPr/>
                    <a:lstStyle/>
                    <a:p>
                      <a:pPr marL="0" marR="0" lvl="0" indent="0" algn="ctr" rtl="0">
                        <a:lnSpc>
                          <a:spcPct val="100000"/>
                        </a:lnSpc>
                        <a:spcBef>
                          <a:spcPts val="0"/>
                        </a:spcBef>
                        <a:spcAft>
                          <a:spcPts val="0"/>
                        </a:spcAft>
                        <a:buNone/>
                      </a:pPr>
                      <a:r>
                        <a:rPr lang="en-US" sz="2800" b="1" u="none" strike="noStrike" cap="none">
                          <a:latin typeface="Play"/>
                          <a:ea typeface="Play"/>
                          <a:cs typeface="Play"/>
                          <a:sym typeface="Play"/>
                        </a:rPr>
                        <a:t>Treatment Cascade </a:t>
                      </a:r>
                      <a:endParaRPr sz="2800" b="1" u="none" strike="noStrike" cap="none">
                        <a:latin typeface="Play"/>
                        <a:ea typeface="Play"/>
                        <a:cs typeface="Play"/>
                        <a:sym typeface="Play"/>
                      </a:endParaRPr>
                    </a:p>
                  </a:txBody>
                  <a:tcPr marL="91450" marR="91450" marT="45725" marB="45725"/>
                </a:tc>
                <a:tc>
                  <a:txBody>
                    <a:bodyPr/>
                    <a:lstStyle/>
                    <a:p>
                      <a:pPr marL="0" marR="0" lvl="0" indent="0" algn="ctr" rtl="0">
                        <a:lnSpc>
                          <a:spcPct val="100000"/>
                        </a:lnSpc>
                        <a:spcBef>
                          <a:spcPts val="0"/>
                        </a:spcBef>
                        <a:spcAft>
                          <a:spcPts val="0"/>
                        </a:spcAft>
                        <a:buNone/>
                      </a:pPr>
                      <a:r>
                        <a:rPr lang="en-US" sz="3200" b="1" u="none" strike="noStrike" cap="none">
                          <a:latin typeface="Play"/>
                          <a:ea typeface="Play"/>
                          <a:cs typeface="Play"/>
                          <a:sym typeface="Play"/>
                        </a:rPr>
                        <a:t>Prevention Cascade </a:t>
                      </a:r>
                      <a:endParaRPr sz="3200" b="1" u="none" strike="noStrike" cap="none">
                        <a:latin typeface="Play"/>
                        <a:ea typeface="Play"/>
                        <a:cs typeface="Play"/>
                        <a:sym typeface="Play"/>
                      </a:endParaRPr>
                    </a:p>
                  </a:txBody>
                  <a:tcPr marL="91450" marR="91450" marT="45725" marB="45725"/>
                </a:tc>
                <a:extLst>
                  <a:ext uri="{0D108BD9-81ED-4DB2-BD59-A6C34878D82A}">
                    <a16:rowId xmlns:a16="http://schemas.microsoft.com/office/drawing/2014/main" val="10000"/>
                  </a:ext>
                </a:extLst>
              </a:tr>
              <a:tr h="1166825">
                <a:tc>
                  <a:txBody>
                    <a:bodyPr/>
                    <a:lstStyle/>
                    <a:p>
                      <a:pPr marL="0" marR="0" lvl="0" indent="0" algn="l" rtl="0">
                        <a:lnSpc>
                          <a:spcPct val="100000"/>
                        </a:lnSpc>
                        <a:spcBef>
                          <a:spcPts val="0"/>
                        </a:spcBef>
                        <a:spcAft>
                          <a:spcPts val="0"/>
                        </a:spcAft>
                        <a:buNone/>
                      </a:pPr>
                      <a:r>
                        <a:rPr lang="en-US" sz="3200" b="1" u="none" strike="noStrike" cap="none">
                          <a:latin typeface="Play"/>
                          <a:ea typeface="Play"/>
                          <a:cs typeface="Play"/>
                          <a:sym typeface="Play"/>
                        </a:rPr>
                        <a:t>Core intervention </a:t>
                      </a:r>
                      <a:endParaRPr>
                        <a:latin typeface="Play"/>
                        <a:ea typeface="Play"/>
                        <a:cs typeface="Play"/>
                        <a:sym typeface="Play"/>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a:latin typeface="Play"/>
                          <a:ea typeface="Play"/>
                          <a:cs typeface="Play"/>
                          <a:sym typeface="Play"/>
                        </a:rPr>
                        <a:t>Antiretroviral treatment (singular option) </a:t>
                      </a:r>
                      <a:endParaRPr sz="2400" u="none" strike="noStrike" cap="none">
                        <a:latin typeface="Play"/>
                        <a:ea typeface="Play"/>
                        <a:cs typeface="Play"/>
                        <a:sym typeface="Play"/>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a:latin typeface="Play"/>
                          <a:ea typeface="Play"/>
                          <a:cs typeface="Play"/>
                          <a:sym typeface="Play"/>
                        </a:rPr>
                        <a:t>Multiple interventions (each as single intervention, but preferably in combination) with different frequencies (daily or non-daily oral PrEP), event driven (condoms, needles and syringes), and with varying efficacy and acceptability/preference</a:t>
                      </a:r>
                      <a:endParaRPr sz="2200" u="none" strike="noStrike" cap="none">
                        <a:latin typeface="Play"/>
                        <a:ea typeface="Play"/>
                        <a:cs typeface="Play"/>
                        <a:sym typeface="Play"/>
                      </a:endParaRPr>
                    </a:p>
                  </a:txBody>
                  <a:tcPr marL="91450" marR="91450" marT="45725" marB="45725"/>
                </a:tc>
                <a:extLst>
                  <a:ext uri="{0D108BD9-81ED-4DB2-BD59-A6C34878D82A}">
                    <a16:rowId xmlns:a16="http://schemas.microsoft.com/office/drawing/2014/main" val="10001"/>
                  </a:ext>
                </a:extLst>
              </a:tr>
              <a:tr h="1166825">
                <a:tc>
                  <a:txBody>
                    <a:bodyPr/>
                    <a:lstStyle/>
                    <a:p>
                      <a:pPr marL="0" marR="0" lvl="0" indent="0" algn="l" rtl="0">
                        <a:lnSpc>
                          <a:spcPct val="100000"/>
                        </a:lnSpc>
                        <a:spcBef>
                          <a:spcPts val="0"/>
                        </a:spcBef>
                        <a:spcAft>
                          <a:spcPts val="0"/>
                        </a:spcAft>
                        <a:buNone/>
                      </a:pPr>
                      <a:r>
                        <a:rPr lang="en-US" sz="3200" b="1" u="none" strike="noStrike" cap="none">
                          <a:latin typeface="Play"/>
                          <a:ea typeface="Play"/>
                          <a:cs typeface="Play"/>
                          <a:sym typeface="Play"/>
                        </a:rPr>
                        <a:t>Population </a:t>
                      </a:r>
                      <a:endParaRPr>
                        <a:latin typeface="Play"/>
                        <a:ea typeface="Play"/>
                        <a:cs typeface="Play"/>
                        <a:sym typeface="Play"/>
                      </a:endParaRPr>
                    </a:p>
                    <a:p>
                      <a:pPr marL="0" marR="0" lvl="0" indent="0" algn="l" rtl="0">
                        <a:lnSpc>
                          <a:spcPct val="100000"/>
                        </a:lnSpc>
                        <a:spcBef>
                          <a:spcPts val="0"/>
                        </a:spcBef>
                        <a:spcAft>
                          <a:spcPts val="0"/>
                        </a:spcAft>
                        <a:buNone/>
                      </a:pPr>
                      <a:r>
                        <a:rPr lang="en-US" sz="3200" b="1" u="none" strike="noStrike" cap="none">
                          <a:latin typeface="Play"/>
                          <a:ea typeface="Play"/>
                          <a:cs typeface="Play"/>
                          <a:sym typeface="Play"/>
                        </a:rPr>
                        <a:t>in need </a:t>
                      </a:r>
                      <a:endParaRPr sz="3200" b="1" u="none" strike="noStrike" cap="none">
                        <a:latin typeface="Play"/>
                        <a:ea typeface="Play"/>
                        <a:cs typeface="Play"/>
                        <a:sym typeface="Play"/>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a:latin typeface="Play"/>
                          <a:ea typeface="Play"/>
                          <a:cs typeface="Play"/>
                          <a:sym typeface="Play"/>
                        </a:rPr>
                        <a:t>All people living with HIV </a:t>
                      </a:r>
                      <a:endParaRPr>
                        <a:latin typeface="Play"/>
                        <a:ea typeface="Play"/>
                        <a:cs typeface="Play"/>
                        <a:sym typeface="Play"/>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a:latin typeface="Play"/>
                          <a:ea typeface="Play"/>
                          <a:cs typeface="Play"/>
                          <a:sym typeface="Play"/>
                        </a:rPr>
                        <a:t>At risk HIV negative individuals, e.g., living in a high incidence area and/or part of a population group at high risk, and/or with specific individual risk/vulnerability factors </a:t>
                      </a:r>
                      <a:endParaRPr sz="2200" u="none" strike="noStrike" cap="none">
                        <a:latin typeface="Play"/>
                        <a:ea typeface="Play"/>
                        <a:cs typeface="Play"/>
                        <a:sym typeface="Play"/>
                      </a:endParaRPr>
                    </a:p>
                  </a:txBody>
                  <a:tcPr marL="91450" marR="91450" marT="45725" marB="45725"/>
                </a:tc>
                <a:extLst>
                  <a:ext uri="{0D108BD9-81ED-4DB2-BD59-A6C34878D82A}">
                    <a16:rowId xmlns:a16="http://schemas.microsoft.com/office/drawing/2014/main" val="10002"/>
                  </a:ext>
                </a:extLst>
              </a:tr>
              <a:tr h="1166825">
                <a:tc>
                  <a:txBody>
                    <a:bodyPr/>
                    <a:lstStyle/>
                    <a:p>
                      <a:pPr marL="0" marR="0" lvl="0" indent="0" algn="l" rtl="0">
                        <a:lnSpc>
                          <a:spcPct val="100000"/>
                        </a:lnSpc>
                        <a:spcBef>
                          <a:spcPts val="0"/>
                        </a:spcBef>
                        <a:spcAft>
                          <a:spcPts val="0"/>
                        </a:spcAft>
                        <a:buNone/>
                      </a:pPr>
                      <a:r>
                        <a:rPr lang="en-US" sz="3200" b="1" u="none" strike="noStrike" cap="none">
                          <a:latin typeface="Play"/>
                          <a:ea typeface="Play"/>
                          <a:cs typeface="Play"/>
                          <a:sym typeface="Play"/>
                        </a:rPr>
                        <a:t>Intervention timing</a:t>
                      </a:r>
                      <a:endParaRPr>
                        <a:latin typeface="Play"/>
                        <a:ea typeface="Play"/>
                        <a:cs typeface="Play"/>
                        <a:sym typeface="Play"/>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a:latin typeface="Play"/>
                          <a:ea typeface="Play"/>
                          <a:cs typeface="Play"/>
                          <a:sym typeface="Play"/>
                        </a:rPr>
                        <a:t>Always </a:t>
                      </a:r>
                      <a:endParaRPr sz="2400" u="none" strike="noStrike" cap="none">
                        <a:latin typeface="Play"/>
                        <a:ea typeface="Play"/>
                        <a:cs typeface="Play"/>
                        <a:sym typeface="Play"/>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a:latin typeface="Play"/>
                          <a:ea typeface="Play"/>
                          <a:cs typeface="Play"/>
                          <a:sym typeface="Play"/>
                        </a:rPr>
                        <a:t>When at high risk (individuals can move in and out periods of risk over time/life course) </a:t>
                      </a:r>
                      <a:endParaRPr>
                        <a:latin typeface="Play"/>
                        <a:ea typeface="Play"/>
                        <a:cs typeface="Play"/>
                        <a:sym typeface="Play"/>
                      </a:endParaRPr>
                    </a:p>
                  </a:txBody>
                  <a:tcPr marL="91450" marR="91450" marT="45725" marB="45725"/>
                </a:tc>
                <a:extLst>
                  <a:ext uri="{0D108BD9-81ED-4DB2-BD59-A6C34878D82A}">
                    <a16:rowId xmlns:a16="http://schemas.microsoft.com/office/drawing/2014/main" val="10003"/>
                  </a:ext>
                </a:extLst>
              </a:tr>
            </a:tbl>
          </a:graphicData>
        </a:graphic>
      </p:graphicFrame>
      <p:sp>
        <p:nvSpPr>
          <p:cNvPr id="171" name="Google Shape;171;p40"/>
          <p:cNvSpPr txBox="1"/>
          <p:nvPr/>
        </p:nvSpPr>
        <p:spPr>
          <a:xfrm>
            <a:off x="162046" y="185195"/>
            <a:ext cx="11979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Play"/>
                <a:ea typeface="Play"/>
                <a:cs typeface="Play"/>
                <a:sym typeface="Play"/>
              </a:rPr>
              <a:t>Difference between Treatment &amp; Prevention Cascades </a:t>
            </a:r>
            <a:endParaRPr sz="3600" b="1" i="0" u="none" strike="noStrike" cap="none">
              <a:solidFill>
                <a:srgbClr val="000000"/>
              </a:solidFill>
              <a:latin typeface="Play"/>
              <a:ea typeface="Play"/>
              <a:cs typeface="Play"/>
              <a:sym typeface="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838200" y="365125"/>
            <a:ext cx="10515600" cy="9182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Data Sources </a:t>
            </a:r>
            <a:endParaRPr b="1"/>
          </a:p>
        </p:txBody>
      </p:sp>
      <p:sp>
        <p:nvSpPr>
          <p:cNvPr id="177" name="Google Shape;177;p5"/>
          <p:cNvSpPr txBox="1">
            <a:spLocks noGrp="1"/>
          </p:cNvSpPr>
          <p:nvPr>
            <p:ph type="body" idx="1"/>
          </p:nvPr>
        </p:nvSpPr>
        <p:spPr>
          <a:xfrm>
            <a:off x="838200" y="1443789"/>
            <a:ext cx="10515600" cy="4876800"/>
          </a:xfrm>
          <a:prstGeom prst="rect">
            <a:avLst/>
          </a:prstGeom>
          <a:noFill/>
          <a:ln>
            <a:noFill/>
          </a:ln>
        </p:spPr>
        <p:txBody>
          <a:bodyPr spcFirstLastPara="1" wrap="square" lIns="91425" tIns="45700" rIns="91425" bIns="45700" anchor="t" anchorCtr="0">
            <a:normAutofit fontScale="92500"/>
          </a:bodyPr>
          <a:lstStyle/>
          <a:p>
            <a:pPr marL="457200" lvl="0" indent="-352167" algn="l" rtl="0">
              <a:lnSpc>
                <a:spcPct val="90000"/>
              </a:lnSpc>
              <a:spcBef>
                <a:spcPts val="1000"/>
              </a:spcBef>
              <a:spcAft>
                <a:spcPts val="0"/>
              </a:spcAft>
              <a:buClr>
                <a:schemeClr val="dk1"/>
              </a:buClr>
              <a:buSzPts val="1946"/>
              <a:buFont typeface="Play"/>
              <a:buChar char="•"/>
            </a:pPr>
            <a:r>
              <a:rPr lang="en-US" sz="3200" b="1">
                <a:latin typeface="Play"/>
                <a:ea typeface="Play"/>
                <a:cs typeface="Play"/>
                <a:sym typeface="Play"/>
              </a:rPr>
              <a:t>Survey Data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sz="2800">
                <a:latin typeface="Play"/>
                <a:ea typeface="Play"/>
                <a:cs typeface="Play"/>
                <a:sym typeface="Play"/>
              </a:rPr>
              <a:t>IBBSS (2019) and GMS III (2023)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sz="2800">
                <a:latin typeface="Play"/>
                <a:ea typeface="Play"/>
                <a:cs typeface="Play"/>
                <a:sym typeface="Play"/>
              </a:rPr>
              <a:t>Population size estimates for FSW and MSM based on 3 source capture recapture (3SCRC) method in surveys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sz="2800">
                <a:latin typeface="Play"/>
                <a:ea typeface="Play"/>
                <a:cs typeface="Play"/>
                <a:sym typeface="Play"/>
              </a:rPr>
              <a:t>Condom use with last client/partner &amp; consistent condom use  </a:t>
            </a:r>
            <a:endParaRPr>
              <a:latin typeface="Play"/>
              <a:ea typeface="Play"/>
              <a:cs typeface="Play"/>
              <a:sym typeface="Play"/>
            </a:endParaRPr>
          </a:p>
          <a:p>
            <a:pPr marL="457200" lvl="1" indent="0" algn="l" rtl="0">
              <a:lnSpc>
                <a:spcPct val="90000"/>
              </a:lnSpc>
              <a:spcBef>
                <a:spcPts val="500"/>
              </a:spcBef>
              <a:spcAft>
                <a:spcPts val="0"/>
              </a:spcAft>
              <a:buSzPts val="1946"/>
              <a:buNone/>
            </a:pPr>
            <a:endParaRPr sz="2800">
              <a:latin typeface="Play"/>
              <a:ea typeface="Play"/>
              <a:cs typeface="Play"/>
              <a:sym typeface="Play"/>
            </a:endParaRPr>
          </a:p>
          <a:p>
            <a:pPr marL="457200" lvl="0" indent="-352167" algn="l" rtl="0">
              <a:lnSpc>
                <a:spcPct val="90000"/>
              </a:lnSpc>
              <a:spcBef>
                <a:spcPts val="1000"/>
              </a:spcBef>
              <a:spcAft>
                <a:spcPts val="0"/>
              </a:spcAft>
              <a:buClr>
                <a:schemeClr val="dk1"/>
              </a:buClr>
              <a:buSzPts val="1946"/>
              <a:buFont typeface="Play"/>
              <a:buChar char="•"/>
            </a:pPr>
            <a:r>
              <a:rPr lang="en-US" sz="3200" b="1">
                <a:latin typeface="Play"/>
                <a:ea typeface="Play"/>
                <a:cs typeface="Play"/>
                <a:sym typeface="Play"/>
              </a:rPr>
              <a:t>Programme Data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sz="2800">
                <a:latin typeface="Play"/>
                <a:ea typeface="Play"/>
                <a:cs typeface="Play"/>
                <a:sym typeface="Play"/>
              </a:rPr>
              <a:t>Reports from implementors on numbers of KPs reached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sz="2800">
                <a:latin typeface="Play"/>
                <a:ea typeface="Play"/>
                <a:cs typeface="Play"/>
                <a:sym typeface="Play"/>
              </a:rPr>
              <a:t>Programme reach, peer contact, condom distribution </a:t>
            </a:r>
            <a:endParaRPr>
              <a:latin typeface="Play"/>
              <a:ea typeface="Play"/>
              <a:cs typeface="Play"/>
              <a:sym typeface="Play"/>
            </a:endParaRPr>
          </a:p>
          <a:p>
            <a:pPr marL="914400" lvl="1" indent="-352167" algn="l" rtl="0">
              <a:lnSpc>
                <a:spcPct val="90000"/>
              </a:lnSpc>
              <a:spcBef>
                <a:spcPts val="500"/>
              </a:spcBef>
              <a:spcAft>
                <a:spcPts val="0"/>
              </a:spcAft>
              <a:buSzPts val="1946"/>
              <a:buFont typeface="Play"/>
              <a:buChar char="•"/>
            </a:pPr>
            <a:r>
              <a:rPr lang="en-US" sz="2800">
                <a:latin typeface="Play"/>
                <a:ea typeface="Play"/>
                <a:cs typeface="Play"/>
                <a:sym typeface="Play"/>
              </a:rPr>
              <a:t>PreP interventions </a:t>
            </a:r>
            <a:endParaRPr>
              <a:latin typeface="Play"/>
              <a:ea typeface="Play"/>
              <a:cs typeface="Play"/>
              <a:sym typeface="Play"/>
            </a:endParaRPr>
          </a:p>
          <a:p>
            <a:pPr marL="914400" lvl="1" indent="-352167" algn="l" rtl="0">
              <a:lnSpc>
                <a:spcPct val="90000"/>
              </a:lnSpc>
              <a:spcBef>
                <a:spcPts val="500"/>
              </a:spcBef>
              <a:spcAft>
                <a:spcPts val="0"/>
              </a:spcAft>
              <a:buSzPts val="1946"/>
              <a:buChar char="•"/>
            </a:pPr>
            <a:r>
              <a:rPr lang="en-US" sz="2800">
                <a:latin typeface="Play"/>
                <a:ea typeface="Play"/>
                <a:cs typeface="Play"/>
                <a:sym typeface="Play"/>
              </a:rPr>
              <a:t>Combination prevention’ interventions  </a:t>
            </a:r>
            <a:endParaRPr>
              <a:latin typeface="Play"/>
              <a:ea typeface="Play"/>
              <a:cs typeface="Play"/>
              <a:sym typeface="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1"/>
          <p:cNvSpPr txBox="1">
            <a:spLocks noGrp="1"/>
          </p:cNvSpPr>
          <p:nvPr>
            <p:ph type="title"/>
          </p:nvPr>
        </p:nvSpPr>
        <p:spPr>
          <a:xfrm>
            <a:off x="838200" y="365125"/>
            <a:ext cx="10515600" cy="8502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The HIV Prevention Cascade </a:t>
            </a:r>
            <a:endParaRPr b="1"/>
          </a:p>
        </p:txBody>
      </p:sp>
      <p:pic>
        <p:nvPicPr>
          <p:cNvPr id="183" name="Google Shape;183;p41"/>
          <p:cNvPicPr preferRelativeResize="0"/>
          <p:nvPr/>
        </p:nvPicPr>
        <p:blipFill rotWithShape="1">
          <a:blip r:embed="rId3">
            <a:alphaModFix/>
          </a:blip>
          <a:srcRect/>
          <a:stretch/>
        </p:blipFill>
        <p:spPr>
          <a:xfrm>
            <a:off x="204413" y="1630548"/>
            <a:ext cx="5031939" cy="4029472"/>
          </a:xfrm>
          <a:prstGeom prst="rect">
            <a:avLst/>
          </a:prstGeom>
          <a:noFill/>
          <a:ln>
            <a:noFill/>
          </a:ln>
        </p:spPr>
      </p:pic>
      <p:sp>
        <p:nvSpPr>
          <p:cNvPr id="184" name="Google Shape;184;p41"/>
          <p:cNvSpPr txBox="1"/>
          <p:nvPr/>
        </p:nvSpPr>
        <p:spPr>
          <a:xfrm>
            <a:off x="5555848" y="1215342"/>
            <a:ext cx="6247500" cy="5141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Play"/>
                <a:ea typeface="Play"/>
                <a:cs typeface="Play"/>
                <a:sym typeface="Play"/>
              </a:rPr>
              <a:t>Target Population:</a:t>
            </a:r>
            <a:r>
              <a:rPr lang="en-US" sz="2200" i="0" u="none" strike="noStrike" cap="none">
                <a:solidFill>
                  <a:srgbClr val="000000"/>
                </a:solidFill>
                <a:latin typeface="Play"/>
                <a:ea typeface="Play"/>
                <a:cs typeface="Play"/>
                <a:sym typeface="Play"/>
              </a:rPr>
              <a:t> The total focus group population (100%).</a:t>
            </a:r>
            <a:endParaRPr>
              <a:latin typeface="Play"/>
              <a:ea typeface="Play"/>
              <a:cs typeface="Play"/>
              <a:sym typeface="Play"/>
            </a:endParaRPr>
          </a:p>
          <a:p>
            <a:pPr marL="285750" marR="0" lvl="0" indent="-28575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Play"/>
                <a:ea typeface="Play"/>
                <a:cs typeface="Play"/>
                <a:sym typeface="Play"/>
              </a:rPr>
              <a:t>Reach/Coverage:</a:t>
            </a:r>
            <a:r>
              <a:rPr lang="en-US" sz="2200" i="0" u="none" strike="noStrike" cap="none">
                <a:solidFill>
                  <a:srgbClr val="000000"/>
                </a:solidFill>
                <a:latin typeface="Play"/>
                <a:ea typeface="Play"/>
                <a:cs typeface="Play"/>
                <a:sym typeface="Play"/>
              </a:rPr>
              <a:t> Percentage of the focus population  reached/covered by the prevention method(s).</a:t>
            </a:r>
            <a:endParaRPr>
              <a:latin typeface="Play"/>
              <a:ea typeface="Play"/>
              <a:cs typeface="Play"/>
              <a:sym typeface="Play"/>
            </a:endParaRPr>
          </a:p>
          <a:p>
            <a:pPr marL="285750" marR="0" lvl="0" indent="-28575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Play"/>
                <a:ea typeface="Play"/>
                <a:cs typeface="Play"/>
                <a:sym typeface="Play"/>
              </a:rPr>
              <a:t>Uptake/Use:</a:t>
            </a:r>
            <a:r>
              <a:rPr lang="en-US" sz="2200" i="0" u="none" strike="noStrike" cap="none">
                <a:solidFill>
                  <a:srgbClr val="000000"/>
                </a:solidFill>
                <a:latin typeface="Play"/>
                <a:ea typeface="Play"/>
                <a:cs typeface="Play"/>
                <a:sym typeface="Play"/>
              </a:rPr>
              <a:t> Percentage of those who are reached/covered by the prevention method(s) who are actually taking it up/using it.</a:t>
            </a:r>
            <a:endParaRPr>
              <a:latin typeface="Play"/>
              <a:ea typeface="Play"/>
              <a:cs typeface="Play"/>
              <a:sym typeface="Play"/>
            </a:endParaRPr>
          </a:p>
          <a:p>
            <a:pPr marL="285750" marR="0" lvl="0" indent="-28575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Play"/>
                <a:ea typeface="Play"/>
                <a:cs typeface="Play"/>
                <a:sym typeface="Play"/>
              </a:rPr>
              <a:t>Correct/Consistent Use</a:t>
            </a:r>
            <a:r>
              <a:rPr lang="en-US" sz="2200" i="0" u="none" strike="noStrike" cap="none">
                <a:solidFill>
                  <a:srgbClr val="000000"/>
                </a:solidFill>
                <a:latin typeface="Play"/>
                <a:ea typeface="Play"/>
                <a:cs typeface="Play"/>
                <a:sym typeface="Play"/>
              </a:rPr>
              <a:t>: Percentage of those who are taking it up/using it, who are correctly/consistently using the prevention method(s).  </a:t>
            </a:r>
            <a:endParaRPr>
              <a:latin typeface="Play"/>
              <a:ea typeface="Play"/>
              <a:cs typeface="Play"/>
              <a:sym typeface="Play"/>
            </a:endParaRPr>
          </a:p>
          <a:p>
            <a:pPr marL="0" marR="0" lvl="0" indent="0" algn="l" rtl="0">
              <a:lnSpc>
                <a:spcPct val="100000"/>
              </a:lnSpc>
              <a:spcBef>
                <a:spcPts val="0"/>
              </a:spcBef>
              <a:spcAft>
                <a:spcPts val="0"/>
              </a:spcAft>
              <a:buNone/>
            </a:pPr>
            <a:endParaRPr sz="2000" i="0" u="none" strike="noStrike" cap="none">
              <a:solidFill>
                <a:srgbClr val="000000"/>
              </a:solidFill>
              <a:latin typeface="Play"/>
              <a:ea typeface="Play"/>
              <a:cs typeface="Play"/>
              <a:sym typeface="Play"/>
            </a:endParaRPr>
          </a:p>
          <a:p>
            <a:pPr marL="0" marR="0" lvl="0" indent="0" algn="l" rtl="0">
              <a:lnSpc>
                <a:spcPct val="100000"/>
              </a:lnSpc>
              <a:spcBef>
                <a:spcPts val="0"/>
              </a:spcBef>
              <a:spcAft>
                <a:spcPts val="0"/>
              </a:spcAft>
              <a:buNone/>
            </a:pPr>
            <a:r>
              <a:rPr lang="en-US" sz="2200" i="1" u="none" strike="noStrike" cap="none">
                <a:solidFill>
                  <a:srgbClr val="000000"/>
                </a:solidFill>
                <a:latin typeface="Play"/>
                <a:ea typeface="Play"/>
                <a:cs typeface="Play"/>
                <a:sym typeface="Play"/>
              </a:rPr>
              <a:t>E.g. the largest gap is in the uptake/use of the prevention methods. </a:t>
            </a:r>
            <a:endParaRPr>
              <a:latin typeface="Play"/>
              <a:ea typeface="Play"/>
              <a:cs typeface="Play"/>
              <a:sym typeface="Play"/>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5</TotalTime>
  <Words>2017</Words>
  <Application>Microsoft Office PowerPoint</Application>
  <PresentationFormat>Widescreen</PresentationFormat>
  <Paragraphs>169</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Times New Roman</vt:lpstr>
      <vt:lpstr>Avenir</vt:lpstr>
      <vt:lpstr>Arial</vt:lpstr>
      <vt:lpstr>Calibri</vt:lpstr>
      <vt:lpstr>Play</vt:lpstr>
      <vt:lpstr>Office Theme</vt:lpstr>
      <vt:lpstr>Synthesis of HIV Prevention Data &amp; Cascades for Ghana</vt:lpstr>
      <vt:lpstr>Where Are We? </vt:lpstr>
      <vt:lpstr>Promoting HIV Prevention </vt:lpstr>
      <vt:lpstr>The Five Pillars of Combination HIV Prevention </vt:lpstr>
      <vt:lpstr>HIV Prevention Intervention Classes </vt:lpstr>
      <vt:lpstr>Value of Cascades </vt:lpstr>
      <vt:lpstr>PowerPoint Presentation</vt:lpstr>
      <vt:lpstr>Data Sources </vt:lpstr>
      <vt:lpstr>The HIV Prevention Cascade </vt:lpstr>
      <vt:lpstr>Interpreting the HIV Prevention Cascade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KP Prep Cascade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FSW PreP Cascade by Regions – Major Drivers</vt:lpstr>
      <vt:lpstr>PowerPoint Presentation</vt:lpstr>
      <vt:lpstr>PowerPoint Presentation</vt:lpstr>
      <vt:lpstr>Gaps Identified  </vt:lpstr>
      <vt:lpstr>Recommendations </vt:lpstr>
      <vt:lpstr>Acknowledgements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Nii Nortey</dc:creator>
  <cp:lastModifiedBy>BYARUHANGA, Buyinza Gloria</cp:lastModifiedBy>
  <cp:revision>3</cp:revision>
  <dcterms:created xsi:type="dcterms:W3CDTF">2024-06-05T21:33:06Z</dcterms:created>
  <dcterms:modified xsi:type="dcterms:W3CDTF">2024-08-13T09:37:31Z</dcterms:modified>
</cp:coreProperties>
</file>